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12192000" cy="6858000"/>
  <p:notesSz cx="6858000" cy="9144000"/>
  <p:embeddedFontLst>
    <p:embeddedFont>
      <p:font typeface="Noto Sans SC" panose="020B0200000000000000" charset="-122"/>
      <p:bold r:id="rId35"/>
    </p:embeddedFont>
    <p:embeddedFont>
      <p:font typeface="微软雅黑" panose="020B0503020204020204" charset="-122"/>
      <p:regular r:id="rId36"/>
    </p:embeddedFont>
    <p:embeddedFont>
      <p:font typeface="Calibri" panose="020F0502020204030204" charset="0"/>
      <p:regular r:id="rId37"/>
      <p:bold r:id="rId38"/>
      <p:italic r:id="rId39"/>
      <p:boldItalic r:id="rId40"/>
    </p:embeddedFont>
    <p:embeddedFont>
      <p:font typeface="方正小标宋简体" panose="02000000000000000000" charset="-122"/>
      <p:regular r:id="rId41"/>
    </p:embeddedFont>
    <p:embeddedFont>
      <p:font typeface="标准粗黑" panose="02000503000000000000" charset="-122"/>
      <p:regular r:id="rId42"/>
    </p:embeddedFont>
  </p:embeddedFontLst>
  <p:custDataLst>
    <p:tags r:id="rId4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 showGuides="1">
      <p:cViewPr varScale="1">
        <p:scale>
          <a:sx n="74" d="100"/>
          <a:sy n="74" d="100"/>
        </p:scale>
        <p:origin x="-1092" y="-90"/>
      </p:cViewPr>
      <p:guideLst>
        <p:guide orient="horz" pos="214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3" Type="http://schemas.openxmlformats.org/officeDocument/2006/relationships/tags" Target="tags/tag110.xml"/><Relationship Id="rId42" Type="http://schemas.openxmlformats.org/officeDocument/2006/relationships/font" Target="fonts/font8.fntdata"/><Relationship Id="rId41" Type="http://schemas.openxmlformats.org/officeDocument/2006/relationships/font" Target="fonts/font7.fntdata"/><Relationship Id="rId40" Type="http://schemas.openxmlformats.org/officeDocument/2006/relationships/font" Target="fonts/font6.fntdata"/><Relationship Id="rId4" Type="http://schemas.openxmlformats.org/officeDocument/2006/relationships/slide" Target="slides/slide2.xml"/><Relationship Id="rId39" Type="http://schemas.openxmlformats.org/officeDocument/2006/relationships/font" Target="fonts/font5.fntdata"/><Relationship Id="rId38" Type="http://schemas.openxmlformats.org/officeDocument/2006/relationships/font" Target="fonts/font4.fntdata"/><Relationship Id="rId37" Type="http://schemas.openxmlformats.org/officeDocument/2006/relationships/font" Target="fonts/font3.fntdata"/><Relationship Id="rId36" Type="http://schemas.openxmlformats.org/officeDocument/2006/relationships/font" Target="fonts/font2.fntdata"/><Relationship Id="rId35" Type="http://schemas.openxmlformats.org/officeDocument/2006/relationships/font" Target="fonts/font1.fntdata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image" Target="../media/image16.jpeg"/><Relationship Id="rId3" Type="http://schemas.openxmlformats.org/officeDocument/2006/relationships/tags" Target="../tags/tag38.xml"/><Relationship Id="rId21" Type="http://schemas.openxmlformats.org/officeDocument/2006/relationships/slideLayout" Target="../slideLayouts/slideLayout7.xml"/><Relationship Id="rId20" Type="http://schemas.openxmlformats.org/officeDocument/2006/relationships/tags" Target="../tags/tag54.xml"/><Relationship Id="rId2" Type="http://schemas.openxmlformats.org/officeDocument/2006/relationships/tags" Target="../tags/tag37.xml"/><Relationship Id="rId19" Type="http://schemas.openxmlformats.org/officeDocument/2006/relationships/tags" Target="../tags/tag53.xml"/><Relationship Id="rId18" Type="http://schemas.openxmlformats.org/officeDocument/2006/relationships/tags" Target="../tags/tag52.xml"/><Relationship Id="rId17" Type="http://schemas.openxmlformats.org/officeDocument/2006/relationships/tags" Target="../tags/tag51.xml"/><Relationship Id="rId16" Type="http://schemas.openxmlformats.org/officeDocument/2006/relationships/tags" Target="../tags/tag50.xml"/><Relationship Id="rId15" Type="http://schemas.openxmlformats.org/officeDocument/2006/relationships/tags" Target="../tags/tag49.xml"/><Relationship Id="rId14" Type="http://schemas.openxmlformats.org/officeDocument/2006/relationships/tags" Target="../tags/tag48.xml"/><Relationship Id="rId13" Type="http://schemas.openxmlformats.org/officeDocument/2006/relationships/tags" Target="../tags/tag47.xml"/><Relationship Id="rId12" Type="http://schemas.openxmlformats.org/officeDocument/2006/relationships/tags" Target="../tags/tag46.xml"/><Relationship Id="rId11" Type="http://schemas.openxmlformats.org/officeDocument/2006/relationships/tags" Target="../tags/tag45.xml"/><Relationship Id="rId10" Type="http://schemas.openxmlformats.org/officeDocument/2006/relationships/tags" Target="../tags/tag44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tags" Target="../tags/tag5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tags" Target="../tags/tag56.xml"/><Relationship Id="rId29" Type="http://schemas.openxmlformats.org/officeDocument/2006/relationships/slideLayout" Target="../slideLayouts/slideLayout7.xml"/><Relationship Id="rId28" Type="http://schemas.openxmlformats.org/officeDocument/2006/relationships/tags" Target="../tags/tag78.xml"/><Relationship Id="rId27" Type="http://schemas.openxmlformats.org/officeDocument/2006/relationships/tags" Target="../tags/tag77.xml"/><Relationship Id="rId26" Type="http://schemas.openxmlformats.org/officeDocument/2006/relationships/tags" Target="../tags/tag76.xml"/><Relationship Id="rId25" Type="http://schemas.openxmlformats.org/officeDocument/2006/relationships/tags" Target="../tags/tag75.xml"/><Relationship Id="rId24" Type="http://schemas.openxmlformats.org/officeDocument/2006/relationships/tags" Target="../tags/tag74.xml"/><Relationship Id="rId23" Type="http://schemas.openxmlformats.org/officeDocument/2006/relationships/tags" Target="../tags/tag73.xml"/><Relationship Id="rId22" Type="http://schemas.openxmlformats.org/officeDocument/2006/relationships/tags" Target="../tags/tag72.xml"/><Relationship Id="rId21" Type="http://schemas.openxmlformats.org/officeDocument/2006/relationships/tags" Target="../tags/tag71.xml"/><Relationship Id="rId20" Type="http://schemas.openxmlformats.org/officeDocument/2006/relationships/tags" Target="../tags/tag70.xml"/><Relationship Id="rId2" Type="http://schemas.openxmlformats.org/officeDocument/2006/relationships/tags" Target="../tags/tag55.xml"/><Relationship Id="rId19" Type="http://schemas.openxmlformats.org/officeDocument/2006/relationships/tags" Target="../tags/tag69.xml"/><Relationship Id="rId18" Type="http://schemas.openxmlformats.org/officeDocument/2006/relationships/tags" Target="../tags/tag68.xml"/><Relationship Id="rId17" Type="http://schemas.openxmlformats.org/officeDocument/2006/relationships/tags" Target="../tags/tag67.xml"/><Relationship Id="rId16" Type="http://schemas.openxmlformats.org/officeDocument/2006/relationships/tags" Target="../tags/tag66.xml"/><Relationship Id="rId15" Type="http://schemas.openxmlformats.org/officeDocument/2006/relationships/tags" Target="../tags/tag65.xml"/><Relationship Id="rId14" Type="http://schemas.openxmlformats.org/officeDocument/2006/relationships/tags" Target="../tags/tag64.xml"/><Relationship Id="rId13" Type="http://schemas.openxmlformats.org/officeDocument/2006/relationships/tags" Target="../tags/tag63.xml"/><Relationship Id="rId12" Type="http://schemas.openxmlformats.org/officeDocument/2006/relationships/tags" Target="../tags/tag62.xml"/><Relationship Id="rId11" Type="http://schemas.openxmlformats.org/officeDocument/2006/relationships/tags" Target="../tags/tag61.xml"/><Relationship Id="rId10" Type="http://schemas.openxmlformats.org/officeDocument/2006/relationships/tags" Target="../tags/tag60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94.xml"/><Relationship Id="rId8" Type="http://schemas.openxmlformats.org/officeDocument/2006/relationships/tags" Target="../tags/tag93.xml"/><Relationship Id="rId7" Type="http://schemas.openxmlformats.org/officeDocument/2006/relationships/tags" Target="../tags/tag92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98.xml"/><Relationship Id="rId12" Type="http://schemas.openxmlformats.org/officeDocument/2006/relationships/tags" Target="../tags/tag97.xml"/><Relationship Id="rId11" Type="http://schemas.openxmlformats.org/officeDocument/2006/relationships/tags" Target="../tags/tag96.xml"/><Relationship Id="rId10" Type="http://schemas.openxmlformats.org/officeDocument/2006/relationships/tags" Target="../tags/tag95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1.jpeg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2.jpe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image" Target="../media/image34.jpeg"/><Relationship Id="rId3" Type="http://schemas.openxmlformats.org/officeDocument/2006/relationships/tags" Target="../tags/tag99.xml"/><Relationship Id="rId2" Type="http://schemas.openxmlformats.org/officeDocument/2006/relationships/image" Target="../media/image33.jpeg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109.xml"/><Relationship Id="rId13" Type="http://schemas.openxmlformats.org/officeDocument/2006/relationships/tags" Target="../tags/tag108.xml"/><Relationship Id="rId12" Type="http://schemas.openxmlformats.org/officeDocument/2006/relationships/tags" Target="../tags/tag107.xml"/><Relationship Id="rId11" Type="http://schemas.openxmlformats.org/officeDocument/2006/relationships/tags" Target="../tags/tag106.xml"/><Relationship Id="rId10" Type="http://schemas.openxmlformats.org/officeDocument/2006/relationships/tags" Target="../tags/tag105.xml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7.jpeg"/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0.jpeg"/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3.jpeg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image" Target="../media/image5.png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8.xml"/><Relationship Id="rId8" Type="http://schemas.openxmlformats.org/officeDocument/2006/relationships/tags" Target="../tags/tag17.xml"/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image" Target="../media/image8.jpeg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29.xml"/><Relationship Id="rId21" Type="http://schemas.openxmlformats.org/officeDocument/2006/relationships/tags" Target="../tags/tag28.xml"/><Relationship Id="rId20" Type="http://schemas.openxmlformats.org/officeDocument/2006/relationships/tags" Target="../tags/tag27.xml"/><Relationship Id="rId2" Type="http://schemas.openxmlformats.org/officeDocument/2006/relationships/tags" Target="../tags/tag12.xml"/><Relationship Id="rId19" Type="http://schemas.openxmlformats.org/officeDocument/2006/relationships/image" Target="../media/image10.jpeg"/><Relationship Id="rId18" Type="http://schemas.openxmlformats.org/officeDocument/2006/relationships/tags" Target="../tags/tag26.xml"/><Relationship Id="rId17" Type="http://schemas.openxmlformats.org/officeDocument/2006/relationships/tags" Target="../tags/tag25.xml"/><Relationship Id="rId16" Type="http://schemas.openxmlformats.org/officeDocument/2006/relationships/tags" Target="../tags/tag24.xml"/><Relationship Id="rId15" Type="http://schemas.openxmlformats.org/officeDocument/2006/relationships/tags" Target="../tags/tag23.xml"/><Relationship Id="rId14" Type="http://schemas.openxmlformats.org/officeDocument/2006/relationships/tags" Target="../tags/tag22.xml"/><Relationship Id="rId13" Type="http://schemas.openxmlformats.org/officeDocument/2006/relationships/tags" Target="../tags/tag21.xml"/><Relationship Id="rId12" Type="http://schemas.openxmlformats.org/officeDocument/2006/relationships/image" Target="../media/image9.jpeg"/><Relationship Id="rId11" Type="http://schemas.openxmlformats.org/officeDocument/2006/relationships/tags" Target="../tags/tag20.xml"/><Relationship Id="rId10" Type="http://schemas.openxmlformats.org/officeDocument/2006/relationships/tags" Target="../tags/tag19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6.xml"/><Relationship Id="rId8" Type="http://schemas.openxmlformats.org/officeDocument/2006/relationships/tags" Target="../tags/tag35.xml"/><Relationship Id="rId7" Type="http://schemas.openxmlformats.org/officeDocument/2006/relationships/tags" Target="../tags/tag34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image" Target="../media/image14.png"/><Relationship Id="rId2" Type="http://schemas.openxmlformats.org/officeDocument/2006/relationships/tags" Target="../tags/tag30.x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5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2571" y="3495481"/>
            <a:ext cx="8282012" cy="20859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5400" b="1">
                <a:solidFill>
                  <a:srgbClr val="1F1F1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贵州辣得笑食品有限公司招商方案</a:t>
            </a:r>
            <a:endParaRPr lang="en-US" sz="5400" b="1">
              <a:solidFill>
                <a:srgbClr val="1F1F1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606895" y="5309993"/>
            <a:ext cx="2098322" cy="504825"/>
          </a:xfrm>
          <a:prstGeom prst="rect">
            <a:avLst/>
          </a:prstGeom>
        </p:spPr>
        <p:txBody>
          <a:bodyPr vert="horz" wrap="square" lIns="114300" tIns="57150" rIns="114300" bIns="57150" rtlCol="0" anchor="t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2025">
                <a:solidFill>
                  <a:srgbClr val="FFFFF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文小库</a:t>
            </a:r>
            <a:endParaRPr lang="en-US" sz="2025">
              <a:solidFill>
                <a:srgbClr val="FFFFF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9606895" y="5907983"/>
            <a:ext cx="2098322" cy="504825"/>
          </a:xfrm>
          <a:prstGeom prst="rect">
            <a:avLst/>
          </a:prstGeom>
        </p:spPr>
        <p:txBody>
          <a:bodyPr vert="horz" wrap="square" lIns="114300" tIns="57150" rIns="114300" bIns="57150" rtlCol="0" anchor="t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2025">
                <a:solidFill>
                  <a:srgbClr val="FFFFF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2025-07-08</a:t>
            </a:r>
            <a:endParaRPr lang="en-US" sz="2025">
              <a:solidFill>
                <a:srgbClr val="FFFFF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>
            <p:custDataLst>
              <p:tags r:id="rId2"/>
            </p:custDataLst>
          </p:nvPr>
        </p:nvSpPr>
        <p:spPr>
          <a:xfrm>
            <a:off x="4915035" y="4715149"/>
            <a:ext cx="6480577" cy="1472880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</p:spPr>
      </p:sp>
      <p:sp>
        <p:nvSpPr>
          <p:cNvPr id="3" name="AutoShape 3"/>
          <p:cNvSpPr/>
          <p:nvPr>
            <p:custDataLst>
              <p:tags r:id="rId3"/>
            </p:custDataLst>
          </p:nvPr>
        </p:nvSpPr>
        <p:spPr>
          <a:xfrm>
            <a:off x="4918415" y="3060483"/>
            <a:ext cx="6480577" cy="1472880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</p:spPr>
      </p:sp>
      <p:sp>
        <p:nvSpPr>
          <p:cNvPr id="4" name="Freeform 4"/>
          <p:cNvSpPr/>
          <p:nvPr/>
        </p:nvSpPr>
        <p:spPr>
          <a:xfrm>
            <a:off x="3999788" y="1823026"/>
            <a:ext cx="891411" cy="3949143"/>
          </a:xfrm>
          <a:custGeom>
            <a:avLst/>
            <a:gdLst/>
            <a:ahLst/>
            <a:cxnLst/>
            <a:rect l="l" t="t" r="r" b="b"/>
            <a:pathLst>
              <a:path w="891411" h="3949143">
                <a:moveTo>
                  <a:pt x="891411" y="0"/>
                </a:moveTo>
                <a:quadBezTo>
                  <a:pt x="445706" y="0"/>
                  <a:pt x="445706" y="394914"/>
                </a:quadBezTo>
                <a:lnTo>
                  <a:pt x="445706" y="1579657"/>
                </a:lnTo>
                <a:quadBezTo>
                  <a:pt x="445706" y="1974572"/>
                  <a:pt x="0" y="1974572"/>
                </a:quadBezTo>
                <a:quadBezTo>
                  <a:pt x="445706" y="1974572"/>
                  <a:pt x="445706" y="2369486"/>
                </a:quadBezTo>
                <a:lnTo>
                  <a:pt x="445706" y="3554229"/>
                </a:lnTo>
                <a:quadBezTo>
                  <a:pt x="445706" y="3949143"/>
                  <a:pt x="891411" y="3949143"/>
                </a:quadBezTo>
              </a:path>
            </a:pathLst>
          </a:custGeom>
          <a:noFill/>
          <a:ln w="127000">
            <a:gradFill>
              <a:gsLst>
                <a:gs pos="0">
                  <a:schemeClr val="accent1">
                    <a:alpha val="0"/>
                    <a:lumMod val="5000"/>
                    <a:lumOff val="95000"/>
                  </a:schemeClr>
                </a:gs>
                <a:gs pos="62000">
                  <a:schemeClr val="accent1">
                    <a:alpha val="20000"/>
                  </a:schemeClr>
                </a:gs>
                <a:gs pos="100000">
                  <a:schemeClr val="accent1">
                    <a:alpha val="20000"/>
                    <a:lumMod val="40000"/>
                    <a:lumOff val="60000"/>
                  </a:schemeClr>
                </a:gs>
              </a:gsLst>
              <a:lin ang="10800000"/>
            </a:gradFill>
            <a:prstDash val="solid"/>
          </a:ln>
        </p:spPr>
      </p:sp>
      <p:sp>
        <p:nvSpPr>
          <p:cNvPr id="5" name="TextBox 5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真空包装卤味新品规划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6" name="AutoShape 6"/>
          <p:cNvSpPr/>
          <p:nvPr/>
        </p:nvSpPr>
        <p:spPr>
          <a:xfrm>
            <a:off x="829525" y="2300544"/>
            <a:ext cx="2994106" cy="2994106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</p:sp>
      <p:sp>
        <p:nvSpPr>
          <p:cNvPr id="7" name="AutoShape 7"/>
          <p:cNvSpPr/>
          <p:nvPr/>
        </p:nvSpPr>
        <p:spPr>
          <a:xfrm>
            <a:off x="1015825" y="2486844"/>
            <a:ext cx="2621506" cy="2621506"/>
          </a:xfrm>
          <a:prstGeom prst="ellipse">
            <a:avLst/>
          </a:prstGeom>
          <a:solidFill>
            <a:srgbClr val="FFFFFF">
              <a:alpha val="100000"/>
            </a:srgbClr>
          </a:solidFill>
        </p:spPr>
      </p:sp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alphaModFix amt="100000"/>
          </a:blip>
          <a:srcRect t="16688" b="16688"/>
          <a:stretch>
            <a:fillRect/>
          </a:stretch>
        </p:blipFill>
        <p:spPr>
          <a:xfrm>
            <a:off x="1147718" y="2618737"/>
            <a:ext cx="2357721" cy="2357721"/>
          </a:xfrm>
          <a:prstGeom prst="ellipse">
            <a:avLst/>
          </a:prstGeom>
        </p:spPr>
      </p:pic>
      <p:sp>
        <p:nvSpPr>
          <p:cNvPr id="9" name="AutoShape 9"/>
          <p:cNvSpPr/>
          <p:nvPr>
            <p:custDataLst>
              <p:tags r:id="rId5"/>
            </p:custDataLst>
          </p:nvPr>
        </p:nvSpPr>
        <p:spPr>
          <a:xfrm>
            <a:off x="4929622" y="1421605"/>
            <a:ext cx="6480577" cy="1472880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</p:spPr>
      </p:sp>
      <p:sp>
        <p:nvSpPr>
          <p:cNvPr id="10" name="AutoShape 10"/>
          <p:cNvSpPr/>
          <p:nvPr>
            <p:custDataLst>
              <p:tags r:id="rId6"/>
            </p:custDataLst>
          </p:nvPr>
        </p:nvSpPr>
        <p:spPr>
          <a:xfrm>
            <a:off x="5135211" y="1545356"/>
            <a:ext cx="4410330" cy="492557"/>
          </a:xfrm>
          <a:prstGeom prst="rect">
            <a:avLst/>
          </a:prstGeom>
          <a:noFill/>
        </p:spPr>
        <p:txBody>
          <a:bodyPr vert="horz" wrap="square" lIns="7620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火锅场景产品线延伸</a:t>
            </a:r>
            <a:endParaRPr lang="en-US" sz="1100">
              <a:latin typeface="方正小标宋简体" panose="02000000000000000000" charset="-122"/>
              <a:ea typeface="方正小标宋简体" panose="02000000000000000000" charset="-122"/>
            </a:endParaRPr>
          </a:p>
        </p:txBody>
      </p:sp>
      <p:sp>
        <p:nvSpPr>
          <p:cNvPr id="11" name="TextBox 11"/>
          <p:cNvSpPr txBox="1"/>
          <p:nvPr>
            <p:custDataLst>
              <p:tags r:id="rId7"/>
            </p:custDataLst>
          </p:nvPr>
        </p:nvSpPr>
        <p:spPr>
          <a:xfrm>
            <a:off x="5135211" y="2009338"/>
            <a:ext cx="5964430" cy="609398"/>
          </a:xfrm>
          <a:prstGeom prst="rect">
            <a:avLst/>
          </a:prstGeom>
        </p:spPr>
        <p:txBody>
          <a:bodyPr vert="horz" wrap="square" lIns="7620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近年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将推出辣卤火锅底料+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卤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菜组合，包含8小时慢熬的牛油锅底和即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食辣卤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涮品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2" name="AutoShape 12"/>
          <p:cNvSpPr/>
          <p:nvPr>
            <p:custDataLst>
              <p:tags r:id="rId8"/>
            </p:custDataLst>
          </p:nvPr>
        </p:nvSpPr>
        <p:spPr>
          <a:xfrm>
            <a:off x="5124004" y="3184234"/>
            <a:ext cx="4410330" cy="492557"/>
          </a:xfrm>
          <a:prstGeom prst="rect">
            <a:avLst/>
          </a:prstGeom>
          <a:noFill/>
        </p:spPr>
        <p:txBody>
          <a:bodyPr vert="horz" wrap="square" lIns="7620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zh-CN" altLang="en-US" sz="2400" b="1">
                <a:solidFill>
                  <a:schemeClr val="accent4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省外</a:t>
            </a:r>
            <a:r>
              <a:rPr lang="en-US" sz="2400" b="1">
                <a:solidFill>
                  <a:schemeClr val="accent4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市场定制开发</a:t>
            </a:r>
            <a:endParaRPr lang="en-US" sz="2400" b="1">
              <a:solidFill>
                <a:schemeClr val="accent4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13" name="TextBox 13"/>
          <p:cNvSpPr txBox="1"/>
          <p:nvPr>
            <p:custDataLst>
              <p:tags r:id="rId9"/>
            </p:custDataLst>
          </p:nvPr>
        </p:nvSpPr>
        <p:spPr>
          <a:xfrm>
            <a:off x="5124004" y="3648216"/>
            <a:ext cx="5964430" cy="609398"/>
          </a:xfrm>
          <a:prstGeom prst="rect">
            <a:avLst/>
          </a:prstGeom>
        </p:spPr>
        <p:txBody>
          <a:bodyPr vert="horz" wrap="square" lIns="7620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针对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省外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市场研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低辣度多风味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产品。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14" name="AutoShape 14"/>
          <p:cNvSpPr/>
          <p:nvPr>
            <p:custDataLst>
              <p:tags r:id="rId10"/>
            </p:custDataLst>
          </p:nvPr>
        </p:nvSpPr>
        <p:spPr>
          <a:xfrm>
            <a:off x="5120625" y="4838899"/>
            <a:ext cx="4410330" cy="492557"/>
          </a:xfrm>
          <a:prstGeom prst="rect">
            <a:avLst/>
          </a:prstGeom>
          <a:noFill/>
        </p:spPr>
        <p:txBody>
          <a:bodyPr vert="horz" wrap="square" lIns="7620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en-US" sz="2400" b="1">
                <a:solidFill>
                  <a:schemeClr val="accent6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功能性卤味创新</a:t>
            </a:r>
            <a:endParaRPr lang="en-US" sz="2400" b="1">
              <a:solidFill>
                <a:schemeClr val="accent6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15" name="TextBox 15"/>
          <p:cNvSpPr txBox="1"/>
          <p:nvPr>
            <p:custDataLst>
              <p:tags r:id="rId11"/>
            </p:custDataLst>
          </p:nvPr>
        </p:nvSpPr>
        <p:spPr>
          <a:xfrm>
            <a:off x="5120625" y="5302882"/>
            <a:ext cx="5964430" cy="609398"/>
          </a:xfrm>
          <a:prstGeom prst="rect">
            <a:avLst/>
          </a:prstGeom>
        </p:spPr>
        <p:txBody>
          <a:bodyPr vert="horz" wrap="square" lIns="7620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与江南大学食品学院合作开发高蛋白低脂系列，添加魔芋粉等膳食纤维，钠含量降低40%同时保持风味，预计2025年申请3项发明专利。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16" name="AutoShape 16"/>
          <p:cNvSpPr/>
          <p:nvPr>
            <p:custDataLst>
              <p:tags r:id="rId12"/>
            </p:custDataLst>
          </p:nvPr>
        </p:nvSpPr>
        <p:spPr>
          <a:xfrm>
            <a:off x="10540951" y="1696385"/>
            <a:ext cx="190500" cy="190500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17" name="AutoShape 17"/>
          <p:cNvSpPr/>
          <p:nvPr>
            <p:custDataLst>
              <p:tags r:id="rId13"/>
            </p:custDataLst>
          </p:nvPr>
        </p:nvSpPr>
        <p:spPr>
          <a:xfrm>
            <a:off x="10674301" y="1696385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75000"/>
            </a:schemeClr>
          </a:solidFill>
        </p:spPr>
      </p:sp>
      <p:sp>
        <p:nvSpPr>
          <p:cNvPr id="18" name="AutoShape 18"/>
          <p:cNvSpPr/>
          <p:nvPr>
            <p:custDataLst>
              <p:tags r:id="rId14"/>
            </p:custDataLst>
          </p:nvPr>
        </p:nvSpPr>
        <p:spPr>
          <a:xfrm>
            <a:off x="10807651" y="1696385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50000"/>
            </a:schemeClr>
          </a:solidFill>
        </p:spPr>
      </p:sp>
      <p:sp>
        <p:nvSpPr>
          <p:cNvPr id="19" name="AutoShape 19"/>
          <p:cNvSpPr/>
          <p:nvPr>
            <p:custDataLst>
              <p:tags r:id="rId15"/>
            </p:custDataLst>
          </p:nvPr>
        </p:nvSpPr>
        <p:spPr>
          <a:xfrm>
            <a:off x="10540951" y="3335263"/>
            <a:ext cx="190500" cy="190500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20" name="AutoShape 20"/>
          <p:cNvSpPr/>
          <p:nvPr>
            <p:custDataLst>
              <p:tags r:id="rId16"/>
            </p:custDataLst>
          </p:nvPr>
        </p:nvSpPr>
        <p:spPr>
          <a:xfrm>
            <a:off x="10674301" y="3335263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75000"/>
            </a:schemeClr>
          </a:solidFill>
        </p:spPr>
      </p:sp>
      <p:sp>
        <p:nvSpPr>
          <p:cNvPr id="21" name="AutoShape 21"/>
          <p:cNvSpPr/>
          <p:nvPr>
            <p:custDataLst>
              <p:tags r:id="rId17"/>
            </p:custDataLst>
          </p:nvPr>
        </p:nvSpPr>
        <p:spPr>
          <a:xfrm>
            <a:off x="10807651" y="3335263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50000"/>
            </a:schemeClr>
          </a:solidFill>
        </p:spPr>
      </p:sp>
      <p:sp>
        <p:nvSpPr>
          <p:cNvPr id="22" name="AutoShape 22"/>
          <p:cNvSpPr/>
          <p:nvPr>
            <p:custDataLst>
              <p:tags r:id="rId18"/>
            </p:custDataLst>
          </p:nvPr>
        </p:nvSpPr>
        <p:spPr>
          <a:xfrm>
            <a:off x="10588296" y="4989928"/>
            <a:ext cx="190500" cy="190500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23" name="AutoShape 23"/>
          <p:cNvSpPr/>
          <p:nvPr>
            <p:custDataLst>
              <p:tags r:id="rId19"/>
            </p:custDataLst>
          </p:nvPr>
        </p:nvSpPr>
        <p:spPr>
          <a:xfrm>
            <a:off x="10721646" y="4989928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75000"/>
            </a:schemeClr>
          </a:solidFill>
        </p:spPr>
      </p:sp>
      <p:sp>
        <p:nvSpPr>
          <p:cNvPr id="24" name="AutoShape 24"/>
          <p:cNvSpPr/>
          <p:nvPr>
            <p:custDataLst>
              <p:tags r:id="rId20"/>
            </p:custDataLst>
          </p:nvPr>
        </p:nvSpPr>
        <p:spPr>
          <a:xfrm>
            <a:off x="10854996" y="4989928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50000"/>
            </a:schemeClr>
          </a:solidFill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01929" y="2882845"/>
            <a:ext cx="6029325" cy="262320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575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招商模式详解</a:t>
            </a:r>
            <a:endParaRPr lang="en-US" sz="4575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01929" y="1498692"/>
            <a:ext cx="5934075" cy="1104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77000"/>
              </a:lnSpc>
            </a:pPr>
            <a:r>
              <a:rPr lang="en-US" sz="7200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03</a:t>
            </a:r>
            <a:endParaRPr lang="en-US" sz="7200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>
            <p:custDataLst>
              <p:tags r:id="rId2"/>
            </p:custDataLst>
          </p:nvPr>
        </p:nvSpPr>
        <p:spPr>
          <a:xfrm>
            <a:off x="578633" y="3934362"/>
            <a:ext cx="2891725" cy="2289021"/>
          </a:xfrm>
          <a:prstGeom prst="rect">
            <a:avLst/>
          </a:prstGeom>
          <a:solidFill>
            <a:schemeClr val="lt2">
              <a:alpha val="100000"/>
            </a:schemeClr>
          </a:solidFill>
        </p:spPr>
      </p:sp>
      <p:sp>
        <p:nvSpPr>
          <p:cNvPr id="3" name="AutoShape 3"/>
          <p:cNvSpPr/>
          <p:nvPr>
            <p:custDataLst>
              <p:tags r:id="rId3"/>
            </p:custDataLst>
          </p:nvPr>
        </p:nvSpPr>
        <p:spPr>
          <a:xfrm>
            <a:off x="578633" y="1489452"/>
            <a:ext cx="2891725" cy="2289021"/>
          </a:xfrm>
          <a:prstGeom prst="rect">
            <a:avLst/>
          </a:prstGeom>
          <a:solidFill>
            <a:schemeClr val="lt2">
              <a:alpha val="100000"/>
            </a:schemeClr>
          </a:solidFill>
        </p:spPr>
      </p:sp>
      <p:sp>
        <p:nvSpPr>
          <p:cNvPr id="4" name="TextBox 4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加盟商合作方案（散装销售）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5" name="AutoShape 5"/>
          <p:cNvSpPr/>
          <p:nvPr/>
        </p:nvSpPr>
        <p:spPr>
          <a:xfrm>
            <a:off x="6698935" y="1489452"/>
            <a:ext cx="2914650" cy="291465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</p:sp>
      <p:sp>
        <p:nvSpPr>
          <p:cNvPr id="6" name="AutoShape 6"/>
          <p:cNvSpPr/>
          <p:nvPr/>
        </p:nvSpPr>
        <p:spPr>
          <a:xfrm>
            <a:off x="9780389" y="1489452"/>
            <a:ext cx="1714500" cy="2914650"/>
          </a:xfrm>
          <a:prstGeom prst="rect">
            <a:avLst/>
          </a:prstGeom>
          <a:solidFill>
            <a:schemeClr val="accent2">
              <a:alpha val="20000"/>
              <a:lumMod val="75000"/>
            </a:schemeClr>
          </a:solidFill>
        </p:spPr>
      </p:sp>
      <p:sp>
        <p:nvSpPr>
          <p:cNvPr id="7" name="AutoShape 7"/>
          <p:cNvSpPr/>
          <p:nvPr/>
        </p:nvSpPr>
        <p:spPr>
          <a:xfrm>
            <a:off x="6698935" y="4585077"/>
            <a:ext cx="2914650" cy="1619250"/>
          </a:xfrm>
          <a:prstGeom prst="rect">
            <a:avLst/>
          </a:prstGeom>
          <a:solidFill>
            <a:schemeClr val="accent4">
              <a:alpha val="20000"/>
            </a:schemeClr>
          </a:solidFill>
        </p:spPr>
      </p:sp>
      <p:sp>
        <p:nvSpPr>
          <p:cNvPr id="8" name="AutoShape 8"/>
          <p:cNvSpPr/>
          <p:nvPr/>
        </p:nvSpPr>
        <p:spPr>
          <a:xfrm>
            <a:off x="9780389" y="4585077"/>
            <a:ext cx="1714500" cy="161925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</p:sp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alphaModFix amt="100000"/>
          </a:blip>
          <a:srcRect/>
          <a:stretch>
            <a:fillRect/>
          </a:stretch>
        </p:blipFill>
        <p:spPr>
          <a:xfrm>
            <a:off x="6784660" y="1575177"/>
            <a:ext cx="2743200" cy="274320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5">
            <a:alphaModFix amt="100000"/>
          </a:blip>
          <a:srcRect/>
          <a:stretch>
            <a:fillRect/>
          </a:stretch>
        </p:blipFill>
        <p:spPr>
          <a:xfrm>
            <a:off x="6784660" y="4670802"/>
            <a:ext cx="2743200" cy="144780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alphaModFix amt="100000"/>
          </a:blip>
          <a:srcRect/>
          <a:stretch>
            <a:fillRect/>
          </a:stretch>
        </p:blipFill>
        <p:spPr>
          <a:xfrm>
            <a:off x="9866114" y="1575177"/>
            <a:ext cx="1543050" cy="2743200"/>
          </a:xfrm>
          <a:prstGeom prst="rect">
            <a:avLst/>
          </a:prstGeom>
        </p:spPr>
      </p:pic>
      <p:sp>
        <p:nvSpPr>
          <p:cNvPr id="12" name="AutoShape 12"/>
          <p:cNvSpPr/>
          <p:nvPr/>
        </p:nvSpPr>
        <p:spPr>
          <a:xfrm>
            <a:off x="9866114" y="4670802"/>
            <a:ext cx="1543050" cy="1447800"/>
          </a:xfrm>
          <a:prstGeom prst="rect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13" name="Freeform 13"/>
          <p:cNvSpPr/>
          <p:nvPr/>
        </p:nvSpPr>
        <p:spPr>
          <a:xfrm>
            <a:off x="10232888" y="5037575"/>
            <a:ext cx="809504" cy="809504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152800" y="79486"/>
                </a:moveTo>
                <a:cubicBezTo>
                  <a:pt x="152800" y="79486"/>
                  <a:pt x="133750" y="38891"/>
                  <a:pt x="90888" y="38891"/>
                </a:cubicBezTo>
                <a:cubicBezTo>
                  <a:pt x="44053" y="38891"/>
                  <a:pt x="19450" y="78581"/>
                  <a:pt x="19450" y="118262"/>
                </a:cubicBezTo>
                <a:cubicBezTo>
                  <a:pt x="19450" y="184147"/>
                  <a:pt x="152800" y="265900"/>
                  <a:pt x="152800" y="265900"/>
                </a:cubicBezTo>
                <a:cubicBezTo>
                  <a:pt x="152800" y="265900"/>
                  <a:pt x="285350" y="184937"/>
                  <a:pt x="285350" y="118262"/>
                </a:cubicBezTo>
                <a:cubicBezTo>
                  <a:pt x="285350" y="77781"/>
                  <a:pt x="259956" y="38891"/>
                  <a:pt x="214713" y="38891"/>
                </a:cubicBezTo>
                <a:cubicBezTo>
                  <a:pt x="169469" y="38891"/>
                  <a:pt x="152800" y="79486"/>
                  <a:pt x="152800" y="79486"/>
                </a:cubicBezTo>
              </a:path>
            </a:pathLst>
          </a:custGeom>
          <a:solidFill>
            <a:schemeClr val="accent1">
              <a:alpha val="100000"/>
              <a:lumMod val="50000"/>
            </a:schemeClr>
          </a:solidFill>
        </p:spPr>
      </p:sp>
      <p:sp>
        <p:nvSpPr>
          <p:cNvPr id="14" name="TextBox 14"/>
          <p:cNvSpPr txBox="1"/>
          <p:nvPr>
            <p:custDataLst>
              <p:tags r:id="rId7"/>
            </p:custDataLst>
          </p:nvPr>
        </p:nvSpPr>
        <p:spPr>
          <a:xfrm>
            <a:off x="1382164" y="1579985"/>
            <a:ext cx="2037145" cy="39730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1600" b="1">
                <a:solidFill>
                  <a:schemeClr val="dk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门店标准化支持</a:t>
            </a:r>
            <a:endParaRPr lang="en-US" sz="1600" b="1">
              <a:solidFill>
                <a:schemeClr val="dk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15" name="AutoShape 15"/>
          <p:cNvSpPr/>
          <p:nvPr>
            <p:custDataLst>
              <p:tags r:id="rId8"/>
            </p:custDataLst>
          </p:nvPr>
        </p:nvSpPr>
        <p:spPr>
          <a:xfrm rot="5400000">
            <a:off x="667791" y="1400294"/>
            <a:ext cx="540270" cy="718585"/>
          </a:xfrm>
          <a:prstGeom prst="round1Rect">
            <a:avLst>
              <a:gd name="adj" fmla="val 47297"/>
            </a:avLst>
          </a:prstGeom>
          <a:solidFill>
            <a:schemeClr val="accent1">
              <a:alpha val="20000"/>
            </a:schemeClr>
          </a:solidFill>
        </p:spPr>
      </p:sp>
      <p:sp>
        <p:nvSpPr>
          <p:cNvPr id="16" name="TextBox 16"/>
          <p:cNvSpPr txBox="1"/>
          <p:nvPr>
            <p:custDataLst>
              <p:tags r:id="rId9"/>
            </p:custDataLst>
          </p:nvPr>
        </p:nvSpPr>
        <p:spPr>
          <a:xfrm>
            <a:off x="756538" y="2137578"/>
            <a:ext cx="2527745" cy="1395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pPr algn="just">
              <a:lnSpc>
                <a:spcPct val="115000"/>
              </a:lnSpc>
              <a:spcBef>
                <a:spcPts val="375"/>
              </a:spcBef>
            </a:pPr>
            <a:r>
              <a:rPr 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提供统一的VI设计、装修方案及设备清单，确保品牌形象一致性。散装产品采用定制化陈列架，配备恒温保鲜柜，满足即食熟食的卫生与新鲜度要求。</a:t>
            </a:r>
            <a:endParaRPr lang="en-US" sz="120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17" name="AutoShape 17"/>
          <p:cNvSpPr/>
          <p:nvPr>
            <p:custDataLst>
              <p:tags r:id="rId10"/>
            </p:custDataLst>
          </p:nvPr>
        </p:nvSpPr>
        <p:spPr>
          <a:xfrm rot="5400000">
            <a:off x="658476" y="1409609"/>
            <a:ext cx="492364" cy="652050"/>
          </a:xfrm>
          <a:prstGeom prst="round1Rect">
            <a:avLst>
              <a:gd name="adj" fmla="val 47297"/>
            </a:avLst>
          </a:prstGeom>
          <a:solidFill>
            <a:schemeClr val="accent2">
              <a:alpha val="100000"/>
            </a:schemeClr>
          </a:solidFill>
        </p:spPr>
      </p:sp>
      <p:sp>
        <p:nvSpPr>
          <p:cNvPr id="18" name="TextBox 18"/>
          <p:cNvSpPr txBox="1"/>
          <p:nvPr>
            <p:custDataLst>
              <p:tags r:id="rId11"/>
            </p:custDataLst>
          </p:nvPr>
        </p:nvSpPr>
        <p:spPr>
          <a:xfrm>
            <a:off x="597683" y="1575177"/>
            <a:ext cx="559462" cy="340994"/>
          </a:xfrm>
          <a:prstGeom prst="rect">
            <a:avLst/>
          </a:prstGeom>
        </p:spPr>
        <p:txBody>
          <a:bodyPr vert="horz" wrap="square" lIns="76200" tIns="0" rIns="57150" bIns="0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100" b="1">
                <a:solidFill>
                  <a:srgbClr val="FFFFF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01</a:t>
            </a:r>
            <a:endParaRPr lang="en-US" sz="2100" b="1">
              <a:solidFill>
                <a:srgbClr val="FFFFF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9" name="AutoShape 19"/>
          <p:cNvSpPr/>
          <p:nvPr>
            <p:custDataLst>
              <p:tags r:id="rId12"/>
            </p:custDataLst>
          </p:nvPr>
        </p:nvSpPr>
        <p:spPr>
          <a:xfrm>
            <a:off x="3628068" y="1489452"/>
            <a:ext cx="2891725" cy="2289021"/>
          </a:xfrm>
          <a:prstGeom prst="rect">
            <a:avLst/>
          </a:prstGeom>
          <a:solidFill>
            <a:schemeClr val="lt2">
              <a:alpha val="100000"/>
            </a:schemeClr>
          </a:solidFill>
        </p:spPr>
      </p:sp>
      <p:sp>
        <p:nvSpPr>
          <p:cNvPr id="20" name="TextBox 20"/>
          <p:cNvSpPr txBox="1"/>
          <p:nvPr>
            <p:custDataLst>
              <p:tags r:id="rId13"/>
            </p:custDataLst>
          </p:nvPr>
        </p:nvSpPr>
        <p:spPr>
          <a:xfrm>
            <a:off x="4431599" y="1579985"/>
            <a:ext cx="2037145" cy="39730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1600" b="1">
                <a:solidFill>
                  <a:schemeClr val="dk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区域保护政策</a:t>
            </a:r>
            <a:endParaRPr lang="en-US" sz="1600" b="1">
              <a:solidFill>
                <a:schemeClr val="dk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21" name="AutoShape 21"/>
          <p:cNvSpPr/>
          <p:nvPr>
            <p:custDataLst>
              <p:tags r:id="rId14"/>
            </p:custDataLst>
          </p:nvPr>
        </p:nvSpPr>
        <p:spPr>
          <a:xfrm rot="5400000">
            <a:off x="3717225" y="1400294"/>
            <a:ext cx="540270" cy="718585"/>
          </a:xfrm>
          <a:prstGeom prst="round1Rect">
            <a:avLst>
              <a:gd name="adj" fmla="val 47297"/>
            </a:avLst>
          </a:prstGeom>
          <a:solidFill>
            <a:schemeClr val="accent2">
              <a:alpha val="20000"/>
              <a:lumMod val="75000"/>
            </a:schemeClr>
          </a:solidFill>
        </p:spPr>
      </p:sp>
      <p:sp>
        <p:nvSpPr>
          <p:cNvPr id="22" name="TextBox 22"/>
          <p:cNvSpPr txBox="1"/>
          <p:nvPr>
            <p:custDataLst>
              <p:tags r:id="rId15"/>
            </p:custDataLst>
          </p:nvPr>
        </p:nvSpPr>
        <p:spPr>
          <a:xfrm>
            <a:off x="3805973" y="2137578"/>
            <a:ext cx="2527745" cy="1395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pPr algn="just">
              <a:lnSpc>
                <a:spcPct val="115000"/>
              </a:lnSpc>
              <a:spcBef>
                <a:spcPts val="375"/>
              </a:spcBef>
            </a:pPr>
            <a:r>
              <a:rPr 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根据城市级别划分独家经营半径（2-3</a:t>
            </a:r>
            <a:r>
              <a:rPr lang="zh-CN" alt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公里的区域保护</a:t>
            </a:r>
            <a:r>
              <a:rPr 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），避免同业竞争。</a:t>
            </a:r>
            <a:endParaRPr lang="en-US" sz="120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23" name="AutoShape 23"/>
          <p:cNvSpPr/>
          <p:nvPr>
            <p:custDataLst>
              <p:tags r:id="rId16"/>
            </p:custDataLst>
          </p:nvPr>
        </p:nvSpPr>
        <p:spPr>
          <a:xfrm rot="5400000">
            <a:off x="3707910" y="1409609"/>
            <a:ext cx="492364" cy="652050"/>
          </a:xfrm>
          <a:prstGeom prst="round1Rect">
            <a:avLst>
              <a:gd name="adj" fmla="val 47297"/>
            </a:avLst>
          </a:prstGeom>
          <a:solidFill>
            <a:schemeClr val="accent2">
              <a:alpha val="100000"/>
              <a:lumMod val="75000"/>
            </a:schemeClr>
          </a:solidFill>
        </p:spPr>
      </p:sp>
      <p:sp>
        <p:nvSpPr>
          <p:cNvPr id="24" name="TextBox 24"/>
          <p:cNvSpPr txBox="1"/>
          <p:nvPr>
            <p:custDataLst>
              <p:tags r:id="rId17"/>
            </p:custDataLst>
          </p:nvPr>
        </p:nvSpPr>
        <p:spPr>
          <a:xfrm>
            <a:off x="1382164" y="4024895"/>
            <a:ext cx="2037145" cy="39730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1600" b="1">
                <a:solidFill>
                  <a:schemeClr val="dk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技术培训体系</a:t>
            </a:r>
            <a:endParaRPr lang="en-US" sz="1600" b="1">
              <a:solidFill>
                <a:schemeClr val="dk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25" name="AutoShape 25"/>
          <p:cNvSpPr/>
          <p:nvPr>
            <p:custDataLst>
              <p:tags r:id="rId18"/>
            </p:custDataLst>
          </p:nvPr>
        </p:nvSpPr>
        <p:spPr>
          <a:xfrm rot="5400000">
            <a:off x="667791" y="3845204"/>
            <a:ext cx="540270" cy="718585"/>
          </a:xfrm>
          <a:prstGeom prst="round1Rect">
            <a:avLst>
              <a:gd name="adj" fmla="val 47297"/>
            </a:avLst>
          </a:prstGeom>
          <a:solidFill>
            <a:schemeClr val="accent3">
              <a:alpha val="20000"/>
              <a:lumMod val="75000"/>
            </a:schemeClr>
          </a:solidFill>
        </p:spPr>
      </p:sp>
      <p:sp>
        <p:nvSpPr>
          <p:cNvPr id="26" name="TextBox 26"/>
          <p:cNvSpPr txBox="1"/>
          <p:nvPr>
            <p:custDataLst>
              <p:tags r:id="rId19"/>
            </p:custDataLst>
          </p:nvPr>
        </p:nvSpPr>
        <p:spPr>
          <a:xfrm>
            <a:off x="756538" y="4582488"/>
            <a:ext cx="2527745" cy="1395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pPr algn="just">
              <a:lnSpc>
                <a:spcPct val="115000"/>
              </a:lnSpc>
              <a:spcBef>
                <a:spcPts val="375"/>
              </a:spcBef>
            </a:pPr>
            <a:r>
              <a:rPr lang="en-US" sz="1200" b="1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包</a:t>
            </a:r>
            <a:r>
              <a:rPr 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含卤制品</a:t>
            </a:r>
            <a:r>
              <a:rPr lang="zh-CN" alt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收货摆放</a:t>
            </a:r>
            <a:r>
              <a:rPr 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、库存管理、营销话术（针对不同客群的推荐技巧）等3大模块岗前培训</a:t>
            </a:r>
            <a:r>
              <a:rPr lang="en-US" sz="12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。</a:t>
            </a:r>
            <a:endParaRPr lang="en-US" sz="12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27" name="AutoShape 27"/>
          <p:cNvSpPr/>
          <p:nvPr>
            <p:custDataLst>
              <p:tags r:id="rId20"/>
            </p:custDataLst>
          </p:nvPr>
        </p:nvSpPr>
        <p:spPr>
          <a:xfrm rot="5400000">
            <a:off x="658476" y="3854519"/>
            <a:ext cx="492364" cy="652050"/>
          </a:xfrm>
          <a:prstGeom prst="round1Rect">
            <a:avLst>
              <a:gd name="adj" fmla="val 47297"/>
            </a:avLst>
          </a:prstGeom>
          <a:solidFill>
            <a:schemeClr val="accent3">
              <a:alpha val="100000"/>
              <a:lumMod val="75000"/>
            </a:schemeClr>
          </a:solidFill>
        </p:spPr>
      </p:sp>
      <p:sp>
        <p:nvSpPr>
          <p:cNvPr id="28" name="AutoShape 28"/>
          <p:cNvSpPr/>
          <p:nvPr>
            <p:custDataLst>
              <p:tags r:id="rId21"/>
            </p:custDataLst>
          </p:nvPr>
        </p:nvSpPr>
        <p:spPr>
          <a:xfrm>
            <a:off x="3628068" y="3934362"/>
            <a:ext cx="2891725" cy="2289021"/>
          </a:xfrm>
          <a:prstGeom prst="rect">
            <a:avLst/>
          </a:prstGeom>
          <a:solidFill>
            <a:schemeClr val="lt2">
              <a:alpha val="100000"/>
            </a:schemeClr>
          </a:solidFill>
        </p:spPr>
      </p:sp>
      <p:sp>
        <p:nvSpPr>
          <p:cNvPr id="29" name="TextBox 29"/>
          <p:cNvSpPr txBox="1"/>
          <p:nvPr>
            <p:custDataLst>
              <p:tags r:id="rId22"/>
            </p:custDataLst>
          </p:nvPr>
        </p:nvSpPr>
        <p:spPr>
          <a:xfrm>
            <a:off x="4431599" y="4024895"/>
            <a:ext cx="2037145" cy="39730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1600" b="1">
                <a:solidFill>
                  <a:schemeClr val="dk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动态调货机制</a:t>
            </a:r>
            <a:endParaRPr lang="en-US" sz="1600" b="1">
              <a:solidFill>
                <a:schemeClr val="dk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30" name="AutoShape 30"/>
          <p:cNvSpPr/>
          <p:nvPr>
            <p:custDataLst>
              <p:tags r:id="rId23"/>
            </p:custDataLst>
          </p:nvPr>
        </p:nvSpPr>
        <p:spPr>
          <a:xfrm rot="5400000">
            <a:off x="3717225" y="3845204"/>
            <a:ext cx="540270" cy="718585"/>
          </a:xfrm>
          <a:prstGeom prst="round1Rect">
            <a:avLst>
              <a:gd name="adj" fmla="val 47297"/>
            </a:avLst>
          </a:prstGeom>
          <a:solidFill>
            <a:schemeClr val="accent4">
              <a:alpha val="20000"/>
              <a:lumMod val="75000"/>
            </a:schemeClr>
          </a:solidFill>
        </p:spPr>
      </p:sp>
      <p:sp>
        <p:nvSpPr>
          <p:cNvPr id="31" name="TextBox 31"/>
          <p:cNvSpPr txBox="1"/>
          <p:nvPr>
            <p:custDataLst>
              <p:tags r:id="rId24"/>
            </p:custDataLst>
          </p:nvPr>
        </p:nvSpPr>
        <p:spPr>
          <a:xfrm>
            <a:off x="3805973" y="4582488"/>
            <a:ext cx="2527745" cy="1395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pPr algn="just">
              <a:lnSpc>
                <a:spcPct val="115000"/>
              </a:lnSpc>
              <a:spcBef>
                <a:spcPts val="375"/>
              </a:spcBef>
            </a:pPr>
            <a:r>
              <a:rPr 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建立</a:t>
            </a:r>
            <a:r>
              <a:rPr lang="zh-CN" alt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小程序报货</a:t>
            </a:r>
            <a:r>
              <a:rPr 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系统，</a:t>
            </a:r>
            <a:r>
              <a:rPr lang="zh-CN" alt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报货发货</a:t>
            </a:r>
            <a:r>
              <a:rPr lang="en-US" altLang="zh-CN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3</a:t>
            </a:r>
            <a:r>
              <a:rPr lang="zh-CN" alt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内完成，</a:t>
            </a:r>
            <a:r>
              <a:rPr lang="en-US" sz="12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滞销产品可3日内申请调换货，季节性产品提前30天启动预售备货</a:t>
            </a:r>
            <a:r>
              <a:rPr lang="en-US" sz="1200" b="1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。</a:t>
            </a:r>
            <a:endParaRPr lang="en-US" sz="1200" b="1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2" name="AutoShape 32"/>
          <p:cNvSpPr/>
          <p:nvPr>
            <p:custDataLst>
              <p:tags r:id="rId25"/>
            </p:custDataLst>
          </p:nvPr>
        </p:nvSpPr>
        <p:spPr>
          <a:xfrm rot="5400000">
            <a:off x="3707910" y="3854519"/>
            <a:ext cx="492364" cy="652050"/>
          </a:xfrm>
          <a:prstGeom prst="round1Rect">
            <a:avLst>
              <a:gd name="adj" fmla="val 47297"/>
            </a:avLst>
          </a:prstGeom>
          <a:solidFill>
            <a:schemeClr val="accent4">
              <a:alpha val="100000"/>
              <a:lumMod val="75000"/>
            </a:schemeClr>
          </a:solidFill>
        </p:spPr>
      </p:sp>
      <p:sp>
        <p:nvSpPr>
          <p:cNvPr id="33" name="TextBox 33"/>
          <p:cNvSpPr txBox="1"/>
          <p:nvPr>
            <p:custDataLst>
              <p:tags r:id="rId26"/>
            </p:custDataLst>
          </p:nvPr>
        </p:nvSpPr>
        <p:spPr>
          <a:xfrm>
            <a:off x="3647118" y="1575177"/>
            <a:ext cx="559462" cy="340994"/>
          </a:xfrm>
          <a:prstGeom prst="rect">
            <a:avLst/>
          </a:prstGeom>
        </p:spPr>
        <p:txBody>
          <a:bodyPr vert="horz" wrap="square" lIns="76200" tIns="0" rIns="57150" bIns="0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100" b="1">
                <a:solidFill>
                  <a:srgbClr val="FFFFF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02</a:t>
            </a:r>
            <a:endParaRPr lang="en-US" sz="2100" b="1">
              <a:solidFill>
                <a:srgbClr val="FFFFF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4" name="TextBox 34"/>
          <p:cNvSpPr txBox="1"/>
          <p:nvPr>
            <p:custDataLst>
              <p:tags r:id="rId27"/>
            </p:custDataLst>
          </p:nvPr>
        </p:nvSpPr>
        <p:spPr>
          <a:xfrm>
            <a:off x="597683" y="4020087"/>
            <a:ext cx="559462" cy="340994"/>
          </a:xfrm>
          <a:prstGeom prst="rect">
            <a:avLst/>
          </a:prstGeom>
        </p:spPr>
        <p:txBody>
          <a:bodyPr vert="horz" wrap="square" lIns="76200" tIns="0" rIns="57150" bIns="0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100" b="1">
                <a:solidFill>
                  <a:srgbClr val="FFFFF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03</a:t>
            </a:r>
            <a:endParaRPr lang="en-US" sz="2100" b="1">
              <a:solidFill>
                <a:srgbClr val="FFFFF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5" name="TextBox 35"/>
          <p:cNvSpPr txBox="1"/>
          <p:nvPr>
            <p:custDataLst>
              <p:tags r:id="rId28"/>
            </p:custDataLst>
          </p:nvPr>
        </p:nvSpPr>
        <p:spPr>
          <a:xfrm>
            <a:off x="3647118" y="4020087"/>
            <a:ext cx="559462" cy="340994"/>
          </a:xfrm>
          <a:prstGeom prst="rect">
            <a:avLst/>
          </a:prstGeom>
        </p:spPr>
        <p:txBody>
          <a:bodyPr vert="horz" wrap="square" lIns="76200" tIns="0" rIns="57150" bIns="0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100" b="1">
                <a:solidFill>
                  <a:srgbClr val="FFFFF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04</a:t>
            </a:r>
            <a:endParaRPr lang="en-US" sz="2100" b="1">
              <a:solidFill>
                <a:srgbClr val="FFFFF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代理商合作方案（盒装/真空销售）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TextBox 3"/>
          <p:cNvSpPr txBox="1"/>
          <p:nvPr>
            <p:custDataLst>
              <p:tags r:id="rId2"/>
            </p:custDataLst>
          </p:nvPr>
        </p:nvSpPr>
        <p:spPr>
          <a:xfrm>
            <a:off x="1297192" y="1308287"/>
            <a:ext cx="4348638" cy="60579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渠道开发激励</a:t>
            </a:r>
            <a:endParaRPr lang="en-US" sz="2000" b="1">
              <a:solidFill>
                <a:schemeClr val="accent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4" name="TextBox 4"/>
          <p:cNvSpPr txBox="1"/>
          <p:nvPr>
            <p:custDataLst>
              <p:tags r:id="rId3"/>
            </p:custDataLst>
          </p:nvPr>
        </p:nvSpPr>
        <p:spPr>
          <a:xfrm>
            <a:off x="1297192" y="1833343"/>
            <a:ext cx="10311874" cy="708938"/>
          </a:xfrm>
          <a:prstGeom prst="rect">
            <a:avLst/>
          </a:prstGeom>
        </p:spPr>
        <p:txBody>
          <a:bodyPr vert="horz" wrap="square" lIns="123825" tIns="0" rIns="5715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省代需完成商超/便利店200家网点铺设，首年享受8%渠道开发补贴。定制化盒装产品（如酱板鸭礼盒）提供专属物流编码，窜货违约金达合同金额20%。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5" name="AutoShape 5"/>
          <p:cNvSpPr/>
          <p:nvPr/>
        </p:nvSpPr>
        <p:spPr>
          <a:xfrm>
            <a:off x="839115" y="1512589"/>
            <a:ext cx="197186" cy="197186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6" name="AutoShape 6"/>
          <p:cNvSpPr/>
          <p:nvPr/>
        </p:nvSpPr>
        <p:spPr>
          <a:xfrm>
            <a:off x="839115" y="2734848"/>
            <a:ext cx="197186" cy="197186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7" name="AutoShape 7"/>
          <p:cNvSpPr/>
          <p:nvPr/>
        </p:nvSpPr>
        <p:spPr>
          <a:xfrm>
            <a:off x="839115" y="5185395"/>
            <a:ext cx="197186" cy="197186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cxnSp>
        <p:nvCxnSpPr>
          <p:cNvPr id="8" name="Connector 8"/>
          <p:cNvCxnSpPr/>
          <p:nvPr/>
        </p:nvCxnSpPr>
        <p:spPr>
          <a:xfrm>
            <a:off x="937708" y="1624780"/>
            <a:ext cx="0" cy="5245143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AutoShape 9"/>
          <p:cNvSpPr/>
          <p:nvPr/>
        </p:nvSpPr>
        <p:spPr>
          <a:xfrm>
            <a:off x="839115" y="3958481"/>
            <a:ext cx="197186" cy="197186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10" name="TextBox 10"/>
          <p:cNvSpPr txBox="1"/>
          <p:nvPr>
            <p:custDataLst>
              <p:tags r:id="rId4"/>
            </p:custDataLst>
          </p:nvPr>
        </p:nvSpPr>
        <p:spPr>
          <a:xfrm>
            <a:off x="1297192" y="2503866"/>
            <a:ext cx="4348638" cy="60579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产品组合策略</a:t>
            </a:r>
            <a:endParaRPr lang="en-US" sz="2000" b="1">
              <a:solidFill>
                <a:schemeClr val="accent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11" name="TextBox 11"/>
          <p:cNvSpPr txBox="1"/>
          <p:nvPr>
            <p:custDataLst>
              <p:tags r:id="rId5"/>
            </p:custDataLst>
          </p:nvPr>
        </p:nvSpPr>
        <p:spPr>
          <a:xfrm>
            <a:off x="1297192" y="3028921"/>
            <a:ext cx="10311874" cy="708938"/>
          </a:xfrm>
          <a:prstGeom prst="rect">
            <a:avLst/>
          </a:prstGeom>
        </p:spPr>
        <p:txBody>
          <a:bodyPr vert="horz" wrap="square" lIns="123825" tIns="0" rIns="5715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按终端类型配置产品结构，社区店主推30-50元家庭装（鸭脖+藕片组合），高端商超上线88元礼品套装（含专利锁鲜包装技术）。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12" name="TextBox 12"/>
          <p:cNvSpPr txBox="1"/>
          <p:nvPr>
            <p:custDataLst>
              <p:tags r:id="rId6"/>
            </p:custDataLst>
          </p:nvPr>
        </p:nvSpPr>
        <p:spPr>
          <a:xfrm>
            <a:off x="1297192" y="3735521"/>
            <a:ext cx="4348638" cy="60579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营销费用共担</a:t>
            </a:r>
            <a:endParaRPr lang="en-US" sz="2000" b="1">
              <a:solidFill>
                <a:schemeClr val="accent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13" name="TextBox 13"/>
          <p:cNvSpPr txBox="1"/>
          <p:nvPr>
            <p:custDataLst>
              <p:tags r:id="rId7"/>
            </p:custDataLst>
          </p:nvPr>
        </p:nvSpPr>
        <p:spPr>
          <a:xfrm>
            <a:off x="1297192" y="4260576"/>
            <a:ext cx="10311874" cy="708938"/>
          </a:xfrm>
          <a:prstGeom prst="rect">
            <a:avLst/>
          </a:prstGeom>
        </p:spPr>
        <p:txBody>
          <a:bodyPr vert="horz" wrap="square" lIns="123825" tIns="0" rIns="5715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品牌方承担KA渠道条码费的60%，区域广告投放（如公交站牌）按销售额2%计提推广基金。提供数字化营销工具包（社群运营模板+直播话术库）。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14" name="TextBox 14"/>
          <p:cNvSpPr txBox="1"/>
          <p:nvPr>
            <p:custDataLst>
              <p:tags r:id="rId8"/>
            </p:custDataLst>
          </p:nvPr>
        </p:nvSpPr>
        <p:spPr>
          <a:xfrm>
            <a:off x="1297192" y="4980154"/>
            <a:ext cx="4348638" cy="60579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冷链物流保障</a:t>
            </a:r>
            <a:endParaRPr lang="en-US" sz="2000" b="1">
              <a:solidFill>
                <a:schemeClr val="accent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15" name="TextBox 15"/>
          <p:cNvSpPr txBox="1"/>
          <p:nvPr>
            <p:custDataLst>
              <p:tags r:id="rId9"/>
            </p:custDataLst>
          </p:nvPr>
        </p:nvSpPr>
        <p:spPr>
          <a:xfrm>
            <a:off x="1297192" y="5505210"/>
            <a:ext cx="10311874" cy="708938"/>
          </a:xfrm>
          <a:prstGeom prst="rect">
            <a:avLst/>
          </a:prstGeom>
        </p:spPr>
        <p:txBody>
          <a:bodyPr vert="horz" wrap="square" lIns="123825" tIns="0" rIns="5715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建立云仓分布式库存体系，48小时内送达率承诺≥95%。真空包装产品保质期延长至90天，破损包赔政策覆盖运输全链路。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供销合作模式（多渠道整合）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TextBox 3"/>
          <p:cNvSpPr txBox="1"/>
          <p:nvPr>
            <p:custDataLst>
              <p:tags r:id="rId2"/>
            </p:custDataLst>
          </p:nvPr>
        </p:nvSpPr>
        <p:spPr>
          <a:xfrm>
            <a:off x="7803049" y="2279115"/>
            <a:ext cx="3031443" cy="1111477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打通美团/</a:t>
            </a:r>
            <a:r>
              <a:rPr lang="zh-CN" alt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多多买菜</a:t>
            </a:r>
            <a:r>
              <a:rPr 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等平台库存系统，代运营线上店铺（抽成仅收</a:t>
            </a:r>
            <a:r>
              <a:rPr lang="zh-CN" alt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商品交易总额</a:t>
            </a:r>
            <a:r>
              <a:rPr 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的5%）。开发</a:t>
            </a:r>
            <a:r>
              <a:rPr lang="zh-CN" alt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的</a:t>
            </a:r>
            <a:r>
              <a:rPr 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"辣得笑"</a:t>
            </a:r>
            <a:r>
              <a:rPr lang="zh-CN" alt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真空</a:t>
            </a:r>
            <a:r>
              <a:rPr 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系列，入驻社区团购头部平台。</a:t>
            </a:r>
            <a:endParaRPr lang="en-US" sz="12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4" name="TextBox 4"/>
          <p:cNvSpPr txBox="1"/>
          <p:nvPr>
            <p:custDataLst>
              <p:tags r:id="rId3"/>
            </p:custDataLst>
          </p:nvPr>
        </p:nvSpPr>
        <p:spPr>
          <a:xfrm>
            <a:off x="7774474" y="1734773"/>
            <a:ext cx="2841517" cy="405007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00000"/>
              </a:lnSpc>
              <a:spcBef>
                <a:spcPts val="375"/>
              </a:spcBef>
            </a:pPr>
            <a:r>
              <a:rPr lang="en-US" sz="1700" b="1">
                <a:solidFill>
                  <a:schemeClr val="accent4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新零售融合方案</a:t>
            </a:r>
            <a:endParaRPr lang="en-US" sz="1700" b="1">
              <a:solidFill>
                <a:schemeClr val="accent4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5" name="AutoShape 5"/>
          <p:cNvSpPr/>
          <p:nvPr>
            <p:custDataLst>
              <p:tags r:id="rId4"/>
            </p:custDataLst>
          </p:nvPr>
        </p:nvSpPr>
        <p:spPr>
          <a:xfrm>
            <a:off x="4139316" y="1793183"/>
            <a:ext cx="1652722" cy="1709225"/>
          </a:xfrm>
          <a:prstGeom prst="round2DiagRect">
            <a:avLst/>
          </a:prstGeom>
          <a:solidFill>
            <a:schemeClr val="accent3">
              <a:alpha val="100000"/>
            </a:schemeClr>
          </a:solidFill>
        </p:spPr>
        <p:txBody>
          <a:bodyPr vert="horz" wrap="square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  <a:defRPr/>
            </a:pPr>
            <a:r>
              <a:rPr lang="en-US" sz="450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   </a:t>
            </a:r>
            <a:endParaRPr lang="en-US" sz="1100"/>
          </a:p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450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   01</a:t>
            </a:r>
            <a:endParaRPr lang="en-US" sz="4500">
              <a:solidFill>
                <a:srgbClr val="FFFFFF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AutoShape 6"/>
          <p:cNvSpPr/>
          <p:nvPr>
            <p:custDataLst>
              <p:tags r:id="rId5"/>
            </p:custDataLst>
          </p:nvPr>
        </p:nvSpPr>
        <p:spPr>
          <a:xfrm>
            <a:off x="5968089" y="3664656"/>
            <a:ext cx="1652722" cy="1709225"/>
          </a:xfrm>
          <a:prstGeom prst="round2DiagRect">
            <a:avLst/>
          </a:prstGeom>
          <a:solidFill>
            <a:schemeClr val="accent6">
              <a:alpha val="100000"/>
            </a:schemeClr>
          </a:solidFill>
        </p:spPr>
        <p:txBody>
          <a:bodyPr vert="horz" wrap="square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  <a:defRPr/>
            </a:pPr>
            <a:r>
              <a:rPr lang="en-US" sz="450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04  </a:t>
            </a:r>
            <a:endParaRPr lang="en-US" sz="1100"/>
          </a:p>
          <a:p>
            <a:pPr algn="ctr">
              <a:lnSpc>
                <a:spcPct val="100000"/>
              </a:lnSpc>
              <a:spcBef>
                <a:spcPts val="375"/>
              </a:spcBef>
            </a:pPr>
          </a:p>
          <a:p>
            <a:pPr algn="ctr">
              <a:lnSpc>
                <a:spcPct val="100000"/>
              </a:lnSpc>
              <a:spcBef>
                <a:spcPts val="375"/>
              </a:spcBef>
            </a:pPr>
          </a:p>
          <a:p>
            <a:pPr algn="ctr">
              <a:lnSpc>
                <a:spcPct val="100000"/>
              </a:lnSpc>
              <a:spcBef>
                <a:spcPts val="375"/>
              </a:spcBef>
            </a:pPr>
            <a:endParaRPr lang="en-US" sz="900">
              <a:solidFill>
                <a:srgbClr val="000000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AutoShape 7"/>
          <p:cNvSpPr/>
          <p:nvPr>
            <p:custDataLst>
              <p:tags r:id="rId6"/>
            </p:custDataLst>
          </p:nvPr>
        </p:nvSpPr>
        <p:spPr>
          <a:xfrm>
            <a:off x="4139316" y="3664656"/>
            <a:ext cx="1652722" cy="1709225"/>
          </a:xfrm>
          <a:prstGeom prst="round2DiagRect">
            <a:avLst/>
          </a:prstGeom>
          <a:solidFill>
            <a:schemeClr val="accent5">
              <a:alpha val="100000"/>
            </a:schemeClr>
          </a:solidFill>
        </p:spPr>
        <p:txBody>
          <a:bodyPr vert="horz" wrap="square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  <a:defRPr/>
            </a:pPr>
            <a:r>
              <a:rPr lang="en-US" sz="450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   03</a:t>
            </a:r>
            <a:endParaRPr lang="en-US" sz="1100"/>
          </a:p>
          <a:p>
            <a:pPr algn="ctr">
              <a:lnSpc>
                <a:spcPct val="100000"/>
              </a:lnSpc>
              <a:spcBef>
                <a:spcPts val="375"/>
              </a:spcBef>
            </a:pPr>
          </a:p>
          <a:p>
            <a:pPr algn="ctr">
              <a:lnSpc>
                <a:spcPct val="100000"/>
              </a:lnSpc>
              <a:spcBef>
                <a:spcPts val="375"/>
              </a:spcBef>
            </a:pPr>
          </a:p>
          <a:p>
            <a:pPr algn="ctr">
              <a:lnSpc>
                <a:spcPct val="100000"/>
              </a:lnSpc>
              <a:spcBef>
                <a:spcPts val="375"/>
              </a:spcBef>
            </a:pPr>
            <a:endParaRPr lang="en-US" sz="900">
              <a:solidFill>
                <a:srgbClr val="000000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AutoShape 8"/>
          <p:cNvSpPr/>
          <p:nvPr>
            <p:custDataLst>
              <p:tags r:id="rId7"/>
            </p:custDataLst>
          </p:nvPr>
        </p:nvSpPr>
        <p:spPr>
          <a:xfrm>
            <a:off x="5968089" y="1793183"/>
            <a:ext cx="1652722" cy="1709225"/>
          </a:xfrm>
          <a:prstGeom prst="round2DiagRect">
            <a:avLst/>
          </a:prstGeom>
          <a:solidFill>
            <a:schemeClr val="accent4">
              <a:alpha val="100000"/>
            </a:schemeClr>
          </a:solidFill>
        </p:spPr>
        <p:txBody>
          <a:bodyPr vert="horz" wrap="square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  <a:defRPr/>
            </a:pPr>
            <a:r>
              <a:rPr lang="en-US" sz="450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   </a:t>
            </a:r>
            <a:endParaRPr lang="en-US" sz="1100"/>
          </a:p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450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02   </a:t>
            </a:r>
            <a:endParaRPr lang="en-US" sz="4500">
              <a:solidFill>
                <a:srgbClr val="FFFFFF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TextBox 9"/>
          <p:cNvSpPr txBox="1"/>
          <p:nvPr>
            <p:custDataLst>
              <p:tags r:id="rId8"/>
            </p:custDataLst>
          </p:nvPr>
        </p:nvSpPr>
        <p:spPr>
          <a:xfrm>
            <a:off x="7813544" y="4350613"/>
            <a:ext cx="3031443" cy="1111477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部署ERP进销存管理平台，实现终端动销数据实时看板。智能补货算法根据历史销量、天气因素、节假日自动生成采购建议</a:t>
            </a:r>
            <a:r>
              <a:rPr lang="en-US" sz="12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。</a:t>
            </a:r>
            <a:endParaRPr lang="en-US" sz="125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0" name="TextBox 10"/>
          <p:cNvSpPr txBox="1"/>
          <p:nvPr>
            <p:custDataLst>
              <p:tags r:id="rId9"/>
            </p:custDataLst>
          </p:nvPr>
        </p:nvSpPr>
        <p:spPr>
          <a:xfrm>
            <a:off x="7784969" y="3806271"/>
            <a:ext cx="2841517" cy="405007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00000"/>
              </a:lnSpc>
              <a:spcBef>
                <a:spcPts val="375"/>
              </a:spcBef>
            </a:pPr>
            <a:r>
              <a:rPr lang="en-US" sz="1700" b="1">
                <a:solidFill>
                  <a:schemeClr val="accent6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数据化协同系统</a:t>
            </a:r>
            <a:endParaRPr lang="en-US" sz="1700" b="1">
              <a:solidFill>
                <a:schemeClr val="accent6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11" name="TextBox 11"/>
          <p:cNvSpPr txBox="1"/>
          <p:nvPr>
            <p:custDataLst>
              <p:tags r:id="rId10"/>
            </p:custDataLst>
          </p:nvPr>
        </p:nvSpPr>
        <p:spPr>
          <a:xfrm>
            <a:off x="839664" y="2322139"/>
            <a:ext cx="3031443" cy="1111477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r">
              <a:lnSpc>
                <a:spcPct val="140000"/>
              </a:lnSpc>
            </a:pPr>
            <a:r>
              <a:rPr 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为连锁餐饮企业开发OEM产品（如火锅店专用辣卤底料），提供口味微调实验室，最小起订量降至50kg。账期支持30-60天弹性结算。</a:t>
            </a:r>
            <a:endParaRPr lang="en-US" sz="12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12" name="TextBox 12"/>
          <p:cNvSpPr txBox="1"/>
          <p:nvPr>
            <p:custDataLst>
              <p:tags r:id="rId11"/>
            </p:custDataLst>
          </p:nvPr>
        </p:nvSpPr>
        <p:spPr>
          <a:xfrm>
            <a:off x="1029590" y="1777797"/>
            <a:ext cx="2841517" cy="405007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r">
              <a:lnSpc>
                <a:spcPct val="100000"/>
              </a:lnSpc>
              <a:spcBef>
                <a:spcPts val="375"/>
              </a:spcBef>
            </a:pPr>
            <a:r>
              <a:rPr lang="en-US" sz="1700" b="1">
                <a:solidFill>
                  <a:schemeClr val="accent3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方正小标宋简体" panose="02000000000000000000" charset="-122"/>
              </a:rPr>
              <a:t>B端定制服务</a:t>
            </a:r>
            <a:endParaRPr lang="en-US" sz="1700" b="1">
              <a:solidFill>
                <a:schemeClr val="accent3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方正小标宋简体" panose="02000000000000000000" charset="-122"/>
            </a:endParaRPr>
          </a:p>
        </p:txBody>
      </p:sp>
      <p:sp>
        <p:nvSpPr>
          <p:cNvPr id="13" name="TextBox 13"/>
          <p:cNvSpPr txBox="1"/>
          <p:nvPr>
            <p:custDataLst>
              <p:tags r:id="rId12"/>
            </p:custDataLst>
          </p:nvPr>
        </p:nvSpPr>
        <p:spPr>
          <a:xfrm>
            <a:off x="858714" y="4390329"/>
            <a:ext cx="3031443" cy="1111477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r">
              <a:lnSpc>
                <a:spcPct val="140000"/>
              </a:lnSpc>
            </a:pPr>
            <a:r>
              <a:rPr lang="en-US" sz="12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与银行合作推出"辣味贷"，优质经销商可获50万授信额度（年利率4.35%）。原材料集中采购享受集团议价权（辣椒成本降低12%）。</a:t>
            </a:r>
            <a:endParaRPr lang="en-US" sz="12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14" name="TextBox 14"/>
          <p:cNvSpPr txBox="1"/>
          <p:nvPr>
            <p:custDataLst>
              <p:tags r:id="rId13"/>
            </p:custDataLst>
          </p:nvPr>
        </p:nvSpPr>
        <p:spPr>
          <a:xfrm>
            <a:off x="1048640" y="3845988"/>
            <a:ext cx="2841517" cy="405007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r">
              <a:lnSpc>
                <a:spcPct val="100000"/>
              </a:lnSpc>
              <a:spcBef>
                <a:spcPts val="375"/>
              </a:spcBef>
            </a:pPr>
            <a:r>
              <a:rPr lang="en-US" sz="1700" b="1">
                <a:solidFill>
                  <a:schemeClr val="accent5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供应链金融支持</a:t>
            </a:r>
            <a:endParaRPr lang="en-US" sz="1700" b="1">
              <a:solidFill>
                <a:schemeClr val="accent5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01929" y="2882845"/>
            <a:ext cx="6029325" cy="262320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575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新渠道拓展策略</a:t>
            </a:r>
            <a:endParaRPr lang="en-US" sz="4575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01929" y="1498692"/>
            <a:ext cx="5934075" cy="1104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77000"/>
              </a:lnSpc>
            </a:pPr>
            <a:r>
              <a:rPr lang="en-US" sz="7200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04</a:t>
            </a:r>
            <a:endParaRPr lang="en-US" sz="7200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商超进驻规划与标准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666708" y="1200845"/>
            <a:ext cx="10965082" cy="1676699"/>
          </a:xfrm>
          <a:prstGeom prst="rect">
            <a:avLst/>
          </a:prstGeom>
          <a:solidFill>
            <a:schemeClr val="lt2">
              <a:alpha val="37000"/>
            </a:schemeClr>
          </a:solidFill>
        </p:spPr>
      </p:sp>
      <p:sp>
        <p:nvSpPr>
          <p:cNvPr id="4" name="AutoShape 4"/>
          <p:cNvSpPr/>
          <p:nvPr/>
        </p:nvSpPr>
        <p:spPr>
          <a:xfrm rot="-8100000">
            <a:off x="280801" y="1653287"/>
            <a:ext cx="771814" cy="771814"/>
          </a:xfrm>
          <a:prstGeom prst="rtTriangle">
            <a:avLst/>
          </a:prstGeom>
          <a:solidFill>
            <a:schemeClr val="accent1">
              <a:alpha val="100000"/>
            </a:schemeClr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alphaModFix amt="100000"/>
          </a:blip>
          <a:srcRect/>
          <a:stretch>
            <a:fillRect/>
          </a:stretch>
        </p:blipFill>
        <p:spPr>
          <a:xfrm>
            <a:off x="8550029" y="1334644"/>
            <a:ext cx="2846272" cy="1409101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 rot="0">
            <a:off x="1419388" y="1444542"/>
            <a:ext cx="6616479" cy="1189304"/>
            <a:chOff x="1419388" y="1444542"/>
            <a:chExt cx="6616479" cy="1189304"/>
          </a:xfrm>
        </p:grpSpPr>
        <p:sp>
          <p:nvSpPr>
            <p:cNvPr id="7" name="AutoShape 7"/>
            <p:cNvSpPr/>
            <p:nvPr/>
          </p:nvSpPr>
          <p:spPr>
            <a:xfrm>
              <a:off x="1419388" y="1444542"/>
              <a:ext cx="4410330" cy="492557"/>
            </a:xfrm>
            <a:prstGeom prst="rect">
              <a:avLst/>
            </a:prstGeom>
            <a:noFill/>
          </p:spPr>
          <p:txBody>
            <a:bodyPr vert="horz" wrap="square" lIns="76200" tIns="45720" rIns="91440" bIns="45720" rtlCol="0" anchor="t" anchorCtr="1">
              <a:noAutofit/>
            </a:bodyPr>
            <a:lstStyle/>
            <a:p>
              <a:pPr algn="l">
                <a:defRPr/>
              </a:pPr>
              <a:r>
                <a:rPr lang="en-US" sz="2400" b="1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选址评估标准</a:t>
              </a:r>
              <a:endParaRPr lang="en-US" sz="1100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419388" y="1937100"/>
              <a:ext cx="6616479" cy="696746"/>
            </a:xfrm>
            <a:prstGeom prst="rect">
              <a:avLst/>
            </a:prstGeom>
          </p:spPr>
          <p:txBody>
            <a:bodyPr vert="horz" wrap="square" lIns="76200" tIns="57150" rIns="57150" bIns="57150" rtlCol="0" anchor="t" anchorCtr="0">
              <a:noAutofit/>
            </a:bodyPr>
            <a:lstStyle/>
            <a:p>
              <a:pPr algn="l">
                <a:lnSpc>
                  <a:spcPct val="140000"/>
                </a:lnSpc>
              </a:pP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优先选择人流量大、消费能力匹配的大型连锁商超（如永辉、沃尔玛），要求周边3公里内覆盖中高端社区或商业区，确保目标客群与品牌定位一致。</a:t>
              </a:r>
              <a:endPara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endParaRPr>
            </a:p>
          </p:txBody>
        </p:sp>
      </p:grpSp>
      <p:sp>
        <p:nvSpPr>
          <p:cNvPr id="9" name="AutoShape 9"/>
          <p:cNvSpPr/>
          <p:nvPr/>
        </p:nvSpPr>
        <p:spPr>
          <a:xfrm>
            <a:off x="668808" y="3026023"/>
            <a:ext cx="10965082" cy="1676699"/>
          </a:xfrm>
          <a:prstGeom prst="rect">
            <a:avLst/>
          </a:prstGeom>
          <a:solidFill>
            <a:schemeClr val="lt2">
              <a:alpha val="100000"/>
            </a:schemeClr>
          </a:solidFill>
        </p:spPr>
      </p:sp>
      <p:sp>
        <p:nvSpPr>
          <p:cNvPr id="10" name="AutoShape 10"/>
          <p:cNvSpPr/>
          <p:nvPr/>
        </p:nvSpPr>
        <p:spPr>
          <a:xfrm rot="2700000">
            <a:off x="11245883" y="3478465"/>
            <a:ext cx="771814" cy="771814"/>
          </a:xfrm>
          <a:prstGeom prst="rtTriangle">
            <a:avLst/>
          </a:prstGeom>
          <a:solidFill>
            <a:schemeClr val="accent4">
              <a:alpha val="100000"/>
            </a:schemeClr>
          </a:solidFill>
        </p:spPr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3">
            <a:alphaModFix amt="100000"/>
          </a:blip>
          <a:srcRect/>
          <a:stretch>
            <a:fillRect/>
          </a:stretch>
        </p:blipFill>
        <p:spPr>
          <a:xfrm>
            <a:off x="885002" y="3159822"/>
            <a:ext cx="2846272" cy="1409101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0">
            <a:off x="4102224" y="3269720"/>
            <a:ext cx="6616479" cy="1189304"/>
            <a:chOff x="4102224" y="3269720"/>
            <a:chExt cx="6616479" cy="1189304"/>
          </a:xfrm>
        </p:grpSpPr>
        <p:sp>
          <p:nvSpPr>
            <p:cNvPr id="13" name="AutoShape 13"/>
            <p:cNvSpPr/>
            <p:nvPr/>
          </p:nvSpPr>
          <p:spPr>
            <a:xfrm>
              <a:off x="4102224" y="3269720"/>
              <a:ext cx="4410330" cy="492557"/>
            </a:xfrm>
            <a:prstGeom prst="rect">
              <a:avLst/>
            </a:prstGeom>
            <a:noFill/>
          </p:spPr>
          <p:txBody>
            <a:bodyPr vert="horz" wrap="square" lIns="76200" tIns="45720" rIns="91440" bIns="45720" rtlCol="0" anchor="t" anchorCtr="1">
              <a:noAutofit/>
            </a:bodyPr>
            <a:lstStyle/>
            <a:p>
              <a:pPr algn="l">
                <a:defRPr/>
              </a:pPr>
              <a:r>
                <a:rPr lang="en-US" sz="2400" b="1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陈列与形象规范</a:t>
              </a:r>
              <a:endParaRPr lang="en-US" sz="1100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4102224" y="3762278"/>
              <a:ext cx="6616479" cy="696746"/>
            </a:xfrm>
            <a:prstGeom prst="rect">
              <a:avLst/>
            </a:prstGeom>
          </p:spPr>
          <p:txBody>
            <a:bodyPr vert="horz" wrap="square" lIns="76200" tIns="57150" rIns="57150" bIns="57150" rtlCol="0" anchor="t" anchorCtr="0">
              <a:noAutofit/>
            </a:bodyPr>
            <a:lstStyle/>
            <a:p>
              <a:pPr algn="l">
                <a:lnSpc>
                  <a:spcPct val="140000"/>
                </a:lnSpc>
              </a:pP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产品需占据调味品专区核心位置，配备统一品牌展架和促销台，定期更新促销海报，保持货架整洁饱满，避免断货影响品牌形象。</a:t>
              </a:r>
              <a:endPara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endParaRPr>
            </a:p>
          </p:txBody>
        </p:sp>
      </p:grpSp>
      <p:sp>
        <p:nvSpPr>
          <p:cNvPr id="15" name="AutoShape 15"/>
          <p:cNvSpPr/>
          <p:nvPr/>
        </p:nvSpPr>
        <p:spPr>
          <a:xfrm>
            <a:off x="684216" y="4851200"/>
            <a:ext cx="10965082" cy="1676699"/>
          </a:xfrm>
          <a:prstGeom prst="rect">
            <a:avLst/>
          </a:prstGeom>
          <a:solidFill>
            <a:schemeClr val="lt2">
              <a:alpha val="35000"/>
            </a:schemeClr>
          </a:solidFill>
        </p:spPr>
      </p:sp>
      <p:sp>
        <p:nvSpPr>
          <p:cNvPr id="16" name="AutoShape 16"/>
          <p:cNvSpPr/>
          <p:nvPr/>
        </p:nvSpPr>
        <p:spPr>
          <a:xfrm rot="-8100000">
            <a:off x="298309" y="5303643"/>
            <a:ext cx="771814" cy="771814"/>
          </a:xfrm>
          <a:prstGeom prst="rtTriangle">
            <a:avLst/>
          </a:prstGeom>
          <a:solidFill>
            <a:schemeClr val="accent6">
              <a:alpha val="100000"/>
            </a:schemeClr>
          </a:solidFill>
        </p:spPr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4">
            <a:alphaModFix amt="100000"/>
          </a:blip>
          <a:srcRect/>
          <a:stretch>
            <a:fillRect/>
          </a:stretch>
        </p:blipFill>
        <p:spPr>
          <a:xfrm>
            <a:off x="8567537" y="4985000"/>
            <a:ext cx="2846272" cy="1409101"/>
          </a:xfrm>
          <a:prstGeom prst="rect">
            <a:avLst/>
          </a:prstGeom>
        </p:spPr>
      </p:pic>
      <p:grpSp>
        <p:nvGrpSpPr>
          <p:cNvPr id="18" name="Group 18"/>
          <p:cNvGrpSpPr/>
          <p:nvPr/>
        </p:nvGrpSpPr>
        <p:grpSpPr>
          <a:xfrm rot="0">
            <a:off x="1436896" y="5094898"/>
            <a:ext cx="6616479" cy="1189303"/>
            <a:chOff x="1436896" y="5094898"/>
            <a:chExt cx="6616479" cy="1189303"/>
          </a:xfrm>
        </p:grpSpPr>
        <p:sp>
          <p:nvSpPr>
            <p:cNvPr id="19" name="AutoShape 19"/>
            <p:cNvSpPr/>
            <p:nvPr/>
          </p:nvSpPr>
          <p:spPr>
            <a:xfrm>
              <a:off x="1436896" y="5094898"/>
              <a:ext cx="4410330" cy="492557"/>
            </a:xfrm>
            <a:prstGeom prst="rect">
              <a:avLst/>
            </a:prstGeom>
            <a:noFill/>
          </p:spPr>
          <p:txBody>
            <a:bodyPr vert="horz" wrap="square" lIns="76200" tIns="45720" rIns="91440" bIns="45720" rtlCol="0" anchor="t" anchorCtr="1">
              <a:noAutofit/>
            </a:bodyPr>
            <a:lstStyle/>
            <a:p>
              <a:pPr algn="l">
                <a:defRPr/>
              </a:pPr>
              <a:r>
                <a:rPr lang="en-US" sz="2400" b="1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促销活动支持</a:t>
              </a:r>
              <a:endParaRPr lang="en-US" sz="1100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436896" y="5587455"/>
              <a:ext cx="6616479" cy="696746"/>
            </a:xfrm>
            <a:prstGeom prst="rect">
              <a:avLst/>
            </a:prstGeom>
          </p:spPr>
          <p:txBody>
            <a:bodyPr vert="horz" wrap="square" lIns="76200" tIns="57150" rIns="57150" bIns="57150" rtlCol="0" anchor="t" anchorCtr="0">
              <a:noAutofit/>
            </a:bodyPr>
            <a:lstStyle/>
            <a:p>
              <a:pPr algn="l">
                <a:lnSpc>
                  <a:spcPct val="140000"/>
                </a:lnSpc>
              </a:pP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提供“买赠”“满减”等定制化促销方案，配合商超档期安排试吃活动，并培训商超导购人员熟悉产品卖点，提升转化率。</a:t>
              </a:r>
              <a:endPara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便利店合作流程与支持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100000"/>
          </a:blip>
          <a:srcRect/>
          <a:stretch>
            <a:fillRect/>
          </a:stretch>
        </p:blipFill>
        <p:spPr>
          <a:xfrm>
            <a:off x="359506" y="4517934"/>
            <a:ext cx="3685376" cy="164829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 amt="100000"/>
          </a:blip>
          <a:srcRect/>
          <a:stretch>
            <a:fillRect/>
          </a:stretch>
        </p:blipFill>
        <p:spPr>
          <a:xfrm>
            <a:off x="4253085" y="4517934"/>
            <a:ext cx="3685376" cy="1648293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alphaModFix amt="100000"/>
          </a:blip>
          <a:srcRect/>
          <a:stretch>
            <a:fillRect/>
          </a:stretch>
        </p:blipFill>
        <p:spPr>
          <a:xfrm>
            <a:off x="8140629" y="4517934"/>
            <a:ext cx="3685376" cy="1648293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506217" y="2142337"/>
            <a:ext cx="3517339" cy="2234228"/>
          </a:xfrm>
          <a:prstGeom prst="roundRect">
            <a:avLst>
              <a:gd name="adj" fmla="val 7233"/>
            </a:avLst>
          </a:prstGeom>
          <a:solidFill>
            <a:schemeClr val="lt2">
              <a:alpha val="62000"/>
            </a:schemeClr>
          </a:solidFill>
        </p:spPr>
      </p:sp>
      <p:sp>
        <p:nvSpPr>
          <p:cNvPr id="7" name="TextBox 7"/>
          <p:cNvSpPr txBox="1"/>
          <p:nvPr/>
        </p:nvSpPr>
        <p:spPr>
          <a:xfrm>
            <a:off x="768509" y="2355513"/>
            <a:ext cx="2992755" cy="1807876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要求便利店具备合法经营资质，优先选择连锁品牌（如美宜佳、全家），单店需日均客流量≥500人，并提供3个月销售数据作为合作参考。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8" name="AutoShape 8"/>
          <p:cNvSpPr/>
          <p:nvPr/>
        </p:nvSpPr>
        <p:spPr>
          <a:xfrm>
            <a:off x="4297692" y="2142337"/>
            <a:ext cx="3517339" cy="2234228"/>
          </a:xfrm>
          <a:prstGeom prst="roundRect">
            <a:avLst>
              <a:gd name="adj" fmla="val 7233"/>
            </a:avLst>
          </a:prstGeom>
          <a:solidFill>
            <a:schemeClr val="lt2">
              <a:alpha val="60000"/>
            </a:schemeClr>
          </a:solidFill>
        </p:spPr>
      </p:sp>
      <p:sp>
        <p:nvSpPr>
          <p:cNvPr id="9" name="AutoShape 9"/>
          <p:cNvSpPr/>
          <p:nvPr/>
        </p:nvSpPr>
        <p:spPr>
          <a:xfrm>
            <a:off x="8067842" y="2142337"/>
            <a:ext cx="3517339" cy="2234228"/>
          </a:xfrm>
          <a:prstGeom prst="roundRect">
            <a:avLst>
              <a:gd name="adj" fmla="val 7233"/>
            </a:avLst>
          </a:prstGeom>
          <a:solidFill>
            <a:schemeClr val="lt2">
              <a:alpha val="62000"/>
            </a:schemeClr>
          </a:solidFill>
        </p:spPr>
      </p:sp>
      <p:sp>
        <p:nvSpPr>
          <p:cNvPr id="10" name="TextBox 10"/>
          <p:cNvSpPr txBox="1"/>
          <p:nvPr/>
        </p:nvSpPr>
        <p:spPr>
          <a:xfrm>
            <a:off x="506217" y="1429809"/>
            <a:ext cx="3517339" cy="46904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合作资质审核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297692" y="1429809"/>
            <a:ext cx="3517339" cy="46904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配送与补货机制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8067842" y="1429809"/>
            <a:ext cx="3517339" cy="46904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专属激励政策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559984" y="2355513"/>
            <a:ext cx="2992755" cy="1807876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建立“一周一配”的弹性供应链体系，对热销商品提供紧急补货绿色通道，并配备数字化库存管理系统，实时监控终端销售数据。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8330135" y="2355513"/>
            <a:ext cx="2992755" cy="1807876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针对便利店推出“阶梯返利”计划，月销售额达1万元返3%，超2万元返5%，并额外赠送品牌定制冰柜或收银台陈列位。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零食店开发策略与激励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AutoShape 3"/>
          <p:cNvSpPr/>
          <p:nvPr/>
        </p:nvSpPr>
        <p:spPr>
          <a:xfrm rot="2700000">
            <a:off x="1608934" y="1966945"/>
            <a:ext cx="1796464" cy="1796464"/>
          </a:xfrm>
          <a:prstGeom prst="roundRect">
            <a:avLst>
              <a:gd name="adj" fmla="val 16667"/>
            </a:avLst>
          </a:prstGeom>
          <a:solidFill>
            <a:schemeClr val="accent1">
              <a:alpha val="100000"/>
              <a:lumMod val="75000"/>
            </a:schemeClr>
          </a:solidFill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alphaModFix amt="100000"/>
          </a:blip>
          <a:srcRect/>
          <a:stretch>
            <a:fillRect/>
          </a:stretch>
        </p:blipFill>
        <p:spPr>
          <a:xfrm>
            <a:off x="1608934" y="1965191"/>
            <a:ext cx="1794813" cy="1799972"/>
          </a:xfrm>
          <a:prstGeom prst="roundRect">
            <a:avLst/>
          </a:prstGeom>
          <a:ln w="19050">
            <a:solidFill>
              <a:schemeClr val="accent1"/>
            </a:solidFill>
            <a:prstDash val="solid"/>
          </a:ln>
        </p:spPr>
      </p:pic>
      <p:sp>
        <p:nvSpPr>
          <p:cNvPr id="5" name="TextBox 5"/>
          <p:cNvSpPr txBox="1"/>
          <p:nvPr/>
        </p:nvSpPr>
        <p:spPr>
          <a:xfrm>
            <a:off x="1303410" y="3954618"/>
            <a:ext cx="2556183" cy="738707"/>
          </a:xfrm>
          <a:prstGeom prst="rect">
            <a:avLst/>
          </a:prstGeom>
        </p:spPr>
        <p:txBody>
          <a:bodyPr vert="horz" wrap="square" lIns="57150" tIns="123825" rIns="57150" bIns="123825" rtlCol="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精准选品匹配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57228" y="4621348"/>
            <a:ext cx="3048547" cy="1643668"/>
          </a:xfrm>
          <a:prstGeom prst="rect">
            <a:avLst/>
          </a:prstGeom>
        </p:spPr>
        <p:txBody>
          <a:bodyPr vert="horz" wrap="square" lIns="57150" tIns="57150" rIns="57150" bIns="57150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根据零食店客群偏好（如年轻女性、学生党），主推小包装辣味零食（如迷你辣条、香辣豆干），搭配组合装礼盒提升客单价。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7" name="AutoShape 7"/>
          <p:cNvSpPr/>
          <p:nvPr/>
        </p:nvSpPr>
        <p:spPr>
          <a:xfrm rot="2700000">
            <a:off x="5206201" y="1966945"/>
            <a:ext cx="1796464" cy="1796464"/>
          </a:xfrm>
          <a:prstGeom prst="roundRect">
            <a:avLst>
              <a:gd name="adj" fmla="val 16667"/>
            </a:avLst>
          </a:prstGeom>
          <a:solidFill>
            <a:schemeClr val="accent3">
              <a:alpha val="100000"/>
            </a:schemeClr>
          </a:solidFill>
        </p:spPr>
      </p:sp>
      <p:pic>
        <p:nvPicPr>
          <p:cNvPr id="8" name="Picture 8"/>
          <p:cNvPicPr>
            <a:picLocks noChangeAspect="1"/>
          </p:cNvPicPr>
          <p:nvPr/>
        </p:nvPicPr>
        <p:blipFill>
          <a:blip r:embed="rId3">
            <a:alphaModFix amt="100000"/>
          </a:blip>
          <a:srcRect/>
          <a:stretch>
            <a:fillRect/>
          </a:stretch>
        </p:blipFill>
        <p:spPr>
          <a:xfrm>
            <a:off x="5206201" y="1965191"/>
            <a:ext cx="1794813" cy="1799972"/>
          </a:xfrm>
          <a:prstGeom prst="roundRect">
            <a:avLst/>
          </a:prstGeom>
          <a:ln w="19050">
            <a:solidFill>
              <a:schemeClr val="accent1"/>
            </a:solidFill>
            <a:prstDash val="solid"/>
          </a:ln>
        </p:spPr>
      </p:pic>
      <p:sp>
        <p:nvSpPr>
          <p:cNvPr id="9" name="TextBox 9"/>
          <p:cNvSpPr txBox="1"/>
          <p:nvPr/>
        </p:nvSpPr>
        <p:spPr>
          <a:xfrm>
            <a:off x="4900676" y="3954618"/>
            <a:ext cx="2556183" cy="738707"/>
          </a:xfrm>
          <a:prstGeom prst="rect">
            <a:avLst/>
          </a:prstGeom>
        </p:spPr>
        <p:txBody>
          <a:bodyPr vert="horz" wrap="square" lIns="57150" tIns="123825" rIns="57150" bIns="123825" rtlCol="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chemeClr val="accent3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门店分级运营</a:t>
            </a:r>
            <a:endParaRPr lang="en-US" sz="2400" b="1">
              <a:solidFill>
                <a:schemeClr val="accent3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638036" y="4621348"/>
            <a:ext cx="3021933" cy="1643668"/>
          </a:xfrm>
          <a:prstGeom prst="rect">
            <a:avLst/>
          </a:prstGeom>
        </p:spPr>
        <p:txBody>
          <a:bodyPr vert="horz" wrap="square" lIns="57150" tIns="57150" rIns="57150" bIns="57150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将合作零食店分为A/B/C三级，A级店（月销5万+）提供专属地推团队驻店促销，B级店（月销2万+）享受定制化物料支持，C级店以基础铺货为主。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1" name="AutoShape 11"/>
          <p:cNvSpPr/>
          <p:nvPr/>
        </p:nvSpPr>
        <p:spPr>
          <a:xfrm rot="2700000">
            <a:off x="8717324" y="1966945"/>
            <a:ext cx="1796464" cy="1796464"/>
          </a:xfrm>
          <a:prstGeom prst="roundRect">
            <a:avLst>
              <a:gd name="adj" fmla="val 16667"/>
            </a:avLst>
          </a:prstGeom>
          <a:solidFill>
            <a:schemeClr val="accent6">
              <a:alpha val="100000"/>
            </a:schemeClr>
          </a:solidFill>
        </p:spPr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4">
            <a:alphaModFix amt="100000"/>
          </a:blip>
          <a:srcRect/>
          <a:stretch>
            <a:fillRect/>
          </a:stretch>
        </p:blipFill>
        <p:spPr>
          <a:xfrm>
            <a:off x="8717324" y="1965191"/>
            <a:ext cx="1794813" cy="1799972"/>
          </a:xfrm>
          <a:prstGeom prst="roundRect">
            <a:avLst/>
          </a:prstGeom>
          <a:ln w="19050">
            <a:solidFill>
              <a:schemeClr val="accent1"/>
            </a:solidFill>
            <a:prstDash val="solid"/>
          </a:ln>
        </p:spPr>
      </p:pic>
      <p:sp>
        <p:nvSpPr>
          <p:cNvPr id="13" name="TextBox 13"/>
          <p:cNvSpPr txBox="1"/>
          <p:nvPr/>
        </p:nvSpPr>
        <p:spPr>
          <a:xfrm>
            <a:off x="8411801" y="3954618"/>
            <a:ext cx="2556183" cy="738707"/>
          </a:xfrm>
          <a:prstGeom prst="rect">
            <a:avLst/>
          </a:prstGeom>
        </p:spPr>
        <p:txBody>
          <a:bodyPr vert="horz" wrap="square" lIns="57150" tIns="123825" rIns="57150" bIns="123825" rtlCol="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chemeClr val="accent6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长期合作奖励</a:t>
            </a:r>
            <a:endParaRPr lang="en-US" sz="2400" b="1">
              <a:solidFill>
                <a:schemeClr val="accent6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8198886" y="4621348"/>
            <a:ext cx="2982011" cy="1643668"/>
          </a:xfrm>
          <a:prstGeom prst="rect">
            <a:avLst/>
          </a:prstGeom>
        </p:spPr>
        <p:txBody>
          <a:bodyPr vert="horz" wrap="square" lIns="57150" tIns="57150" rIns="57150" bIns="57150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签约2年以上的零食店可享受“年度销售达标奖”，超额完成目标10%以上，额外奖励品牌旅游名额或高价值设备升级。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01929" y="2882845"/>
            <a:ext cx="6029325" cy="262320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575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支持与服务体系</a:t>
            </a:r>
            <a:endParaRPr lang="en-US" sz="4575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01929" y="1498692"/>
            <a:ext cx="5934075" cy="1104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77000"/>
              </a:lnSpc>
            </a:pPr>
            <a:r>
              <a:rPr lang="en-US" sz="7200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05</a:t>
            </a:r>
            <a:endParaRPr lang="en-US" sz="7200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639536" y="420468"/>
            <a:ext cx="1905746" cy="97726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/>
          <a:p>
            <a:pPr algn="l">
              <a:lnSpc>
                <a:spcPct val="100000"/>
              </a:lnSpc>
              <a:spcBef>
                <a:spcPts val="375"/>
              </a:spcBef>
            </a:pPr>
            <a:r>
              <a:rPr lang="en-US" sz="4800" b="1">
                <a:solidFill>
                  <a:srgbClr val="004DED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目 录</a:t>
            </a:r>
            <a:endParaRPr lang="en-US" sz="4800" b="1">
              <a:solidFill>
                <a:srgbClr val="004DED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576840" y="583220"/>
            <a:ext cx="4070350" cy="766889"/>
          </a:xfrm>
          <a:prstGeom prst="rect">
            <a:avLst/>
          </a:prstGeom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US" sz="2000" b="1">
                <a:solidFill>
                  <a:srgbClr val="004DED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CATALOGUE</a:t>
            </a:r>
            <a:endParaRPr lang="en-US" sz="2000" b="1">
              <a:solidFill>
                <a:srgbClr val="004DED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512979" y="2353222"/>
            <a:ext cx="1345754" cy="75247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4500" b="1">
                <a:solidFill>
                  <a:srgbClr val="004DED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02.</a:t>
            </a:r>
            <a:endParaRPr lang="en-US" sz="4500" b="1">
              <a:solidFill>
                <a:srgbClr val="004DED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504515" y="3210472"/>
            <a:ext cx="2183399" cy="8763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2700">
                <a:solidFill>
                  <a:srgbClr val="1F1F1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产品体系</a:t>
            </a:r>
            <a:endParaRPr lang="en-US" sz="2700">
              <a:solidFill>
                <a:srgbClr val="1F1F1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71800" y="4429672"/>
            <a:ext cx="1520513" cy="75247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4500" b="1">
                <a:solidFill>
                  <a:srgbClr val="004DED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04.</a:t>
            </a:r>
            <a:endParaRPr lang="en-US" sz="4500" b="1">
              <a:solidFill>
                <a:srgbClr val="004DED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63336" y="5286922"/>
            <a:ext cx="2183919" cy="8763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2700">
                <a:solidFill>
                  <a:srgbClr val="1F1F1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新渠道拓展策略</a:t>
            </a:r>
            <a:endParaRPr lang="en-US" sz="2700">
              <a:solidFill>
                <a:srgbClr val="1F1F1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512979" y="4429672"/>
            <a:ext cx="1520513" cy="75247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4500" b="1">
                <a:solidFill>
                  <a:srgbClr val="004DED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05.</a:t>
            </a:r>
            <a:endParaRPr lang="en-US" sz="4500" b="1">
              <a:solidFill>
                <a:srgbClr val="004DED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504515" y="5286922"/>
            <a:ext cx="2183399" cy="8763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2700">
                <a:solidFill>
                  <a:srgbClr val="1F1F1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支持与服务体系</a:t>
            </a:r>
            <a:endParaRPr lang="en-US" sz="2700">
              <a:solidFill>
                <a:srgbClr val="1F1F1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71800" y="2353222"/>
            <a:ext cx="1523495" cy="73342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4500" b="1">
                <a:solidFill>
                  <a:srgbClr val="004DED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01.</a:t>
            </a:r>
            <a:endParaRPr lang="en-US" sz="4500" b="1">
              <a:solidFill>
                <a:srgbClr val="004DED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563336" y="3210472"/>
            <a:ext cx="2183919" cy="8763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2700">
                <a:solidFill>
                  <a:srgbClr val="1F1F1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公司概况</a:t>
            </a:r>
            <a:endParaRPr lang="en-US" sz="2700">
              <a:solidFill>
                <a:srgbClr val="1F1F1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471881" y="2354316"/>
            <a:ext cx="1348551" cy="75247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4500" b="1">
                <a:solidFill>
                  <a:srgbClr val="004DED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03.</a:t>
            </a:r>
            <a:endParaRPr lang="en-US" sz="4500" b="1">
              <a:solidFill>
                <a:srgbClr val="004DED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463417" y="3211566"/>
            <a:ext cx="2127482" cy="8763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2700">
                <a:solidFill>
                  <a:srgbClr val="1F1F1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招商模式详解</a:t>
            </a:r>
            <a:endParaRPr lang="en-US" sz="2700">
              <a:solidFill>
                <a:srgbClr val="1F1F1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471881" y="4430766"/>
            <a:ext cx="1520513" cy="75247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4500" b="1">
                <a:solidFill>
                  <a:srgbClr val="004DED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06.</a:t>
            </a:r>
            <a:endParaRPr lang="en-US" sz="4500" b="1">
              <a:solidFill>
                <a:srgbClr val="004DED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463417" y="5288016"/>
            <a:ext cx="2127482" cy="8763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  <a:spcBef>
                <a:spcPts val="375"/>
              </a:spcBef>
            </a:pPr>
            <a:r>
              <a:rPr lang="en-US" sz="2700">
                <a:solidFill>
                  <a:srgbClr val="1F1F1F">
                    <a:alpha val="10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投资回报与实施</a:t>
            </a:r>
            <a:endParaRPr lang="en-US" sz="2700">
              <a:solidFill>
                <a:srgbClr val="1F1F1F">
                  <a:alpha val="100000"/>
                </a:srgb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839115" y="1512589"/>
            <a:ext cx="197186" cy="5357334"/>
            <a:chOff x="839115" y="1512589"/>
            <a:chExt cx="197186" cy="5357334"/>
          </a:xfrm>
        </p:grpSpPr>
        <p:sp>
          <p:nvSpPr>
            <p:cNvPr id="3" name="AutoShape 3"/>
            <p:cNvSpPr/>
            <p:nvPr/>
          </p:nvSpPr>
          <p:spPr>
            <a:xfrm>
              <a:off x="839115" y="1512589"/>
              <a:ext cx="197186" cy="197186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</p:spPr>
        </p:sp>
        <p:sp>
          <p:nvSpPr>
            <p:cNvPr id="4" name="AutoShape 4"/>
            <p:cNvSpPr/>
            <p:nvPr/>
          </p:nvSpPr>
          <p:spPr>
            <a:xfrm>
              <a:off x="839115" y="3230148"/>
              <a:ext cx="197186" cy="197186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</p:spPr>
        </p:sp>
        <p:sp>
          <p:nvSpPr>
            <p:cNvPr id="5" name="AutoShape 5"/>
            <p:cNvSpPr/>
            <p:nvPr/>
          </p:nvSpPr>
          <p:spPr>
            <a:xfrm>
              <a:off x="839115" y="4975845"/>
              <a:ext cx="197186" cy="197186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</p:spPr>
        </p:sp>
        <p:cxnSp>
          <p:nvCxnSpPr>
            <p:cNvPr id="6" name="Connector 6"/>
            <p:cNvCxnSpPr/>
            <p:nvPr/>
          </p:nvCxnSpPr>
          <p:spPr>
            <a:xfrm>
              <a:off x="937708" y="1624780"/>
              <a:ext cx="0" cy="5245143"/>
            </a:xfrm>
            <a:prstGeom prst="line">
              <a:avLst/>
            </a:prstGeom>
            <a:ln w="19050">
              <a:solidFill>
                <a:schemeClr val="accent1"/>
              </a:solidFill>
              <a:prstDash val="dash"/>
              <a:headEnd type="none"/>
              <a:tailEnd type="none"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TextBox 7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加盟代理培训机制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alphaModFix amt="100000"/>
          </a:blip>
          <a:srcRect/>
          <a:stretch>
            <a:fillRect/>
          </a:stretch>
        </p:blipFill>
        <p:spPr>
          <a:xfrm>
            <a:off x="8049239" y="1459361"/>
            <a:ext cx="3367088" cy="149136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3">
            <a:alphaModFix amt="100000"/>
          </a:blip>
          <a:srcRect/>
          <a:stretch>
            <a:fillRect/>
          </a:stretch>
        </p:blipFill>
        <p:spPr>
          <a:xfrm>
            <a:off x="8049239" y="3157076"/>
            <a:ext cx="3367088" cy="1491363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>
            <a:alphaModFix amt="100000"/>
          </a:blip>
          <a:srcRect/>
          <a:stretch>
            <a:fillRect/>
          </a:stretch>
        </p:blipFill>
        <p:spPr>
          <a:xfrm>
            <a:off x="8049239" y="4869612"/>
            <a:ext cx="3367088" cy="1491363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1297192" y="1308287"/>
            <a:ext cx="4348638" cy="605790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标准化操作培训</a:t>
            </a:r>
            <a:endParaRPr lang="en-US" sz="20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297192" y="4762018"/>
            <a:ext cx="4414526" cy="624840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定期进阶课程</a:t>
            </a:r>
            <a:endParaRPr lang="en-US" sz="20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297192" y="3025846"/>
            <a:ext cx="4348638" cy="605790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市场分析与选址指导</a:t>
            </a:r>
            <a:endParaRPr lang="en-US" sz="20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297192" y="1815305"/>
            <a:ext cx="6136741" cy="1203960"/>
          </a:xfrm>
          <a:prstGeom prst="rect">
            <a:avLst/>
          </a:prstGeom>
        </p:spPr>
        <p:txBody>
          <a:bodyPr vert="horz" wrap="square" lIns="123825" tIns="0" rIns="5715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为加盟商提供全面的门店运营培训，包括产品制作流程、设备使用规范、卫生管理标准等，确保所有门店统一执行公司标准，保障产品质量与服务一致性。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297192" y="3554425"/>
            <a:ext cx="6124470" cy="1152525"/>
          </a:xfrm>
          <a:prstGeom prst="rect">
            <a:avLst/>
          </a:prstGeom>
        </p:spPr>
        <p:txBody>
          <a:bodyPr vert="horz" wrap="square" lIns="123825" tIns="0" rIns="5715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结合大数据分析工具，协助加盟商完成商圈评估、客群画像及门店选址，提供科学的投资回报测算模型，降低经营风险。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297192" y="5293419"/>
            <a:ext cx="6112200" cy="1152525"/>
          </a:xfrm>
          <a:prstGeom prst="rect">
            <a:avLst/>
          </a:prstGeom>
        </p:spPr>
        <p:txBody>
          <a:bodyPr vert="horz" wrap="square" lIns="123825" tIns="0" rIns="5715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针对成熟加盟商开设品牌管理、客户维护、数字化营销等高级课程，持续提升其运营能力与市场竞争力。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915035" y="4715149"/>
            <a:ext cx="6480577" cy="1472880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</p:spPr>
      </p:sp>
      <p:sp>
        <p:nvSpPr>
          <p:cNvPr id="3" name="AutoShape 3"/>
          <p:cNvSpPr/>
          <p:nvPr/>
        </p:nvSpPr>
        <p:spPr>
          <a:xfrm>
            <a:off x="4918415" y="3060483"/>
            <a:ext cx="6480577" cy="1472880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</p:spPr>
      </p:sp>
      <p:sp>
        <p:nvSpPr>
          <p:cNvPr id="4" name="Freeform 4"/>
          <p:cNvSpPr/>
          <p:nvPr/>
        </p:nvSpPr>
        <p:spPr>
          <a:xfrm>
            <a:off x="3999788" y="1823026"/>
            <a:ext cx="891411" cy="3949143"/>
          </a:xfrm>
          <a:custGeom>
            <a:avLst/>
            <a:gdLst/>
            <a:ahLst/>
            <a:cxnLst/>
            <a:rect l="l" t="t" r="r" b="b"/>
            <a:pathLst>
              <a:path w="891411" h="3949143">
                <a:moveTo>
                  <a:pt x="891411" y="0"/>
                </a:moveTo>
                <a:quadBezTo>
                  <a:pt x="445706" y="0"/>
                  <a:pt x="445706" y="394914"/>
                </a:quadBezTo>
                <a:lnTo>
                  <a:pt x="445706" y="1579657"/>
                </a:lnTo>
                <a:quadBezTo>
                  <a:pt x="445706" y="1974572"/>
                  <a:pt x="0" y="1974572"/>
                </a:quadBezTo>
                <a:quadBezTo>
                  <a:pt x="445706" y="1974572"/>
                  <a:pt x="445706" y="2369486"/>
                </a:quadBezTo>
                <a:lnTo>
                  <a:pt x="445706" y="3554229"/>
                </a:lnTo>
                <a:quadBezTo>
                  <a:pt x="445706" y="3949143"/>
                  <a:pt x="891411" y="3949143"/>
                </a:quadBezTo>
              </a:path>
            </a:pathLst>
          </a:custGeom>
          <a:noFill/>
          <a:ln w="127000">
            <a:gradFill>
              <a:gsLst>
                <a:gs pos="0">
                  <a:schemeClr val="accent1">
                    <a:alpha val="0"/>
                    <a:lumMod val="5000"/>
                    <a:lumOff val="95000"/>
                  </a:schemeClr>
                </a:gs>
                <a:gs pos="62000">
                  <a:schemeClr val="accent1">
                    <a:alpha val="20000"/>
                  </a:schemeClr>
                </a:gs>
                <a:gs pos="100000">
                  <a:schemeClr val="accent1">
                    <a:alpha val="20000"/>
                    <a:lumMod val="40000"/>
                    <a:lumOff val="60000"/>
                  </a:schemeClr>
                </a:gs>
              </a:gsLst>
              <a:lin ang="10800000"/>
            </a:gradFill>
            <a:prstDash val="solid"/>
          </a:ln>
        </p:spPr>
      </p:sp>
      <p:sp>
        <p:nvSpPr>
          <p:cNvPr id="5" name="TextBox 5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营销推广与物料支持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6" name="AutoShape 6"/>
          <p:cNvSpPr/>
          <p:nvPr/>
        </p:nvSpPr>
        <p:spPr>
          <a:xfrm>
            <a:off x="829525" y="2300544"/>
            <a:ext cx="2994106" cy="2994106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</p:sp>
      <p:sp>
        <p:nvSpPr>
          <p:cNvPr id="7" name="AutoShape 7"/>
          <p:cNvSpPr/>
          <p:nvPr/>
        </p:nvSpPr>
        <p:spPr>
          <a:xfrm>
            <a:off x="1015825" y="2486844"/>
            <a:ext cx="2621506" cy="2621506"/>
          </a:xfrm>
          <a:prstGeom prst="ellipse">
            <a:avLst/>
          </a:prstGeom>
          <a:solidFill>
            <a:srgbClr val="FFFFFF">
              <a:alpha val="100000"/>
            </a:srgbClr>
          </a:solidFill>
        </p:spPr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alphaModFix amt="100000"/>
          </a:blip>
          <a:srcRect l="16708" r="16708"/>
          <a:stretch>
            <a:fillRect/>
          </a:stretch>
        </p:blipFill>
        <p:spPr>
          <a:xfrm>
            <a:off x="1147718" y="2618737"/>
            <a:ext cx="2357721" cy="2357721"/>
          </a:xfrm>
          <a:prstGeom prst="ellipse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4929622" y="1421605"/>
            <a:ext cx="6480577" cy="1472880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</p:spPr>
      </p:sp>
      <p:sp>
        <p:nvSpPr>
          <p:cNvPr id="10" name="AutoShape 10"/>
          <p:cNvSpPr/>
          <p:nvPr/>
        </p:nvSpPr>
        <p:spPr>
          <a:xfrm>
            <a:off x="5135211" y="1545356"/>
            <a:ext cx="4410330" cy="492557"/>
          </a:xfrm>
          <a:prstGeom prst="rect">
            <a:avLst/>
          </a:prstGeom>
          <a:noFill/>
        </p:spPr>
        <p:txBody>
          <a:bodyPr vert="horz" wrap="square" lIns="7620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品牌全域推广</a:t>
            </a:r>
            <a:endParaRPr lang="en-US" sz="1100"/>
          </a:p>
        </p:txBody>
      </p:sp>
      <p:sp>
        <p:nvSpPr>
          <p:cNvPr id="11" name="TextBox 11"/>
          <p:cNvSpPr txBox="1"/>
          <p:nvPr/>
        </p:nvSpPr>
        <p:spPr>
          <a:xfrm>
            <a:off x="5135211" y="2009338"/>
            <a:ext cx="5964430" cy="609398"/>
          </a:xfrm>
          <a:prstGeom prst="rect">
            <a:avLst/>
          </a:prstGeom>
        </p:spPr>
        <p:txBody>
          <a:bodyPr vert="horz" wrap="square" lIns="7620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总部统筹线上（社交媒体、短视频平台、本地生活APP）与线下（地铁广告、社区活动）的联合推广，定期策划节日主题营销活动，增强品牌曝光。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2" name="AutoShape 12"/>
          <p:cNvSpPr/>
          <p:nvPr/>
        </p:nvSpPr>
        <p:spPr>
          <a:xfrm>
            <a:off x="5124004" y="3184234"/>
            <a:ext cx="4410330" cy="492557"/>
          </a:xfrm>
          <a:prstGeom prst="rect">
            <a:avLst/>
          </a:prstGeom>
          <a:noFill/>
        </p:spPr>
        <p:txBody>
          <a:bodyPr vert="horz" wrap="square" lIns="7620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en-US" sz="2400" b="1">
                <a:solidFill>
                  <a:schemeClr val="accent4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定制化开业支持</a:t>
            </a:r>
            <a:endParaRPr lang="en-US" sz="1100"/>
          </a:p>
        </p:txBody>
      </p:sp>
      <p:sp>
        <p:nvSpPr>
          <p:cNvPr id="13" name="TextBox 13"/>
          <p:cNvSpPr txBox="1"/>
          <p:nvPr/>
        </p:nvSpPr>
        <p:spPr>
          <a:xfrm>
            <a:off x="5124004" y="3648216"/>
            <a:ext cx="5964430" cy="609398"/>
          </a:xfrm>
          <a:prstGeom prst="rect">
            <a:avLst/>
          </a:prstGeom>
        </p:spPr>
        <p:txBody>
          <a:bodyPr vert="horz" wrap="square" lIns="7620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提供开业促销方案设计、宣传单页/展架制作、试吃物料配送等一站式服务，帮助新店快速吸引客流。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4" name="AutoShape 14"/>
          <p:cNvSpPr/>
          <p:nvPr/>
        </p:nvSpPr>
        <p:spPr>
          <a:xfrm>
            <a:off x="5120625" y="4838899"/>
            <a:ext cx="4410330" cy="492557"/>
          </a:xfrm>
          <a:prstGeom prst="rect">
            <a:avLst/>
          </a:prstGeom>
          <a:noFill/>
        </p:spPr>
        <p:txBody>
          <a:bodyPr vert="horz" wrap="square" lIns="7620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en-US" sz="2400" b="1">
                <a:solidFill>
                  <a:schemeClr val="accent6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数字化工具赋能</a:t>
            </a:r>
            <a:endParaRPr lang="en-US" sz="1100"/>
          </a:p>
        </p:txBody>
      </p:sp>
      <p:sp>
        <p:nvSpPr>
          <p:cNvPr id="15" name="TextBox 15"/>
          <p:cNvSpPr txBox="1"/>
          <p:nvPr/>
        </p:nvSpPr>
        <p:spPr>
          <a:xfrm>
            <a:off x="5120625" y="5302882"/>
            <a:ext cx="5964430" cy="609398"/>
          </a:xfrm>
          <a:prstGeom prst="rect">
            <a:avLst/>
          </a:prstGeom>
        </p:spPr>
        <p:txBody>
          <a:bodyPr vert="horz" wrap="square" lIns="7620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为加盟商接入会员管理系统及私域流量运营工具，提供精准营销数据分析支持，提升复购率与客户黏性。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6" name="AutoShape 16"/>
          <p:cNvSpPr/>
          <p:nvPr/>
        </p:nvSpPr>
        <p:spPr>
          <a:xfrm>
            <a:off x="10540951" y="1696385"/>
            <a:ext cx="190500" cy="190500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17" name="AutoShape 17"/>
          <p:cNvSpPr/>
          <p:nvPr/>
        </p:nvSpPr>
        <p:spPr>
          <a:xfrm>
            <a:off x="10674301" y="1696385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75000"/>
            </a:schemeClr>
          </a:solidFill>
        </p:spPr>
      </p:sp>
      <p:sp>
        <p:nvSpPr>
          <p:cNvPr id="18" name="AutoShape 18"/>
          <p:cNvSpPr/>
          <p:nvPr/>
        </p:nvSpPr>
        <p:spPr>
          <a:xfrm>
            <a:off x="10807651" y="1696385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50000"/>
            </a:schemeClr>
          </a:solidFill>
        </p:spPr>
      </p:sp>
      <p:sp>
        <p:nvSpPr>
          <p:cNvPr id="19" name="AutoShape 19"/>
          <p:cNvSpPr/>
          <p:nvPr/>
        </p:nvSpPr>
        <p:spPr>
          <a:xfrm>
            <a:off x="10540951" y="3335263"/>
            <a:ext cx="190500" cy="190500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20" name="AutoShape 20"/>
          <p:cNvSpPr/>
          <p:nvPr/>
        </p:nvSpPr>
        <p:spPr>
          <a:xfrm>
            <a:off x="10674301" y="3335263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75000"/>
            </a:schemeClr>
          </a:solidFill>
        </p:spPr>
      </p:sp>
      <p:sp>
        <p:nvSpPr>
          <p:cNvPr id="21" name="AutoShape 21"/>
          <p:cNvSpPr/>
          <p:nvPr/>
        </p:nvSpPr>
        <p:spPr>
          <a:xfrm>
            <a:off x="10807651" y="3335263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50000"/>
            </a:schemeClr>
          </a:solidFill>
        </p:spPr>
      </p:sp>
      <p:sp>
        <p:nvSpPr>
          <p:cNvPr id="22" name="AutoShape 22"/>
          <p:cNvSpPr/>
          <p:nvPr/>
        </p:nvSpPr>
        <p:spPr>
          <a:xfrm>
            <a:off x="10588296" y="4989928"/>
            <a:ext cx="190500" cy="190500"/>
          </a:xfrm>
          <a:prstGeom prst="ellipse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23" name="AutoShape 23"/>
          <p:cNvSpPr/>
          <p:nvPr/>
        </p:nvSpPr>
        <p:spPr>
          <a:xfrm>
            <a:off x="10721646" y="4989928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75000"/>
            </a:schemeClr>
          </a:solidFill>
        </p:spPr>
      </p:sp>
      <p:sp>
        <p:nvSpPr>
          <p:cNvPr id="24" name="AutoShape 24"/>
          <p:cNvSpPr/>
          <p:nvPr/>
        </p:nvSpPr>
        <p:spPr>
          <a:xfrm>
            <a:off x="10854996" y="4989928"/>
            <a:ext cx="190500" cy="190500"/>
          </a:xfrm>
          <a:prstGeom prst="ellipse">
            <a:avLst/>
          </a:prstGeom>
          <a:solidFill>
            <a:schemeClr val="accent1">
              <a:alpha val="100000"/>
              <a:lumMod val="50000"/>
            </a:schemeClr>
          </a:solidFill>
        </p:spPr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供应链与物流保障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100000"/>
          </a:blip>
          <a:srcRect l="28022" r="28022"/>
          <a:stretch>
            <a:fillRect/>
          </a:stretch>
        </p:blipFill>
        <p:spPr>
          <a:xfrm>
            <a:off x="752047" y="1412707"/>
            <a:ext cx="3005958" cy="44963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alphaModFix amt="100000"/>
          </a:blip>
          <a:srcRect t="7308" b="7308"/>
          <a:stretch>
            <a:fillRect/>
          </a:stretch>
        </p:blipFill>
        <p:spPr>
          <a:xfrm>
            <a:off x="7833544" y="3730249"/>
            <a:ext cx="3737850" cy="2127687"/>
          </a:xfrm>
          <a:prstGeom prst="rect">
            <a:avLst/>
          </a:prstGeom>
        </p:spPr>
      </p:pic>
      <p:sp>
        <p:nvSpPr>
          <p:cNvPr id="5" name="AutoShape 5"/>
          <p:cNvSpPr/>
          <p:nvPr>
            <p:custDataLst>
              <p:tags r:id="rId5"/>
            </p:custDataLst>
          </p:nvPr>
        </p:nvSpPr>
        <p:spPr>
          <a:xfrm>
            <a:off x="7849473" y="1413759"/>
            <a:ext cx="3725999" cy="2129142"/>
          </a:xfrm>
          <a:prstGeom prst="rect">
            <a:avLst/>
          </a:prstGeom>
          <a:solidFill>
            <a:schemeClr val="lt2">
              <a:alpha val="100000"/>
            </a:schemeClr>
          </a:solidFill>
        </p:spPr>
      </p:sp>
      <p:sp>
        <p:nvSpPr>
          <p:cNvPr id="6" name="AutoShape 6"/>
          <p:cNvSpPr/>
          <p:nvPr>
            <p:custDataLst>
              <p:tags r:id="rId6"/>
            </p:custDataLst>
          </p:nvPr>
        </p:nvSpPr>
        <p:spPr>
          <a:xfrm>
            <a:off x="3952581" y="3730249"/>
            <a:ext cx="3725999" cy="2129142"/>
          </a:xfrm>
          <a:prstGeom prst="rect">
            <a:avLst/>
          </a:prstGeom>
          <a:solidFill>
            <a:schemeClr val="lt2">
              <a:alpha val="100000"/>
            </a:schemeClr>
          </a:solidFill>
        </p:spPr>
      </p:sp>
      <p:sp>
        <p:nvSpPr>
          <p:cNvPr id="7" name="AutoShape 7"/>
          <p:cNvSpPr/>
          <p:nvPr>
            <p:custDataLst>
              <p:tags r:id="rId7"/>
            </p:custDataLst>
          </p:nvPr>
        </p:nvSpPr>
        <p:spPr>
          <a:xfrm>
            <a:off x="3952581" y="1412707"/>
            <a:ext cx="3725999" cy="2129142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</p:sp>
      <p:sp>
        <p:nvSpPr>
          <p:cNvPr id="8" name="AutoShape 8"/>
          <p:cNvSpPr/>
          <p:nvPr>
            <p:custDataLst>
              <p:tags r:id="rId8"/>
            </p:custDataLst>
          </p:nvPr>
        </p:nvSpPr>
        <p:spPr>
          <a:xfrm>
            <a:off x="3952581" y="1412707"/>
            <a:ext cx="3725999" cy="53229"/>
          </a:xfrm>
          <a:prstGeom prst="rect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9" name="AutoShape 9"/>
          <p:cNvSpPr/>
          <p:nvPr>
            <p:custDataLst>
              <p:tags r:id="rId9"/>
            </p:custDataLst>
          </p:nvPr>
        </p:nvSpPr>
        <p:spPr>
          <a:xfrm>
            <a:off x="4099978" y="1672358"/>
            <a:ext cx="3431205" cy="481351"/>
          </a:xfrm>
          <a:prstGeom prst="rect">
            <a:avLst/>
          </a:prstGeom>
          <a:noFill/>
        </p:spPr>
        <p:txBody>
          <a:bodyPr vert="horz" wrap="square" lIns="9525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en-US" sz="2325" b="1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中央工厂直供体系</a:t>
            </a:r>
            <a:endParaRPr lang="en-US" sz="1100"/>
          </a:p>
        </p:txBody>
      </p:sp>
      <p:sp>
        <p:nvSpPr>
          <p:cNvPr id="10" name="TextBox 10"/>
          <p:cNvSpPr txBox="1"/>
          <p:nvPr>
            <p:custDataLst>
              <p:tags r:id="rId10"/>
            </p:custDataLst>
          </p:nvPr>
        </p:nvSpPr>
        <p:spPr>
          <a:xfrm>
            <a:off x="4099978" y="2158362"/>
            <a:ext cx="3431205" cy="1010481"/>
          </a:xfrm>
          <a:prstGeom prst="rect">
            <a:avLst/>
          </a:prstGeom>
        </p:spPr>
        <p:txBody>
          <a:bodyPr vert="horz" wrap="square" lIns="9525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依托自建中央厨房与标准化生产线，确保原材料统一采购、加工及配送，从源头控制产品品质与成本优势。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1" name="AutoShape 11"/>
          <p:cNvSpPr/>
          <p:nvPr>
            <p:custDataLst>
              <p:tags r:id="rId11"/>
            </p:custDataLst>
          </p:nvPr>
        </p:nvSpPr>
        <p:spPr>
          <a:xfrm>
            <a:off x="4099978" y="4036516"/>
            <a:ext cx="3431205" cy="481351"/>
          </a:xfrm>
          <a:prstGeom prst="rect">
            <a:avLst/>
          </a:prstGeom>
          <a:noFill/>
        </p:spPr>
        <p:txBody>
          <a:bodyPr vert="horz" wrap="square" lIns="9525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en-US" sz="2325" b="1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应急响应机制</a:t>
            </a:r>
            <a:endParaRPr lang="en-US" sz="1100"/>
          </a:p>
        </p:txBody>
      </p:sp>
      <p:sp>
        <p:nvSpPr>
          <p:cNvPr id="12" name="TextBox 12"/>
          <p:cNvSpPr txBox="1"/>
          <p:nvPr>
            <p:custDataLst>
              <p:tags r:id="rId12"/>
            </p:custDataLst>
          </p:nvPr>
        </p:nvSpPr>
        <p:spPr>
          <a:xfrm>
            <a:off x="4099978" y="4517867"/>
            <a:ext cx="3431205" cy="1010481"/>
          </a:xfrm>
          <a:prstGeom prst="rect">
            <a:avLst/>
          </a:prstGeom>
        </p:spPr>
        <p:txBody>
          <a:bodyPr vert="horz" wrap="square" lIns="9525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设立区域供应链协调中心，针对突发需求或物流中断情况启动备用供应商调配，最大限度减少对门店运营的影响。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3" name="AutoShape 13"/>
          <p:cNvSpPr/>
          <p:nvPr>
            <p:custDataLst>
              <p:tags r:id="rId13"/>
            </p:custDataLst>
          </p:nvPr>
        </p:nvSpPr>
        <p:spPr>
          <a:xfrm>
            <a:off x="7996869" y="1672358"/>
            <a:ext cx="3431205" cy="481351"/>
          </a:xfrm>
          <a:prstGeom prst="rect">
            <a:avLst/>
          </a:prstGeom>
          <a:noFill/>
        </p:spPr>
        <p:txBody>
          <a:bodyPr vert="horz" wrap="square" lIns="9525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en-US" sz="2325" b="1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冷链物流全覆盖</a:t>
            </a:r>
            <a:endParaRPr lang="en-US" sz="1100"/>
          </a:p>
        </p:txBody>
      </p:sp>
      <p:sp>
        <p:nvSpPr>
          <p:cNvPr id="14" name="TextBox 14"/>
          <p:cNvSpPr txBox="1"/>
          <p:nvPr>
            <p:custDataLst>
              <p:tags r:id="rId14"/>
            </p:custDataLst>
          </p:nvPr>
        </p:nvSpPr>
        <p:spPr>
          <a:xfrm>
            <a:off x="7996869" y="2158362"/>
            <a:ext cx="3431205" cy="1010481"/>
          </a:xfrm>
          <a:prstGeom prst="rect">
            <a:avLst/>
          </a:prstGeom>
        </p:spPr>
        <p:txBody>
          <a:bodyPr vert="horz" wrap="square" lIns="9525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与第三方物流巨头合作建立分布式仓储网络，实现48小时内冷链配送至全国门店，保障食材新鲜度与供应稳定性。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01929" y="2882845"/>
            <a:ext cx="6029325" cy="262320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575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投资回报与实施</a:t>
            </a:r>
            <a:endParaRPr lang="en-US" sz="4575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01929" y="1498692"/>
            <a:ext cx="5934075" cy="1104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77000"/>
              </a:lnSpc>
            </a:pPr>
            <a:r>
              <a:rPr lang="en-US" sz="7200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06</a:t>
            </a:r>
            <a:endParaRPr lang="en-US" sz="7200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市场潜力与收益分析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666708" y="1200845"/>
            <a:ext cx="10965082" cy="1676699"/>
          </a:xfrm>
          <a:prstGeom prst="rect">
            <a:avLst/>
          </a:prstGeom>
          <a:solidFill>
            <a:schemeClr val="lt2">
              <a:alpha val="37000"/>
            </a:schemeClr>
          </a:solidFill>
        </p:spPr>
      </p:sp>
      <p:sp>
        <p:nvSpPr>
          <p:cNvPr id="4" name="AutoShape 4"/>
          <p:cNvSpPr/>
          <p:nvPr/>
        </p:nvSpPr>
        <p:spPr>
          <a:xfrm rot="-8100000">
            <a:off x="280801" y="1653287"/>
            <a:ext cx="771814" cy="771814"/>
          </a:xfrm>
          <a:prstGeom prst="rtTriangle">
            <a:avLst/>
          </a:prstGeom>
          <a:solidFill>
            <a:schemeClr val="accent1">
              <a:alpha val="100000"/>
            </a:schemeClr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alphaModFix amt="100000"/>
          </a:blip>
          <a:srcRect/>
          <a:stretch>
            <a:fillRect/>
          </a:stretch>
        </p:blipFill>
        <p:spPr>
          <a:xfrm>
            <a:off x="8550029" y="1334644"/>
            <a:ext cx="2846272" cy="1409101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 rot="0">
            <a:off x="1419388" y="1444542"/>
            <a:ext cx="6616479" cy="1189304"/>
            <a:chOff x="1419388" y="1444542"/>
            <a:chExt cx="6616479" cy="1189304"/>
          </a:xfrm>
        </p:grpSpPr>
        <p:sp>
          <p:nvSpPr>
            <p:cNvPr id="7" name="AutoShape 7"/>
            <p:cNvSpPr/>
            <p:nvPr/>
          </p:nvSpPr>
          <p:spPr>
            <a:xfrm>
              <a:off x="1419388" y="1444542"/>
              <a:ext cx="4410330" cy="492557"/>
            </a:xfrm>
            <a:prstGeom prst="rect">
              <a:avLst/>
            </a:prstGeom>
            <a:noFill/>
          </p:spPr>
          <p:txBody>
            <a:bodyPr vert="horz" wrap="square" lIns="76200" tIns="45720" rIns="91440" bIns="45720" rtlCol="0" anchor="t" anchorCtr="1">
              <a:noAutofit/>
            </a:bodyPr>
            <a:lstStyle/>
            <a:p>
              <a:pPr algn="l">
                <a:defRPr/>
              </a:pPr>
              <a:r>
                <a:rPr lang="en-US" sz="2400" b="1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市场需求旺盛</a:t>
              </a:r>
              <a:endParaRPr lang="en-US" sz="1100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419388" y="1937100"/>
              <a:ext cx="6616479" cy="696746"/>
            </a:xfrm>
            <a:prstGeom prst="rect">
              <a:avLst/>
            </a:prstGeom>
          </p:spPr>
          <p:txBody>
            <a:bodyPr vert="horz" wrap="square" lIns="76200" tIns="57150" rIns="57150" bIns="57150" rtlCol="0" anchor="t" anchorCtr="0">
              <a:noAutofit/>
            </a:bodyPr>
            <a:lstStyle/>
            <a:p>
              <a:pPr algn="l">
                <a:lnSpc>
                  <a:spcPct val="140000"/>
                </a:lnSpc>
              </a:pP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贵州辣得笑食品主打特色辣味休闲食品，契合当前消费者对地方特色零食的追捧趋势。据行业数据，辣味零食市场年增长率达15%以上，下沉市场潜力尤为突出。</a:t>
              </a:r>
              <a:endPara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endParaRPr>
            </a:p>
          </p:txBody>
        </p:sp>
      </p:grpSp>
      <p:sp>
        <p:nvSpPr>
          <p:cNvPr id="9" name="AutoShape 9"/>
          <p:cNvSpPr/>
          <p:nvPr/>
        </p:nvSpPr>
        <p:spPr>
          <a:xfrm>
            <a:off x="668808" y="3026023"/>
            <a:ext cx="10965082" cy="1676699"/>
          </a:xfrm>
          <a:prstGeom prst="rect">
            <a:avLst/>
          </a:prstGeom>
          <a:solidFill>
            <a:schemeClr val="lt2">
              <a:alpha val="100000"/>
            </a:schemeClr>
          </a:solidFill>
        </p:spPr>
      </p:sp>
      <p:sp>
        <p:nvSpPr>
          <p:cNvPr id="10" name="AutoShape 10"/>
          <p:cNvSpPr/>
          <p:nvPr/>
        </p:nvSpPr>
        <p:spPr>
          <a:xfrm rot="2700000">
            <a:off x="11245883" y="3478465"/>
            <a:ext cx="771814" cy="771814"/>
          </a:xfrm>
          <a:prstGeom prst="rtTriangle">
            <a:avLst/>
          </a:prstGeom>
          <a:solidFill>
            <a:schemeClr val="accent4">
              <a:alpha val="100000"/>
            </a:schemeClr>
          </a:solidFill>
        </p:spPr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3">
            <a:alphaModFix amt="100000"/>
          </a:blip>
          <a:srcRect/>
          <a:stretch>
            <a:fillRect/>
          </a:stretch>
        </p:blipFill>
        <p:spPr>
          <a:xfrm>
            <a:off x="885002" y="3159822"/>
            <a:ext cx="2846272" cy="1409101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0">
            <a:off x="4102224" y="3269720"/>
            <a:ext cx="6616479" cy="1189304"/>
            <a:chOff x="4102224" y="3269720"/>
            <a:chExt cx="6616479" cy="1189304"/>
          </a:xfrm>
        </p:grpSpPr>
        <p:sp>
          <p:nvSpPr>
            <p:cNvPr id="13" name="AutoShape 13"/>
            <p:cNvSpPr/>
            <p:nvPr/>
          </p:nvSpPr>
          <p:spPr>
            <a:xfrm>
              <a:off x="4102224" y="3269720"/>
              <a:ext cx="4410330" cy="492557"/>
            </a:xfrm>
            <a:prstGeom prst="rect">
              <a:avLst/>
            </a:prstGeom>
            <a:noFill/>
          </p:spPr>
          <p:txBody>
            <a:bodyPr vert="horz" wrap="square" lIns="76200" tIns="45720" rIns="91440" bIns="45720" rtlCol="0" anchor="t" anchorCtr="1">
              <a:noAutofit/>
            </a:bodyPr>
            <a:lstStyle/>
            <a:p>
              <a:pPr algn="l">
                <a:defRPr/>
              </a:pPr>
              <a:r>
                <a:rPr lang="en-US" sz="2400" b="1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高毛利产品结构</a:t>
              </a:r>
              <a:endParaRPr lang="en-US" sz="1100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4102224" y="3762278"/>
              <a:ext cx="6616479" cy="696746"/>
            </a:xfrm>
            <a:prstGeom prst="rect">
              <a:avLst/>
            </a:prstGeom>
          </p:spPr>
          <p:txBody>
            <a:bodyPr vert="horz" wrap="square" lIns="76200" tIns="57150" rIns="57150" bIns="57150" rtlCol="0" anchor="t" anchorCtr="0">
              <a:noAutofit/>
            </a:bodyPr>
            <a:lstStyle/>
            <a:p>
              <a:pPr algn="l">
                <a:lnSpc>
                  <a:spcPct val="140000"/>
                </a:lnSpc>
              </a:pP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公司核心产品（如辣椒酱、卤味零食）平均毛利率超过50%，通过规模化生产与渠道优化，加盟商可实现6-12个月回本，年利润率预期达30%-40%。</a:t>
              </a:r>
              <a:endPara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endParaRPr>
            </a:p>
          </p:txBody>
        </p:sp>
      </p:grpSp>
      <p:sp>
        <p:nvSpPr>
          <p:cNvPr id="15" name="AutoShape 15"/>
          <p:cNvSpPr/>
          <p:nvPr/>
        </p:nvSpPr>
        <p:spPr>
          <a:xfrm>
            <a:off x="684216" y="4851200"/>
            <a:ext cx="10965082" cy="1676699"/>
          </a:xfrm>
          <a:prstGeom prst="rect">
            <a:avLst/>
          </a:prstGeom>
          <a:solidFill>
            <a:schemeClr val="lt2">
              <a:alpha val="35000"/>
            </a:schemeClr>
          </a:solidFill>
        </p:spPr>
      </p:sp>
      <p:sp>
        <p:nvSpPr>
          <p:cNvPr id="16" name="AutoShape 16"/>
          <p:cNvSpPr/>
          <p:nvPr/>
        </p:nvSpPr>
        <p:spPr>
          <a:xfrm rot="-8100000">
            <a:off x="298309" y="5303643"/>
            <a:ext cx="771814" cy="771814"/>
          </a:xfrm>
          <a:prstGeom prst="rtTriangle">
            <a:avLst/>
          </a:prstGeom>
          <a:solidFill>
            <a:schemeClr val="accent6">
              <a:alpha val="100000"/>
            </a:schemeClr>
          </a:solidFill>
        </p:spPr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4">
            <a:alphaModFix amt="100000"/>
          </a:blip>
          <a:srcRect/>
          <a:stretch>
            <a:fillRect/>
          </a:stretch>
        </p:blipFill>
        <p:spPr>
          <a:xfrm>
            <a:off x="8567537" y="4985000"/>
            <a:ext cx="2846272" cy="1409101"/>
          </a:xfrm>
          <a:prstGeom prst="rect">
            <a:avLst/>
          </a:prstGeom>
        </p:spPr>
      </p:pic>
      <p:grpSp>
        <p:nvGrpSpPr>
          <p:cNvPr id="18" name="Group 18"/>
          <p:cNvGrpSpPr/>
          <p:nvPr/>
        </p:nvGrpSpPr>
        <p:grpSpPr>
          <a:xfrm rot="0">
            <a:off x="1436896" y="5094898"/>
            <a:ext cx="6616479" cy="1189303"/>
            <a:chOff x="1436896" y="5094898"/>
            <a:chExt cx="6616479" cy="1189303"/>
          </a:xfrm>
        </p:grpSpPr>
        <p:sp>
          <p:nvSpPr>
            <p:cNvPr id="19" name="AutoShape 19"/>
            <p:cNvSpPr/>
            <p:nvPr/>
          </p:nvSpPr>
          <p:spPr>
            <a:xfrm>
              <a:off x="1436896" y="5094898"/>
              <a:ext cx="4410330" cy="492557"/>
            </a:xfrm>
            <a:prstGeom prst="rect">
              <a:avLst/>
            </a:prstGeom>
            <a:noFill/>
          </p:spPr>
          <p:txBody>
            <a:bodyPr vert="horz" wrap="square" lIns="76200" tIns="45720" rIns="91440" bIns="45720" rtlCol="0" anchor="t" anchorCtr="1">
              <a:noAutofit/>
            </a:bodyPr>
            <a:lstStyle/>
            <a:p>
              <a:pPr algn="l">
                <a:defRPr/>
              </a:pPr>
              <a:r>
                <a:rPr lang="en-US" sz="2400" b="1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品牌溢价优势</a:t>
              </a:r>
              <a:endParaRPr lang="en-US" sz="1100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436896" y="5587455"/>
              <a:ext cx="6616479" cy="696746"/>
            </a:xfrm>
            <a:prstGeom prst="rect">
              <a:avLst/>
            </a:prstGeom>
          </p:spPr>
          <p:txBody>
            <a:bodyPr vert="horz" wrap="square" lIns="76200" tIns="57150" rIns="57150" bIns="57150" rtlCol="0" anchor="t" anchorCtr="0">
              <a:noAutofit/>
            </a:bodyPr>
            <a:lstStyle/>
            <a:p>
              <a:pPr algn="l">
                <a:lnSpc>
                  <a:spcPct val="140000"/>
                </a:lnSpc>
              </a:pP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Noto Sans SC" panose="020B0200000000000000" charset="-122"/>
                  <a:ea typeface="Noto Sans SC" panose="020B0200000000000000" charset="-122"/>
                  <a:cs typeface="Noto Sans SC" panose="020B0200000000000000" charset="-122"/>
                </a:rPr>
                <a:t>依托贵州辣椒原产地背书及非遗工艺，产品定价能力高于同类竞品，加盟商可享受品牌溢价带来的额外利润空间。</a:t>
              </a:r>
              <a:endPara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endParaRP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合作流程与签约步骤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100000"/>
          </a:blip>
          <a:srcRect/>
          <a:stretch>
            <a:fillRect/>
          </a:stretch>
        </p:blipFill>
        <p:spPr>
          <a:xfrm>
            <a:off x="359506" y="4517934"/>
            <a:ext cx="3685376" cy="164829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 amt="100000"/>
          </a:blip>
          <a:srcRect/>
          <a:stretch>
            <a:fillRect/>
          </a:stretch>
        </p:blipFill>
        <p:spPr>
          <a:xfrm>
            <a:off x="4253085" y="4517934"/>
            <a:ext cx="3685376" cy="1648293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alphaModFix amt="100000"/>
          </a:blip>
          <a:srcRect/>
          <a:stretch>
            <a:fillRect/>
          </a:stretch>
        </p:blipFill>
        <p:spPr>
          <a:xfrm>
            <a:off x="8140629" y="4517934"/>
            <a:ext cx="3685376" cy="1648293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506217" y="2142337"/>
            <a:ext cx="3517339" cy="2234228"/>
          </a:xfrm>
          <a:prstGeom prst="roundRect">
            <a:avLst>
              <a:gd name="adj" fmla="val 7233"/>
            </a:avLst>
          </a:prstGeom>
          <a:solidFill>
            <a:schemeClr val="lt2">
              <a:alpha val="62000"/>
            </a:schemeClr>
          </a:solidFill>
        </p:spPr>
      </p:sp>
      <p:sp>
        <p:nvSpPr>
          <p:cNvPr id="7" name="TextBox 7"/>
          <p:cNvSpPr txBox="1"/>
          <p:nvPr/>
        </p:nvSpPr>
        <p:spPr>
          <a:xfrm>
            <a:off x="768509" y="2355513"/>
            <a:ext cx="2992755" cy="1807876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意向合作方需提交资质审核（包括资金证明、渠道资源等），公司安排专人对接并提供实地考察工厂、直营店的机会，确保双方理念契合。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8" name="AutoShape 8"/>
          <p:cNvSpPr/>
          <p:nvPr/>
        </p:nvSpPr>
        <p:spPr>
          <a:xfrm>
            <a:off x="4297692" y="2142337"/>
            <a:ext cx="3517339" cy="2234228"/>
          </a:xfrm>
          <a:prstGeom prst="roundRect">
            <a:avLst>
              <a:gd name="adj" fmla="val 7233"/>
            </a:avLst>
          </a:prstGeom>
          <a:solidFill>
            <a:schemeClr val="lt2">
              <a:alpha val="60000"/>
            </a:schemeClr>
          </a:solidFill>
        </p:spPr>
      </p:sp>
      <p:sp>
        <p:nvSpPr>
          <p:cNvPr id="9" name="AutoShape 9"/>
          <p:cNvSpPr/>
          <p:nvPr/>
        </p:nvSpPr>
        <p:spPr>
          <a:xfrm>
            <a:off x="8067842" y="2142337"/>
            <a:ext cx="3517339" cy="2234228"/>
          </a:xfrm>
          <a:prstGeom prst="roundRect">
            <a:avLst>
              <a:gd name="adj" fmla="val 7233"/>
            </a:avLst>
          </a:prstGeom>
          <a:solidFill>
            <a:schemeClr val="lt2">
              <a:alpha val="62000"/>
            </a:schemeClr>
          </a:solidFill>
        </p:spPr>
      </p:sp>
      <p:sp>
        <p:nvSpPr>
          <p:cNvPr id="10" name="TextBox 10"/>
          <p:cNvSpPr txBox="1"/>
          <p:nvPr/>
        </p:nvSpPr>
        <p:spPr>
          <a:xfrm>
            <a:off x="506217" y="1429809"/>
            <a:ext cx="3517339" cy="46904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前期考察与洽谈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297692" y="1429809"/>
            <a:ext cx="3517339" cy="46904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合同签订与费用支付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8067842" y="1429809"/>
            <a:ext cx="3517339" cy="46904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开业支持与培训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559984" y="2355513"/>
            <a:ext cx="2992755" cy="1807876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通过审核后签署《区域代理协议》，明确授权范围、进货折扣及年度任务；需一次性支付品牌使用费（5-10万元）及首批货款（3万元起）。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8330135" y="2355513"/>
            <a:ext cx="2992755" cy="1807876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公司提供门店选址评估、装修设计模板、开业促销方案，并组织产品知识、仓储管理、营销技巧等线下培训，确保快速启动运营。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642508" y="4938029"/>
            <a:ext cx="10906531" cy="1373297"/>
          </a:xfrm>
          <a:prstGeom prst="ellipse">
            <a:avLst/>
          </a:prstGeom>
          <a:noFill/>
          <a:ln w="19050">
            <a:gradFill>
              <a:gsLst>
                <a:gs pos="34000">
                  <a:schemeClr val="accent1">
                    <a:alpha val="0"/>
                  </a:schemeClr>
                </a:gs>
                <a:gs pos="100000">
                  <a:schemeClr val="accent1">
                    <a:alpha val="100000"/>
                  </a:schemeClr>
                </a:gs>
              </a:gsLst>
              <a:lin ang="5400000"/>
            </a:gradFill>
            <a:prstDash val="solid"/>
          </a:ln>
        </p:spPr>
      </p:sp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风险控制与持续优化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4" name="AutoShape 4"/>
          <p:cNvSpPr/>
          <p:nvPr/>
        </p:nvSpPr>
        <p:spPr>
          <a:xfrm>
            <a:off x="1378393" y="1401685"/>
            <a:ext cx="9434761" cy="4391356"/>
          </a:xfrm>
          <a:prstGeom prst="roundRect">
            <a:avLst>
              <a:gd name="adj" fmla="val 6363"/>
            </a:avLst>
          </a:prstGeom>
          <a:gradFill>
            <a:gsLst>
              <a:gs pos="0">
                <a:schemeClr val="lt2">
                  <a:alpha val="0"/>
                </a:schemeClr>
              </a:gs>
              <a:gs pos="96000">
                <a:schemeClr val="lt2">
                  <a:alpha val="100000"/>
                </a:schemeClr>
              </a:gs>
            </a:gsLst>
            <a:lin ang="16200000"/>
          </a:gradFill>
          <a:ln w="19050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100000"/>
                  </a:schemeClr>
                </a:gs>
              </a:gsLst>
              <a:lin ang="16200000"/>
            </a:gradFill>
            <a:prstDash val="solid"/>
          </a:ln>
        </p:spPr>
      </p:sp>
      <p:sp>
        <p:nvSpPr>
          <p:cNvPr id="5" name="AutoShape 5"/>
          <p:cNvSpPr/>
          <p:nvPr/>
        </p:nvSpPr>
        <p:spPr>
          <a:xfrm>
            <a:off x="642508" y="5173915"/>
            <a:ext cx="10906531" cy="1373297"/>
          </a:xfrm>
          <a:prstGeom prst="ellipse">
            <a:avLst/>
          </a:prstGeom>
          <a:noFill/>
          <a:ln w="19050">
            <a:gradFill>
              <a:gsLst>
                <a:gs pos="31000">
                  <a:schemeClr val="accent1">
                    <a:alpha val="0"/>
                  </a:schemeClr>
                </a:gs>
                <a:gs pos="100000">
                  <a:schemeClr val="accent1">
                    <a:alpha val="100000"/>
                  </a:schemeClr>
                </a:gs>
              </a:gsLst>
              <a:lin ang="5400000"/>
            </a:gradFill>
            <a:prstDash val="solid"/>
          </a:ln>
        </p:spPr>
      </p:sp>
      <p:sp>
        <p:nvSpPr>
          <p:cNvPr id="6" name="AutoShape 6"/>
          <p:cNvSpPr/>
          <p:nvPr/>
        </p:nvSpPr>
        <p:spPr>
          <a:xfrm>
            <a:off x="7954170" y="1599594"/>
            <a:ext cx="2621851" cy="492557"/>
          </a:xfrm>
          <a:prstGeom prst="rect">
            <a:avLst/>
          </a:prstGeom>
          <a:noFill/>
        </p:spPr>
        <p:txBody>
          <a:bodyPr vert="horz" wrap="square" lIns="76200" tIns="45720" rIns="91440" bIns="45720" rtlCol="0" anchor="t" anchorCtr="1">
            <a:noAutofit/>
          </a:bodyPr>
          <a:lstStyle/>
          <a:p>
            <a:pPr algn="ctr"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供应链保障</a:t>
            </a:r>
            <a:endParaRPr lang="en-US" sz="1100"/>
          </a:p>
        </p:txBody>
      </p:sp>
      <p:sp>
        <p:nvSpPr>
          <p:cNvPr id="7" name="TextBox 7"/>
          <p:cNvSpPr txBox="1"/>
          <p:nvPr/>
        </p:nvSpPr>
        <p:spPr>
          <a:xfrm>
            <a:off x="7954170" y="2092152"/>
            <a:ext cx="2621851" cy="1556388"/>
          </a:xfrm>
          <a:prstGeom prst="rect">
            <a:avLst/>
          </a:prstGeom>
        </p:spPr>
        <p:txBody>
          <a:bodyPr vert="horz" wrap="square" lIns="7620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与贵州本地辣椒种植基地签订长期保价协议，建立原料储备库，确保原材料价格稳定及供应连续性，从源头控制成本波动风险。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8" name="AutoShape 8"/>
          <p:cNvSpPr/>
          <p:nvPr/>
        </p:nvSpPr>
        <p:spPr>
          <a:xfrm>
            <a:off x="8075072" y="3815610"/>
            <a:ext cx="2523033" cy="1251285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chemeClr val="accent1">
                  <a:alpha val="58000"/>
                </a:schemeClr>
              </a:gs>
            </a:gsLst>
            <a:lin ang="16200000"/>
          </a:gradFill>
        </p:spPr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alphaModFix amt="100000"/>
          </a:blip>
          <a:srcRect t="33142" b="33142"/>
          <a:stretch>
            <a:fillRect/>
          </a:stretch>
        </p:blipFill>
        <p:spPr>
          <a:xfrm>
            <a:off x="8025142" y="3872142"/>
            <a:ext cx="2510071" cy="1267871"/>
          </a:xfrm>
          <a:prstGeom prst="rect">
            <a:avLst/>
          </a:prstGeom>
        </p:spPr>
      </p:pic>
      <p:sp>
        <p:nvSpPr>
          <p:cNvPr id="10" name="AutoShape 10"/>
          <p:cNvSpPr/>
          <p:nvPr/>
        </p:nvSpPr>
        <p:spPr>
          <a:xfrm>
            <a:off x="8803927" y="4807480"/>
            <a:ext cx="952500" cy="952500"/>
          </a:xfrm>
          <a:prstGeom prst="ellipse">
            <a:avLst/>
          </a:prstGeom>
          <a:gradFill>
            <a:gsLst>
              <a:gs pos="0">
                <a:schemeClr val="accent1">
                  <a:alpha val="100000"/>
                  <a:lumMod val="20000"/>
                  <a:lumOff val="8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2700000"/>
          </a:gradFill>
        </p:spPr>
      </p:sp>
      <p:sp>
        <p:nvSpPr>
          <p:cNvPr id="11" name="AutoShape 11"/>
          <p:cNvSpPr/>
          <p:nvPr/>
        </p:nvSpPr>
        <p:spPr>
          <a:xfrm>
            <a:off x="4858707" y="1616124"/>
            <a:ext cx="2621851" cy="492557"/>
          </a:xfrm>
          <a:prstGeom prst="rect">
            <a:avLst/>
          </a:prstGeom>
          <a:noFill/>
        </p:spPr>
        <p:txBody>
          <a:bodyPr vert="horz" wrap="square" lIns="76200" tIns="45720" rIns="91440" bIns="45720" rtlCol="0" anchor="t" anchorCtr="1">
            <a:noAutofit/>
          </a:bodyPr>
          <a:lstStyle/>
          <a:p>
            <a:pPr algn="ctr"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市场波动应对</a:t>
            </a:r>
            <a:endParaRPr lang="en-US" sz="1100"/>
          </a:p>
        </p:txBody>
      </p:sp>
      <p:sp>
        <p:nvSpPr>
          <p:cNvPr id="12" name="TextBox 12"/>
          <p:cNvSpPr txBox="1"/>
          <p:nvPr/>
        </p:nvSpPr>
        <p:spPr>
          <a:xfrm>
            <a:off x="4858707" y="2108682"/>
            <a:ext cx="2621851" cy="1556388"/>
          </a:xfrm>
          <a:prstGeom prst="rect">
            <a:avLst/>
          </a:prstGeom>
        </p:spPr>
        <p:txBody>
          <a:bodyPr vert="horz" wrap="square" lIns="7620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定期更新产品矩阵（如开发低辣度系列适应非嗜辣地区），联合加盟商开展节假日营销、直播带货等灵活销售策略，对冲季节性波动影响。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3" name="AutoShape 13"/>
          <p:cNvSpPr/>
          <p:nvPr/>
        </p:nvSpPr>
        <p:spPr>
          <a:xfrm>
            <a:off x="4908116" y="3803564"/>
            <a:ext cx="2523033" cy="1251285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chemeClr val="accent1">
                  <a:alpha val="58000"/>
                </a:schemeClr>
              </a:gs>
            </a:gsLst>
            <a:lin ang="16200000"/>
          </a:gradFill>
        </p:spPr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3">
            <a:alphaModFix amt="100000"/>
          </a:blip>
          <a:srcRect/>
          <a:stretch>
            <a:fillRect/>
          </a:stretch>
        </p:blipFill>
        <p:spPr>
          <a:xfrm>
            <a:off x="4806514" y="3896014"/>
            <a:ext cx="2726235" cy="1484651"/>
          </a:xfrm>
          <a:prstGeom prst="rect">
            <a:avLst/>
          </a:prstGeom>
        </p:spPr>
      </p:pic>
      <p:sp>
        <p:nvSpPr>
          <p:cNvPr id="15" name="AutoShape 15"/>
          <p:cNvSpPr/>
          <p:nvPr/>
        </p:nvSpPr>
        <p:spPr>
          <a:xfrm>
            <a:off x="7694254" y="2320590"/>
            <a:ext cx="19050" cy="878271"/>
          </a:xfrm>
          <a:prstGeom prst="rect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16" name="AutoShape 16"/>
          <p:cNvSpPr/>
          <p:nvPr/>
        </p:nvSpPr>
        <p:spPr>
          <a:xfrm>
            <a:off x="5693382" y="5086700"/>
            <a:ext cx="952500" cy="952500"/>
          </a:xfrm>
          <a:prstGeom prst="ellipse">
            <a:avLst/>
          </a:prstGeom>
          <a:gradFill>
            <a:gsLst>
              <a:gs pos="0">
                <a:schemeClr val="accent1">
                  <a:alpha val="100000"/>
                  <a:lumMod val="20000"/>
                  <a:lumOff val="8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2700000"/>
          </a:gradFill>
        </p:spPr>
      </p:sp>
      <p:sp>
        <p:nvSpPr>
          <p:cNvPr id="17" name="Freeform 17"/>
          <p:cNvSpPr/>
          <p:nvPr/>
        </p:nvSpPr>
        <p:spPr>
          <a:xfrm>
            <a:off x="5972877" y="5366195"/>
            <a:ext cx="393511" cy="393511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274320" y="243840"/>
                </a:moveTo>
                <a:lnTo>
                  <a:pt x="304800" y="243840"/>
                </a:lnTo>
                <a:lnTo>
                  <a:pt x="304800" y="259080"/>
                </a:lnTo>
                <a:cubicBezTo>
                  <a:pt x="304800" y="267500"/>
                  <a:pt x="297980" y="274320"/>
                  <a:pt x="289560" y="274320"/>
                </a:cubicBezTo>
                <a:lnTo>
                  <a:pt x="289560" y="274320"/>
                </a:lnTo>
                <a:lnTo>
                  <a:pt x="15240" y="274320"/>
                </a:lnTo>
                <a:cubicBezTo>
                  <a:pt x="6820" y="274320"/>
                  <a:pt x="0" y="267500"/>
                  <a:pt x="0" y="259080"/>
                </a:cubicBezTo>
                <a:lnTo>
                  <a:pt x="0" y="259080"/>
                </a:lnTo>
                <a:lnTo>
                  <a:pt x="0" y="243840"/>
                </a:lnTo>
                <a:lnTo>
                  <a:pt x="30480" y="243840"/>
                </a:lnTo>
                <a:lnTo>
                  <a:pt x="30480" y="60960"/>
                </a:lnTo>
                <a:cubicBezTo>
                  <a:pt x="30480" y="44196"/>
                  <a:pt x="44196" y="30480"/>
                  <a:pt x="60960" y="30480"/>
                </a:cubicBezTo>
                <a:lnTo>
                  <a:pt x="243840" y="30480"/>
                </a:lnTo>
                <a:cubicBezTo>
                  <a:pt x="260671" y="30480"/>
                  <a:pt x="274320" y="44129"/>
                  <a:pt x="274320" y="60960"/>
                </a:cubicBezTo>
                <a:lnTo>
                  <a:pt x="274320" y="60960"/>
                </a:lnTo>
                <a:lnTo>
                  <a:pt x="274320" y="243840"/>
                </a:lnTo>
                <a:close/>
              </a:path>
              <a:path w="304800" h="304800">
                <a:moveTo>
                  <a:pt x="60960" y="60960"/>
                </a:moveTo>
                <a:lnTo>
                  <a:pt x="60960" y="198120"/>
                </a:lnTo>
                <a:lnTo>
                  <a:pt x="243840" y="198120"/>
                </a:lnTo>
                <a:lnTo>
                  <a:pt x="243840" y="60960"/>
                </a:lnTo>
                <a:lnTo>
                  <a:pt x="60960" y="60960"/>
                </a:lnTo>
                <a:close/>
              </a:path>
              <a:path w="304800" h="304800">
                <a:moveTo>
                  <a:pt x="121920" y="228600"/>
                </a:moveTo>
                <a:lnTo>
                  <a:pt x="121920" y="243840"/>
                </a:lnTo>
                <a:lnTo>
                  <a:pt x="182880" y="243840"/>
                </a:lnTo>
                <a:lnTo>
                  <a:pt x="182880" y="228600"/>
                </a:lnTo>
                <a:lnTo>
                  <a:pt x="121920" y="228600"/>
                </a:lnTo>
              </a:path>
            </a:pathLst>
          </a:custGeom>
          <a:solidFill>
            <a:srgbClr val="FFFFFF">
              <a:alpha val="100000"/>
            </a:srgbClr>
          </a:solidFill>
        </p:spPr>
      </p:sp>
      <p:sp>
        <p:nvSpPr>
          <p:cNvPr id="18" name="Freeform 18"/>
          <p:cNvSpPr/>
          <p:nvPr/>
        </p:nvSpPr>
        <p:spPr>
          <a:xfrm>
            <a:off x="9100531" y="5094559"/>
            <a:ext cx="359293" cy="359293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130883" y="184766"/>
                </a:moveTo>
                <a:lnTo>
                  <a:pt x="35557" y="89516"/>
                </a:lnTo>
                <a:cubicBezTo>
                  <a:pt x="-11849" y="144323"/>
                  <a:pt x="-11849" y="225219"/>
                  <a:pt x="35557" y="280016"/>
                </a:cubicBezTo>
                <a:lnTo>
                  <a:pt x="130883" y="184766"/>
                </a:lnTo>
                <a:close/>
              </a:path>
              <a:path w="304800" h="304800">
                <a:moveTo>
                  <a:pt x="190510" y="39605"/>
                </a:moveTo>
                <a:lnTo>
                  <a:pt x="190510" y="179108"/>
                </a:lnTo>
                <a:lnTo>
                  <a:pt x="91907" y="277749"/>
                </a:lnTo>
                <a:cubicBezTo>
                  <a:pt x="114081" y="294303"/>
                  <a:pt x="141018" y="304800"/>
                  <a:pt x="170783" y="304800"/>
                </a:cubicBezTo>
                <a:cubicBezTo>
                  <a:pt x="244821" y="304800"/>
                  <a:pt x="304800" y="244897"/>
                  <a:pt x="304800" y="170888"/>
                </a:cubicBezTo>
                <a:cubicBezTo>
                  <a:pt x="304810" y="103661"/>
                  <a:pt x="254965" y="49187"/>
                  <a:pt x="190510" y="39605"/>
                </a:cubicBezTo>
                <a:close/>
              </a:path>
              <a:path w="304800" h="304800">
                <a:moveTo>
                  <a:pt x="152400" y="152552"/>
                </a:moveTo>
                <a:lnTo>
                  <a:pt x="152400" y="0"/>
                </a:lnTo>
                <a:cubicBezTo>
                  <a:pt x="110881" y="2572"/>
                  <a:pt x="73371" y="18459"/>
                  <a:pt x="43082" y="43215"/>
                </a:cubicBezTo>
                <a:lnTo>
                  <a:pt x="152400" y="152552"/>
                </a:lnTo>
              </a:path>
            </a:pathLst>
          </a:custGeom>
          <a:solidFill>
            <a:srgbClr val="FFFFFF">
              <a:alpha val="100000"/>
            </a:srgbClr>
          </a:solidFill>
        </p:spPr>
      </p:sp>
      <p:sp>
        <p:nvSpPr>
          <p:cNvPr id="19" name="AutoShape 19"/>
          <p:cNvSpPr/>
          <p:nvPr/>
        </p:nvSpPr>
        <p:spPr>
          <a:xfrm>
            <a:off x="1711584" y="1632654"/>
            <a:ext cx="2621851" cy="492557"/>
          </a:xfrm>
          <a:prstGeom prst="rect">
            <a:avLst/>
          </a:prstGeom>
          <a:noFill/>
        </p:spPr>
        <p:txBody>
          <a:bodyPr vert="horz" wrap="square" lIns="76200" tIns="45720" rIns="91440" bIns="45720" rtlCol="0" anchor="t" anchorCtr="1">
            <a:noAutofit/>
          </a:bodyPr>
          <a:lstStyle/>
          <a:p>
            <a:pPr algn="ctr"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库存动态管理</a:t>
            </a:r>
            <a:endParaRPr lang="en-US" sz="1100"/>
          </a:p>
        </p:txBody>
      </p:sp>
      <p:sp>
        <p:nvSpPr>
          <p:cNvPr id="20" name="TextBox 20"/>
          <p:cNvSpPr txBox="1"/>
          <p:nvPr/>
        </p:nvSpPr>
        <p:spPr>
          <a:xfrm>
            <a:off x="1711584" y="2125212"/>
            <a:ext cx="2621851" cy="1556388"/>
          </a:xfrm>
          <a:prstGeom prst="rect">
            <a:avLst/>
          </a:prstGeom>
        </p:spPr>
        <p:txBody>
          <a:bodyPr vert="horz" wrap="square" lIns="7620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公司通过ERP系统实时监控各区域销售数据，指导加盟商按需补货，避免滞销积压；对临期产品提供调换货支持，降低库存损耗风险。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21" name="AutoShape 21"/>
          <p:cNvSpPr/>
          <p:nvPr/>
        </p:nvSpPr>
        <p:spPr>
          <a:xfrm>
            <a:off x="1718185" y="3848669"/>
            <a:ext cx="2523033" cy="1251285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chemeClr val="accent1">
                  <a:alpha val="58000"/>
                </a:schemeClr>
              </a:gs>
            </a:gsLst>
            <a:lin ang="16200000"/>
          </a:gradFill>
        </p:spPr>
      </p:sp>
      <p:pic>
        <p:nvPicPr>
          <p:cNvPr id="22" name="Picture 22"/>
          <p:cNvPicPr>
            <a:picLocks noChangeAspect="1"/>
          </p:cNvPicPr>
          <p:nvPr/>
        </p:nvPicPr>
        <p:blipFill>
          <a:blip r:embed="rId4">
            <a:alphaModFix amt="100000"/>
          </a:blip>
          <a:srcRect/>
          <a:stretch>
            <a:fillRect/>
          </a:stretch>
        </p:blipFill>
        <p:spPr>
          <a:xfrm>
            <a:off x="1782555" y="3905202"/>
            <a:ext cx="2458663" cy="1267871"/>
          </a:xfrm>
          <a:prstGeom prst="rect">
            <a:avLst/>
          </a:prstGeom>
        </p:spPr>
      </p:pic>
      <p:sp>
        <p:nvSpPr>
          <p:cNvPr id="23" name="AutoShape 23"/>
          <p:cNvSpPr/>
          <p:nvPr/>
        </p:nvSpPr>
        <p:spPr>
          <a:xfrm>
            <a:off x="4533039" y="2337120"/>
            <a:ext cx="19050" cy="878271"/>
          </a:xfrm>
          <a:prstGeom prst="rect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24" name="AutoShape 24"/>
          <p:cNvSpPr/>
          <p:nvPr/>
        </p:nvSpPr>
        <p:spPr>
          <a:xfrm>
            <a:off x="2561341" y="4840540"/>
            <a:ext cx="952500" cy="952500"/>
          </a:xfrm>
          <a:prstGeom prst="ellipse">
            <a:avLst/>
          </a:prstGeom>
          <a:gradFill>
            <a:gsLst>
              <a:gs pos="0">
                <a:schemeClr val="accent1">
                  <a:alpha val="100000"/>
                  <a:lumMod val="20000"/>
                  <a:lumOff val="8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2700000"/>
          </a:gradFill>
        </p:spPr>
      </p:sp>
      <p:sp>
        <p:nvSpPr>
          <p:cNvPr id="25" name="Freeform 25"/>
          <p:cNvSpPr/>
          <p:nvPr/>
        </p:nvSpPr>
        <p:spPr>
          <a:xfrm>
            <a:off x="2774109" y="5053309"/>
            <a:ext cx="526963" cy="526963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147409" y="185366"/>
                </a:moveTo>
                <a:lnTo>
                  <a:pt x="66913" y="266338"/>
                </a:lnTo>
                <a:lnTo>
                  <a:pt x="66913" y="47987"/>
                </a:lnTo>
                <a:lnTo>
                  <a:pt x="228371" y="47987"/>
                </a:lnTo>
                <a:lnTo>
                  <a:pt x="228371" y="266338"/>
                </a:lnTo>
                <a:lnTo>
                  <a:pt x="147409" y="185366"/>
                </a:lnTo>
              </a:path>
            </a:pathLst>
          </a:custGeom>
          <a:solidFill>
            <a:srgbClr val="FFFFFF">
              <a:alpha val="100000"/>
            </a:srgbClr>
          </a:solidFill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81272" y="1873040"/>
            <a:ext cx="10029825" cy="1838325"/>
          </a:xfrm>
          <a:prstGeom prst="rect">
            <a:avLst/>
          </a:prstGeom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96000"/>
              </a:lnSpc>
            </a:pPr>
            <a:r>
              <a:rPr lang="en-US" sz="10275" b="1">
                <a:solidFill>
                  <a:schemeClr val="dk1">
                    <a:lumMod val="95000"/>
                    <a:lumOff val="5000"/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THANKS</a:t>
            </a:r>
            <a:endParaRPr lang="en-US" sz="10275" b="1">
              <a:solidFill>
                <a:schemeClr val="dk1">
                  <a:lumMod val="95000"/>
                  <a:lumOff val="5000"/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01929" y="2882845"/>
            <a:ext cx="6029325" cy="262320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575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公司概况</a:t>
            </a:r>
            <a:endParaRPr lang="en-US" sz="4575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01929" y="1498692"/>
            <a:ext cx="5934075" cy="1104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77000"/>
              </a:lnSpc>
            </a:pPr>
            <a:r>
              <a:rPr lang="en-US" sz="7200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01</a:t>
            </a:r>
            <a:endParaRPr lang="en-US" sz="7200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企业简介与发展历程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AutoShape 3"/>
          <p:cNvSpPr/>
          <p:nvPr>
            <p:custDataLst>
              <p:tags r:id="rId2"/>
            </p:custDataLst>
          </p:nvPr>
        </p:nvSpPr>
        <p:spPr>
          <a:xfrm>
            <a:off x="537512" y="1664304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</p:sp>
      <p:sp>
        <p:nvSpPr>
          <p:cNvPr id="4" name="TextBox 4"/>
          <p:cNvSpPr txBox="1"/>
          <p:nvPr>
            <p:custDataLst>
              <p:tags r:id="rId3"/>
            </p:custDataLst>
          </p:nvPr>
        </p:nvSpPr>
        <p:spPr>
          <a:xfrm>
            <a:off x="1300882" y="1463721"/>
            <a:ext cx="6886575" cy="765904"/>
          </a:xfrm>
          <a:prstGeom prst="rect">
            <a:avLst/>
          </a:prstGeom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创立背景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00882" y="1998589"/>
            <a:ext cx="6891292" cy="1083679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  <a:sym typeface="方正小标宋简体" panose="02000000000000000000" charset="-122"/>
              </a:rPr>
              <a:t>贵州辣得笑食品有限公司成立于2003年，辣得笑是⼀家以酱⻧制品、辣椒酱⽣产、销售为⼀体的公司，产品以⽣产散装⻧制品、真空包装、鲜鲜装为主。辣得笑始终秉持着“诚信⽴⾜，创新致远”的经营理念，致⼒于⽣产安全美味的⻝品。经过20余年的快速发展，已成为贵州省规模最⼤的酱⻧制品⽣产企业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  <a:sym typeface="方正小标宋简体" panose="02000000000000000000" charset="-122"/>
            </a:endParaRPr>
          </a:p>
        </p:txBody>
      </p:sp>
      <p:sp>
        <p:nvSpPr>
          <p:cNvPr id="6" name="AutoShape 6"/>
          <p:cNvSpPr/>
          <p:nvPr>
            <p:custDataLst>
              <p:tags r:id="rId4"/>
            </p:custDataLst>
          </p:nvPr>
        </p:nvSpPr>
        <p:spPr>
          <a:xfrm>
            <a:off x="537512" y="3384629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</p:sp>
      <p:sp>
        <p:nvSpPr>
          <p:cNvPr id="7" name="TextBox 7"/>
          <p:cNvSpPr txBox="1"/>
          <p:nvPr>
            <p:custDataLst>
              <p:tags r:id="rId5"/>
            </p:custDataLst>
          </p:nvPr>
        </p:nvSpPr>
        <p:spPr>
          <a:xfrm>
            <a:off x="1300882" y="3182098"/>
            <a:ext cx="6886575" cy="769800"/>
          </a:xfrm>
          <a:prstGeom prst="rect">
            <a:avLst/>
          </a:prstGeom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发展里程碑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8" name="AutoShape 8"/>
          <p:cNvSpPr/>
          <p:nvPr>
            <p:custDataLst>
              <p:tags r:id="rId6"/>
            </p:custDataLst>
          </p:nvPr>
        </p:nvSpPr>
        <p:spPr>
          <a:xfrm>
            <a:off x="537512" y="5104954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</p:sp>
      <p:sp>
        <p:nvSpPr>
          <p:cNvPr id="9" name="TextBox 9"/>
          <p:cNvSpPr txBox="1"/>
          <p:nvPr>
            <p:custDataLst>
              <p:tags r:id="rId7"/>
            </p:custDataLst>
          </p:nvPr>
        </p:nvSpPr>
        <p:spPr>
          <a:xfrm>
            <a:off x="1300882" y="4920230"/>
            <a:ext cx="6886575" cy="734184"/>
          </a:xfrm>
          <a:prstGeom prst="rect">
            <a:avLst/>
          </a:prstGeom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产能与技术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300882" y="3741456"/>
            <a:ext cx="6891292" cy="1074439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辣得笑销售渠道，已完成线上、线下多渠道⽹络覆盖。线下已有⾃营⻔店50家，特许⻔店20家。线上已⼊驻淘宝、天猫、抖⾳、拼多多等综合类与垂直类线上电商平台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。</a:t>
            </a:r>
            <a:endParaRPr lang="zh-CN" altLang="en-US" sz="13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300882" y="5424019"/>
            <a:ext cx="6891292" cy="1092920"/>
          </a:xfrm>
          <a:prstGeom prst="rect">
            <a:avLst/>
          </a:prstGeom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采用以销定产模式确保100%产销率，累计持有61项商标及8项专利技术，涵盖酱卤工艺、保鲜包装等领域。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pic>
        <p:nvPicPr>
          <p:cNvPr id="12" name="Picture 12" descr="C:/Users/admin/Desktop/工作文件/吴嘉伟-工作文件/拓展店长工作/工厂照片.png工厂照片"/>
          <p:cNvPicPr>
            <a:picLocks noChangeAspect="1"/>
          </p:cNvPicPr>
          <p:nvPr/>
        </p:nvPicPr>
        <p:blipFill>
          <a:blip r:embed="rId8">
            <a:alphaModFix amt="100000"/>
          </a:blip>
          <a:srcRect l="16904" r="16904"/>
          <a:stretch>
            <a:fillRect/>
          </a:stretch>
        </p:blipFill>
        <p:spPr>
          <a:xfrm>
            <a:off x="8369522" y="1752575"/>
            <a:ext cx="4421505" cy="4421505"/>
          </a:xfrm>
          <a:prstGeom prst="ellipse">
            <a:avLst/>
          </a:prstGeom>
        </p:spPr>
      </p:pic>
      <p:cxnSp>
        <p:nvCxnSpPr>
          <p:cNvPr id="13" name="Connector 13"/>
          <p:cNvCxnSpPr/>
          <p:nvPr>
            <p:custDataLst>
              <p:tags r:id="rId9"/>
            </p:custDataLst>
          </p:nvPr>
        </p:nvCxnSpPr>
        <p:spPr>
          <a:xfrm>
            <a:off x="856577" y="2403263"/>
            <a:ext cx="0" cy="896335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Connector 14"/>
          <p:cNvCxnSpPr/>
          <p:nvPr>
            <p:custDataLst>
              <p:tags r:id="rId10"/>
            </p:custDataLst>
          </p:nvPr>
        </p:nvCxnSpPr>
        <p:spPr>
          <a:xfrm>
            <a:off x="856577" y="4124852"/>
            <a:ext cx="0" cy="896335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5"/>
          <p:cNvSpPr txBox="1"/>
          <p:nvPr>
            <p:custDataLst>
              <p:tags r:id="rId11"/>
            </p:custDataLst>
          </p:nvPr>
        </p:nvSpPr>
        <p:spPr>
          <a:xfrm>
            <a:off x="688937" y="1685237"/>
            <a:ext cx="335280" cy="59626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3000">
                <a:solidFill>
                  <a:schemeClr val="accent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lang="en-US" sz="3000">
              <a:solidFill>
                <a:schemeClr val="accent1">
                  <a:alpha val="10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TextBox 16"/>
          <p:cNvSpPr txBox="1"/>
          <p:nvPr>
            <p:custDataLst>
              <p:tags r:id="rId12"/>
            </p:custDataLst>
          </p:nvPr>
        </p:nvSpPr>
        <p:spPr>
          <a:xfrm>
            <a:off x="588925" y="3405562"/>
            <a:ext cx="535305" cy="59626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3000">
                <a:solidFill>
                  <a:schemeClr val="accent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endParaRPr lang="en-US" sz="3000">
              <a:solidFill>
                <a:schemeClr val="accent1">
                  <a:alpha val="10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TextBox 17"/>
          <p:cNvSpPr txBox="1"/>
          <p:nvPr>
            <p:custDataLst>
              <p:tags r:id="rId13"/>
            </p:custDataLst>
          </p:nvPr>
        </p:nvSpPr>
        <p:spPr>
          <a:xfrm>
            <a:off x="588925" y="5125887"/>
            <a:ext cx="535305" cy="59626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3000">
                <a:solidFill>
                  <a:schemeClr val="accent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lang="en-US" sz="3000">
              <a:solidFill>
                <a:schemeClr val="accent1">
                  <a:alpha val="10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核心优势与品牌价值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100000"/>
          </a:blip>
          <a:srcRect l="27716" r="27716"/>
          <a:stretch>
            <a:fillRect/>
          </a:stretch>
        </p:blipFill>
        <p:spPr>
          <a:xfrm>
            <a:off x="752047" y="1412707"/>
            <a:ext cx="3005958" cy="44963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 amt="100000"/>
          </a:blip>
          <a:srcRect/>
          <a:stretch>
            <a:fillRect/>
          </a:stretch>
        </p:blipFill>
        <p:spPr>
          <a:xfrm>
            <a:off x="7833544" y="3730249"/>
            <a:ext cx="3737850" cy="2127687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7849473" y="1413759"/>
            <a:ext cx="3725999" cy="2129142"/>
          </a:xfrm>
          <a:prstGeom prst="rect">
            <a:avLst/>
          </a:prstGeom>
          <a:solidFill>
            <a:schemeClr val="lt2">
              <a:alpha val="100000"/>
            </a:schemeClr>
          </a:solidFill>
        </p:spPr>
      </p:sp>
      <p:sp>
        <p:nvSpPr>
          <p:cNvPr id="6" name="AutoShape 6"/>
          <p:cNvSpPr/>
          <p:nvPr/>
        </p:nvSpPr>
        <p:spPr>
          <a:xfrm>
            <a:off x="3952581" y="3730249"/>
            <a:ext cx="3725999" cy="2129142"/>
          </a:xfrm>
          <a:prstGeom prst="rect">
            <a:avLst/>
          </a:prstGeom>
          <a:solidFill>
            <a:schemeClr val="lt2">
              <a:alpha val="100000"/>
            </a:schemeClr>
          </a:solidFill>
        </p:spPr>
      </p:sp>
      <p:sp>
        <p:nvSpPr>
          <p:cNvPr id="7" name="AutoShape 7"/>
          <p:cNvSpPr/>
          <p:nvPr/>
        </p:nvSpPr>
        <p:spPr>
          <a:xfrm>
            <a:off x="3952581" y="1412707"/>
            <a:ext cx="3725999" cy="2129142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</p:sp>
      <p:sp>
        <p:nvSpPr>
          <p:cNvPr id="8" name="AutoShape 8"/>
          <p:cNvSpPr/>
          <p:nvPr/>
        </p:nvSpPr>
        <p:spPr>
          <a:xfrm>
            <a:off x="3952581" y="1412707"/>
            <a:ext cx="3725999" cy="53229"/>
          </a:xfrm>
          <a:prstGeom prst="rect">
            <a:avLst/>
          </a:prstGeom>
          <a:solidFill>
            <a:schemeClr val="accent1">
              <a:alpha val="100000"/>
            </a:schemeClr>
          </a:solidFill>
        </p:spPr>
      </p:sp>
      <p:sp>
        <p:nvSpPr>
          <p:cNvPr id="9" name="AutoShape 9"/>
          <p:cNvSpPr/>
          <p:nvPr/>
        </p:nvSpPr>
        <p:spPr>
          <a:xfrm>
            <a:off x="4099978" y="1672358"/>
            <a:ext cx="3431205" cy="481351"/>
          </a:xfrm>
          <a:prstGeom prst="rect">
            <a:avLst/>
          </a:prstGeom>
          <a:noFill/>
        </p:spPr>
        <p:txBody>
          <a:bodyPr vert="horz" wrap="square" lIns="9525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en-US" sz="2325" b="1">
                <a:solidFill>
                  <a:schemeClr val="dk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产业链整合</a:t>
            </a:r>
            <a:endParaRPr lang="en-US" sz="1100">
              <a:latin typeface="方正小标宋简体" panose="02000000000000000000" charset="-122"/>
              <a:ea typeface="方正小标宋简体" panose="02000000000000000000" charset="-122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099978" y="2158362"/>
            <a:ext cx="3431205" cy="1010481"/>
          </a:xfrm>
          <a:prstGeom prst="rect">
            <a:avLst/>
          </a:prstGeom>
        </p:spPr>
        <p:txBody>
          <a:bodyPr vert="horz" wrap="square" lIns="9525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Noto Sans SC" panose="020B0200000000000000" charset="-122"/>
              </a:rPr>
              <a:t>从辣椒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Noto Sans SC" panose="020B0200000000000000" charset="-122"/>
              </a:rPr>
              <a:t>采购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Noto Sans SC" panose="020B0200000000000000" charset="-122"/>
              </a:rPr>
              <a:t>到终端销售全链条把控，确保原料品质稳定，核心产品如酱板鸭、辣卤火锅系列均采用贵州本地辣椒定制配方。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Noto Sans SC" panose="020B0200000000000000" charset="-122"/>
            </a:endParaRPr>
          </a:p>
        </p:txBody>
      </p:sp>
      <p:sp>
        <p:nvSpPr>
          <p:cNvPr id="11" name="AutoShape 11"/>
          <p:cNvSpPr/>
          <p:nvPr/>
        </p:nvSpPr>
        <p:spPr>
          <a:xfrm>
            <a:off x="4099978" y="4036516"/>
            <a:ext cx="3431205" cy="481351"/>
          </a:xfrm>
          <a:prstGeom prst="rect">
            <a:avLst/>
          </a:prstGeom>
          <a:noFill/>
        </p:spPr>
        <p:txBody>
          <a:bodyPr vert="horz" wrap="square" lIns="9525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zh-CN" altLang="en-US" sz="2325" b="1">
                <a:solidFill>
                  <a:schemeClr val="dk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生产</a:t>
            </a:r>
            <a:r>
              <a:rPr lang="zh-CN" altLang="en-US" sz="2325" b="1">
                <a:solidFill>
                  <a:schemeClr val="dk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安全</a:t>
            </a:r>
            <a:endParaRPr lang="zh-CN" altLang="en-US" sz="2325" b="1">
              <a:solidFill>
                <a:schemeClr val="dk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4099978" y="4517867"/>
            <a:ext cx="3431205" cy="1010481"/>
          </a:xfrm>
          <a:prstGeom prst="rect">
            <a:avLst/>
          </a:prstGeom>
        </p:spPr>
        <p:txBody>
          <a:bodyPr vert="horz" wrap="square" lIns="9525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辣得笑公司先后通过了ISO 22000⻝品安全管理体系认证及ISO 9001质量管理体系等国家标准测量体系认证</a:t>
            </a:r>
            <a:endParaRPr lang="en-US" sz="13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13" name="AutoShape 13"/>
          <p:cNvSpPr/>
          <p:nvPr/>
        </p:nvSpPr>
        <p:spPr>
          <a:xfrm>
            <a:off x="7996869" y="1672358"/>
            <a:ext cx="3431205" cy="481351"/>
          </a:xfrm>
          <a:prstGeom prst="rect">
            <a:avLst/>
          </a:prstGeom>
          <a:noFill/>
        </p:spPr>
        <p:txBody>
          <a:bodyPr vert="horz" wrap="square" lIns="95250" tIns="45720" rIns="91440" bIns="45720" rtlCol="0" anchor="t" anchorCtr="1">
            <a:noAutofit/>
          </a:bodyPr>
          <a:lstStyle/>
          <a:p>
            <a:pPr algn="l">
              <a:defRPr/>
            </a:pPr>
            <a:r>
              <a:rPr lang="en-US" sz="2325" b="1">
                <a:solidFill>
                  <a:schemeClr val="dk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品牌差异化</a:t>
            </a:r>
            <a:endParaRPr lang="en-US" sz="1100">
              <a:latin typeface="方正小标宋简体" panose="02000000000000000000" charset="-122"/>
              <a:ea typeface="方正小标宋简体" panose="02000000000000000000" charset="-122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996869" y="2158362"/>
            <a:ext cx="3431205" cy="1010481"/>
          </a:xfrm>
          <a:prstGeom prst="rect">
            <a:avLst/>
          </a:prstGeom>
        </p:spPr>
        <p:txBody>
          <a:bodyPr vert="horz" wrap="square" lIns="95250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以“一见你就辣得笑！”为品牌slogan，主打“辣味时尚化”，通过年轻化包装设计及社交媒体营销抢占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年轻人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消费市场。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市场定位与服务理念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AutoShape 3"/>
          <p:cNvSpPr/>
          <p:nvPr>
            <p:custDataLst>
              <p:tags r:id="rId2"/>
            </p:custDataLst>
          </p:nvPr>
        </p:nvSpPr>
        <p:spPr>
          <a:xfrm>
            <a:off x="666708" y="1200845"/>
            <a:ext cx="10965082" cy="1676699"/>
          </a:xfrm>
          <a:prstGeom prst="rect">
            <a:avLst/>
          </a:prstGeom>
          <a:solidFill>
            <a:schemeClr val="lt2">
              <a:alpha val="37000"/>
            </a:schemeClr>
          </a:solidFill>
        </p:spPr>
      </p:sp>
      <p:sp>
        <p:nvSpPr>
          <p:cNvPr id="4" name="AutoShape 4"/>
          <p:cNvSpPr/>
          <p:nvPr>
            <p:custDataLst>
              <p:tags r:id="rId3"/>
            </p:custDataLst>
          </p:nvPr>
        </p:nvSpPr>
        <p:spPr>
          <a:xfrm rot="-8100000">
            <a:off x="280801" y="1653287"/>
            <a:ext cx="771814" cy="771814"/>
          </a:xfrm>
          <a:prstGeom prst="rtTriangle">
            <a:avLst/>
          </a:prstGeom>
          <a:solidFill>
            <a:schemeClr val="accent1">
              <a:alpha val="100000"/>
            </a:schemeClr>
          </a:solidFill>
        </p:spPr>
      </p:sp>
      <p:pic>
        <p:nvPicPr>
          <p:cNvPr id="5" name="Pictur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100000"/>
          </a:blip>
          <a:srcRect/>
          <a:stretch>
            <a:fillRect/>
          </a:stretch>
        </p:blipFill>
        <p:spPr>
          <a:xfrm>
            <a:off x="8550029" y="1334644"/>
            <a:ext cx="2846272" cy="1409101"/>
          </a:xfrm>
          <a:prstGeom prst="rect">
            <a:avLst/>
          </a:prstGeom>
        </p:spPr>
      </p:pic>
      <p:grpSp>
        <p:nvGrpSpPr>
          <p:cNvPr id="6" name="Group 6"/>
          <p:cNvGrpSpPr/>
          <p:nvPr>
            <p:custDataLst>
              <p:tags r:id="rId6"/>
            </p:custDataLst>
          </p:nvPr>
        </p:nvGrpSpPr>
        <p:grpSpPr>
          <a:xfrm rot="0">
            <a:off x="1419388" y="1444542"/>
            <a:ext cx="6616479" cy="1189304"/>
            <a:chOff x="1419388" y="1444542"/>
            <a:chExt cx="6616479" cy="1189304"/>
          </a:xfrm>
        </p:grpSpPr>
        <p:sp>
          <p:nvSpPr>
            <p:cNvPr id="7" name="AutoShape 7"/>
            <p:cNvSpPr/>
            <p:nvPr>
              <p:custDataLst>
                <p:tags r:id="rId7"/>
              </p:custDataLst>
            </p:nvPr>
          </p:nvSpPr>
          <p:spPr>
            <a:xfrm>
              <a:off x="1419388" y="1444542"/>
              <a:ext cx="4410330" cy="492557"/>
            </a:xfrm>
            <a:prstGeom prst="rect">
              <a:avLst/>
            </a:prstGeom>
            <a:noFill/>
          </p:spPr>
          <p:txBody>
            <a:bodyPr vert="horz" wrap="square" lIns="76200" tIns="45720" rIns="91440" bIns="45720" rtlCol="0" anchor="t" anchorCtr="1">
              <a:noAutofit/>
            </a:bodyPr>
            <a:lstStyle/>
            <a:p>
              <a:pPr algn="l">
                <a:defRPr/>
              </a:pPr>
              <a:r>
                <a:rPr lang="en-US" sz="2400" b="1">
                  <a:solidFill>
                    <a:schemeClr val="dk1">
                      <a:alpha val="100000"/>
                    </a:schemeClr>
                  </a:solidFill>
                  <a:latin typeface="方正小标宋简体" panose="02000000000000000000" charset="-122"/>
                  <a:ea typeface="方正小标宋简体" panose="02000000000000000000" charset="-122"/>
                  <a:cs typeface="Noto Sans SC" panose="020B0200000000000000" charset="-122"/>
                </a:rPr>
                <a:t>目标客群</a:t>
              </a:r>
              <a:endParaRPr lang="en-US" sz="2400" b="1">
                <a:solidFill>
                  <a:schemeClr val="dk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endParaRPr>
            </a:p>
          </p:txBody>
        </p:sp>
        <p:sp>
          <p:nvSpPr>
            <p:cNvPr id="8" name="TextBox 8"/>
            <p:cNvSpPr txBox="1"/>
            <p:nvPr>
              <p:custDataLst>
                <p:tags r:id="rId8"/>
              </p:custDataLst>
            </p:nvPr>
          </p:nvSpPr>
          <p:spPr>
            <a:xfrm>
              <a:off x="1419388" y="1937100"/>
              <a:ext cx="6616479" cy="696746"/>
            </a:xfrm>
            <a:prstGeom prst="rect">
              <a:avLst/>
            </a:prstGeom>
          </p:spPr>
          <p:txBody>
            <a:bodyPr vert="horz" wrap="square" lIns="76200" tIns="57150" rIns="57150" bIns="57150" rtlCol="0" anchor="t" anchorCtr="0">
              <a:noAutofit/>
            </a:bodyPr>
            <a:lstStyle/>
            <a:p>
              <a:pPr algn="l">
                <a:lnSpc>
                  <a:spcPct val="140000"/>
                </a:lnSpc>
              </a:pP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标准粗黑" panose="02000503000000000000" charset="-122"/>
                  <a:ea typeface="标准粗黑" panose="02000503000000000000" charset="-122"/>
                  <a:cs typeface="标准粗黑" panose="02000503000000000000" charset="-122"/>
                </a:rPr>
                <a:t>聚焦18-35岁年轻消费者，主打休闲</a:t>
              </a:r>
              <a:r>
                <a:rPr lang="zh-CN" altLang="en-US" sz="1350">
                  <a:solidFill>
                    <a:schemeClr val="dk1">
                      <a:alpha val="100000"/>
                    </a:schemeClr>
                  </a:solidFill>
                  <a:latin typeface="标准粗黑" panose="02000503000000000000" charset="-122"/>
                  <a:ea typeface="标准粗黑" panose="02000503000000000000" charset="-122"/>
                  <a:cs typeface="标准粗黑" panose="02000503000000000000" charset="-122"/>
                </a:rPr>
                <a:t>卤味</a:t>
              </a: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标准粗黑" panose="02000503000000000000" charset="-122"/>
                  <a:ea typeface="标准粗黑" panose="02000503000000000000" charset="-122"/>
                  <a:cs typeface="标准粗黑" panose="02000503000000000000" charset="-122"/>
                </a:rPr>
                <a:t>零食、佐餐场景及火锅配套市场，线上覆盖电商平台，线下布局</a:t>
              </a:r>
              <a:r>
                <a:rPr lang="zh-CN" altLang="en-US" sz="1350">
                  <a:solidFill>
                    <a:schemeClr val="dk1">
                      <a:alpha val="100000"/>
                    </a:schemeClr>
                  </a:solidFill>
                  <a:latin typeface="标准粗黑" panose="02000503000000000000" charset="-122"/>
                  <a:ea typeface="标准粗黑" panose="02000503000000000000" charset="-122"/>
                  <a:cs typeface="标准粗黑" panose="02000503000000000000" charset="-122"/>
                </a:rPr>
                <a:t>代理连锁店、</a:t>
              </a: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标准粗黑" panose="02000503000000000000" charset="-122"/>
                  <a:ea typeface="标准粗黑" panose="02000503000000000000" charset="-122"/>
                  <a:cs typeface="标准粗黑" panose="02000503000000000000" charset="-122"/>
                </a:rPr>
                <a:t>商超、</a:t>
              </a:r>
              <a:r>
                <a:rPr lang="zh-CN" altLang="en-US" sz="1350">
                  <a:solidFill>
                    <a:schemeClr val="dk1">
                      <a:alpha val="100000"/>
                    </a:schemeClr>
                  </a:solidFill>
                  <a:latin typeface="标准粗黑" panose="02000503000000000000" charset="-122"/>
                  <a:ea typeface="标准粗黑" panose="02000503000000000000" charset="-122"/>
                  <a:cs typeface="标准粗黑" panose="02000503000000000000" charset="-122"/>
                </a:rPr>
                <a:t>便利</a:t>
              </a: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标准粗黑" panose="02000503000000000000" charset="-122"/>
                  <a:ea typeface="标准粗黑" panose="02000503000000000000" charset="-122"/>
                  <a:cs typeface="标准粗黑" panose="02000503000000000000" charset="-122"/>
                </a:rPr>
                <a:t>店</a:t>
              </a:r>
              <a:r>
                <a:rPr lang="zh-CN" altLang="en-US" sz="1350">
                  <a:solidFill>
                    <a:schemeClr val="dk1">
                      <a:alpha val="100000"/>
                    </a:schemeClr>
                  </a:solidFill>
                  <a:latin typeface="标准粗黑" panose="02000503000000000000" charset="-122"/>
                  <a:ea typeface="标准粗黑" panose="02000503000000000000" charset="-122"/>
                  <a:cs typeface="标准粗黑" panose="02000503000000000000" charset="-122"/>
                </a:rPr>
                <a:t>多</a:t>
              </a: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标准粗黑" panose="02000503000000000000" charset="-122"/>
                  <a:ea typeface="标准粗黑" panose="02000503000000000000" charset="-122"/>
                  <a:cs typeface="标准粗黑" panose="02000503000000000000" charset="-122"/>
                </a:rPr>
                <a:t>渠道。</a:t>
              </a:r>
              <a:endPara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endParaRPr>
            </a:p>
          </p:txBody>
        </p:sp>
      </p:grpSp>
      <p:sp>
        <p:nvSpPr>
          <p:cNvPr id="9" name="AutoShape 9"/>
          <p:cNvSpPr/>
          <p:nvPr>
            <p:custDataLst>
              <p:tags r:id="rId9"/>
            </p:custDataLst>
          </p:nvPr>
        </p:nvSpPr>
        <p:spPr>
          <a:xfrm>
            <a:off x="668808" y="3026023"/>
            <a:ext cx="10965082" cy="1676699"/>
          </a:xfrm>
          <a:prstGeom prst="rect">
            <a:avLst/>
          </a:prstGeom>
          <a:solidFill>
            <a:schemeClr val="lt2">
              <a:alpha val="100000"/>
            </a:schemeClr>
          </a:solidFill>
        </p:spPr>
      </p:sp>
      <p:sp>
        <p:nvSpPr>
          <p:cNvPr id="10" name="AutoShape 10"/>
          <p:cNvSpPr/>
          <p:nvPr>
            <p:custDataLst>
              <p:tags r:id="rId10"/>
            </p:custDataLst>
          </p:nvPr>
        </p:nvSpPr>
        <p:spPr>
          <a:xfrm rot="2700000">
            <a:off x="11245883" y="3478465"/>
            <a:ext cx="771814" cy="771814"/>
          </a:xfrm>
          <a:prstGeom prst="rtTriangle">
            <a:avLst/>
          </a:prstGeom>
          <a:solidFill>
            <a:schemeClr val="accent4">
              <a:alpha val="100000"/>
            </a:schemeClr>
          </a:solidFill>
        </p:spPr>
      </p:sp>
      <p:pic>
        <p:nvPicPr>
          <p:cNvPr id="11" name="Picture 1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>
            <a:alphaModFix amt="100000"/>
          </a:blip>
          <a:srcRect t="33498" b="33498"/>
          <a:stretch>
            <a:fillRect/>
          </a:stretch>
        </p:blipFill>
        <p:spPr>
          <a:xfrm>
            <a:off x="885002" y="3159822"/>
            <a:ext cx="2846272" cy="1409101"/>
          </a:xfrm>
          <a:prstGeom prst="rect">
            <a:avLst/>
          </a:prstGeom>
        </p:spPr>
      </p:pic>
      <p:grpSp>
        <p:nvGrpSpPr>
          <p:cNvPr id="12" name="Group 12"/>
          <p:cNvGrpSpPr/>
          <p:nvPr>
            <p:custDataLst>
              <p:tags r:id="rId13"/>
            </p:custDataLst>
          </p:nvPr>
        </p:nvGrpSpPr>
        <p:grpSpPr>
          <a:xfrm rot="0">
            <a:off x="4102224" y="3269720"/>
            <a:ext cx="6616479" cy="1189304"/>
            <a:chOff x="4102224" y="3269720"/>
            <a:chExt cx="6616479" cy="1189304"/>
          </a:xfrm>
        </p:grpSpPr>
        <p:sp>
          <p:nvSpPr>
            <p:cNvPr id="13" name="AutoShape 13"/>
            <p:cNvSpPr/>
            <p:nvPr>
              <p:custDataLst>
                <p:tags r:id="rId14"/>
              </p:custDataLst>
            </p:nvPr>
          </p:nvSpPr>
          <p:spPr>
            <a:xfrm>
              <a:off x="4102224" y="3269720"/>
              <a:ext cx="4410330" cy="492557"/>
            </a:xfrm>
            <a:prstGeom prst="rect">
              <a:avLst/>
            </a:prstGeom>
            <a:noFill/>
          </p:spPr>
          <p:txBody>
            <a:bodyPr vert="horz" wrap="square" lIns="76200" tIns="45720" rIns="91440" bIns="45720" rtlCol="0" anchor="t" anchorCtr="1">
              <a:noAutofit/>
            </a:bodyPr>
            <a:lstStyle/>
            <a:p>
              <a:pPr algn="l">
                <a:defRPr/>
              </a:pPr>
              <a:r>
                <a:rPr lang="en-US" sz="2400" b="1">
                  <a:solidFill>
                    <a:schemeClr val="dk1">
                      <a:alpha val="100000"/>
                    </a:schemeClr>
                  </a:solidFill>
                  <a:latin typeface="方正小标宋简体" panose="02000000000000000000" charset="-122"/>
                  <a:ea typeface="方正小标宋简体" panose="02000000000000000000" charset="-122"/>
                  <a:cs typeface="Noto Sans SC" panose="020B0200000000000000" charset="-122"/>
                </a:rPr>
                <a:t>服务承诺</a:t>
              </a:r>
              <a:endParaRPr lang="en-US" sz="1100">
                <a:latin typeface="方正小标宋简体" panose="02000000000000000000" charset="-122"/>
                <a:ea typeface="方正小标宋简体" panose="02000000000000000000" charset="-122"/>
              </a:endParaRPr>
            </a:p>
          </p:txBody>
        </p:sp>
        <p:sp>
          <p:nvSpPr>
            <p:cNvPr id="14" name="TextBox 14"/>
            <p:cNvSpPr txBox="1"/>
            <p:nvPr>
              <p:custDataLst>
                <p:tags r:id="rId15"/>
              </p:custDataLst>
            </p:nvPr>
          </p:nvSpPr>
          <p:spPr>
            <a:xfrm>
              <a:off x="4102224" y="3762278"/>
              <a:ext cx="6616479" cy="696746"/>
            </a:xfrm>
            <a:prstGeom prst="rect">
              <a:avLst/>
            </a:prstGeom>
          </p:spPr>
          <p:txBody>
            <a:bodyPr vert="horz" wrap="square" lIns="76200" tIns="57150" rIns="57150" bIns="57150" rtlCol="0" anchor="t" anchorCtr="0">
              <a:noAutofit/>
            </a:bodyPr>
            <a:lstStyle/>
            <a:p>
              <a:pPr algn="l">
                <a:lnSpc>
                  <a:spcPct val="140000"/>
                </a:lnSpc>
              </a:pP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标准粗黑" panose="02000503000000000000" charset="-122"/>
                  <a:ea typeface="标准粗黑" panose="02000503000000000000" charset="-122"/>
                  <a:cs typeface="标准粗黑" panose="02000503000000000000" charset="-122"/>
                </a:rPr>
                <a:t>提供“7×24小时客户响应”机制，针对加盟商提供从选址装修到运营培训的全流程扶持，定期更新产品库支持区域差异化选品。</a:t>
              </a:r>
              <a:endPara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endParaRPr>
            </a:p>
          </p:txBody>
        </p:sp>
      </p:grpSp>
      <p:sp>
        <p:nvSpPr>
          <p:cNvPr id="15" name="AutoShape 15"/>
          <p:cNvSpPr/>
          <p:nvPr>
            <p:custDataLst>
              <p:tags r:id="rId16"/>
            </p:custDataLst>
          </p:nvPr>
        </p:nvSpPr>
        <p:spPr>
          <a:xfrm>
            <a:off x="684216" y="4851200"/>
            <a:ext cx="10965082" cy="1676699"/>
          </a:xfrm>
          <a:prstGeom prst="rect">
            <a:avLst/>
          </a:prstGeom>
          <a:solidFill>
            <a:schemeClr val="lt2">
              <a:alpha val="35000"/>
            </a:schemeClr>
          </a:solidFill>
        </p:spPr>
      </p:sp>
      <p:sp>
        <p:nvSpPr>
          <p:cNvPr id="16" name="AutoShape 16"/>
          <p:cNvSpPr/>
          <p:nvPr>
            <p:custDataLst>
              <p:tags r:id="rId17"/>
            </p:custDataLst>
          </p:nvPr>
        </p:nvSpPr>
        <p:spPr>
          <a:xfrm rot="-8100000">
            <a:off x="298309" y="5303643"/>
            <a:ext cx="771814" cy="771814"/>
          </a:xfrm>
          <a:prstGeom prst="rtTriangle">
            <a:avLst/>
          </a:prstGeom>
          <a:solidFill>
            <a:schemeClr val="accent6">
              <a:alpha val="100000"/>
            </a:schemeClr>
          </a:solidFill>
        </p:spPr>
      </p:sp>
      <p:pic>
        <p:nvPicPr>
          <p:cNvPr id="17" name="Picture 17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>
            <a:alphaModFix amt="100000"/>
          </a:blip>
          <a:srcRect/>
          <a:stretch>
            <a:fillRect/>
          </a:stretch>
        </p:blipFill>
        <p:spPr>
          <a:xfrm>
            <a:off x="8567537" y="4985000"/>
            <a:ext cx="2846272" cy="1409101"/>
          </a:xfrm>
          <a:prstGeom prst="rect">
            <a:avLst/>
          </a:prstGeom>
        </p:spPr>
      </p:pic>
      <p:grpSp>
        <p:nvGrpSpPr>
          <p:cNvPr id="18" name="Group 18"/>
          <p:cNvGrpSpPr/>
          <p:nvPr>
            <p:custDataLst>
              <p:tags r:id="rId20"/>
            </p:custDataLst>
          </p:nvPr>
        </p:nvGrpSpPr>
        <p:grpSpPr>
          <a:xfrm rot="0">
            <a:off x="1436896" y="5094898"/>
            <a:ext cx="6616479" cy="1189303"/>
            <a:chOff x="1436896" y="5094898"/>
            <a:chExt cx="6616479" cy="1189303"/>
          </a:xfrm>
        </p:grpSpPr>
        <p:sp>
          <p:nvSpPr>
            <p:cNvPr id="19" name="AutoShape 19"/>
            <p:cNvSpPr/>
            <p:nvPr>
              <p:custDataLst>
                <p:tags r:id="rId21"/>
              </p:custDataLst>
            </p:nvPr>
          </p:nvSpPr>
          <p:spPr>
            <a:xfrm>
              <a:off x="1436896" y="5094898"/>
              <a:ext cx="4410330" cy="492557"/>
            </a:xfrm>
            <a:prstGeom prst="rect">
              <a:avLst/>
            </a:prstGeom>
            <a:noFill/>
          </p:spPr>
          <p:txBody>
            <a:bodyPr vert="horz" wrap="square" lIns="76200" tIns="45720" rIns="91440" bIns="45720" rtlCol="0" anchor="t" anchorCtr="1">
              <a:noAutofit/>
            </a:bodyPr>
            <a:lstStyle/>
            <a:p>
              <a:pPr algn="l">
                <a:defRPr/>
              </a:pPr>
              <a:r>
                <a:rPr lang="en-US" sz="2400" b="1">
                  <a:solidFill>
                    <a:schemeClr val="dk1">
                      <a:alpha val="100000"/>
                    </a:schemeClr>
                  </a:solidFill>
                  <a:latin typeface="方正小标宋简体" panose="02000000000000000000" charset="-122"/>
                  <a:ea typeface="方正小标宋简体" panose="02000000000000000000" charset="-122"/>
                  <a:cs typeface="Noto Sans SC" panose="020B0200000000000000" charset="-122"/>
                </a:rPr>
                <a:t>可持续发展</a:t>
              </a:r>
              <a:endParaRPr lang="en-US" sz="2400" b="1">
                <a:solidFill>
                  <a:schemeClr val="dk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endParaRPr>
            </a:p>
          </p:txBody>
        </p:sp>
        <p:sp>
          <p:nvSpPr>
            <p:cNvPr id="20" name="TextBox 20"/>
            <p:cNvSpPr txBox="1"/>
            <p:nvPr>
              <p:custDataLst>
                <p:tags r:id="rId22"/>
              </p:custDataLst>
            </p:nvPr>
          </p:nvSpPr>
          <p:spPr>
            <a:xfrm>
              <a:off x="1436896" y="5587455"/>
              <a:ext cx="6616479" cy="696746"/>
            </a:xfrm>
            <a:prstGeom prst="rect">
              <a:avLst/>
            </a:prstGeom>
          </p:spPr>
          <p:txBody>
            <a:bodyPr vert="horz" wrap="square" lIns="76200" tIns="57150" rIns="57150" bIns="57150" rtlCol="0" anchor="t" anchorCtr="0">
              <a:noAutofit/>
            </a:bodyPr>
            <a:lstStyle/>
            <a:p>
              <a:pPr algn="l">
                <a:lnSpc>
                  <a:spcPct val="140000"/>
                </a:lnSpc>
              </a:pPr>
              <a:r>
                <a:rPr lang="en-US" sz="1350">
                  <a:solidFill>
                    <a:schemeClr val="dk1">
                      <a:alpha val="100000"/>
                    </a:schemeClr>
                  </a:solidFill>
                  <a:latin typeface="标准粗黑" panose="02000503000000000000" charset="-122"/>
                  <a:ea typeface="标准粗黑" panose="02000503000000000000" charset="-122"/>
                  <a:cs typeface="标准粗黑" panose="02000503000000000000" charset="-122"/>
                </a:rPr>
                <a:t>推行“辣味公益”计划，每笔订单捐赠部分利润用于贵州辣椒种植技术扶贫，强化品牌社会责任形象。</a:t>
              </a:r>
              <a:endPara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01929" y="2882845"/>
            <a:ext cx="6029325" cy="262320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575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产品体系</a:t>
            </a:r>
            <a:endParaRPr lang="en-US" sz="4575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01929" y="1498692"/>
            <a:ext cx="5934075" cy="1104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lnSpc>
                <a:spcPct val="77000"/>
              </a:lnSpc>
            </a:pPr>
            <a:r>
              <a:rPr lang="en-US" sz="7200" b="1">
                <a:solidFill>
                  <a:schemeClr val="lt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02</a:t>
            </a:r>
            <a:endParaRPr lang="en-US" sz="7200" b="1">
              <a:solidFill>
                <a:schemeClr val="lt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1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散装卤味产品特点</a:t>
            </a:r>
            <a:endParaRPr lang="en-US" sz="3000" b="1">
              <a:solidFill>
                <a:schemeClr val="dk1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100000"/>
          </a:blip>
          <a:srcRect t="28394" b="28394"/>
          <a:stretch>
            <a:fillRect/>
          </a:stretch>
        </p:blipFill>
        <p:spPr>
          <a:xfrm>
            <a:off x="6096184" y="1388332"/>
            <a:ext cx="5532235" cy="1593322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 amt="100000"/>
          </a:blip>
          <a:srcRect t="40402" b="40402"/>
          <a:stretch>
            <a:fillRect/>
          </a:stretch>
        </p:blipFill>
        <p:spPr>
          <a:xfrm>
            <a:off x="563949" y="2981654"/>
            <a:ext cx="5532235" cy="159332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alphaModFix amt="100000"/>
          </a:blip>
          <a:srcRect/>
          <a:stretch>
            <a:fillRect/>
          </a:stretch>
        </p:blipFill>
        <p:spPr>
          <a:xfrm>
            <a:off x="6096184" y="4574975"/>
            <a:ext cx="5532235" cy="1593322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563949" y="1466176"/>
            <a:ext cx="4762500" cy="45473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 anchorCtr="1">
            <a:normAutofit/>
          </a:bodyPr>
          <a:lstStyle/>
          <a:p>
            <a:pPr algn="l">
              <a:defRPr/>
            </a:pPr>
            <a:r>
              <a:rPr lang="en-US" sz="1800" b="1">
                <a:solidFill>
                  <a:schemeClr val="accent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现制现售新鲜度保障</a:t>
            </a:r>
            <a:endParaRPr lang="en-US" sz="1800" b="1">
              <a:solidFill>
                <a:schemeClr val="accent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63949" y="1889259"/>
            <a:ext cx="5335768" cy="1014551"/>
          </a:xfrm>
          <a:prstGeom prst="rect">
            <a:avLst/>
          </a:prstGeom>
        </p:spPr>
        <p:txBody>
          <a:bodyPr vert="horz" wrap="square" lIns="123825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采用贵州本地优质食材每日现卤，通过直营门店冷链配送确保产品最佳食用状态，水分含量控制在35%-45%保持肉质弹性，微生物指标严于国标。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8" name="AutoShape 8"/>
          <p:cNvSpPr/>
          <p:nvPr/>
        </p:nvSpPr>
        <p:spPr>
          <a:xfrm>
            <a:off x="563949" y="4652820"/>
            <a:ext cx="4762500" cy="45473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 anchorCtr="1">
            <a:normAutofit/>
          </a:bodyPr>
          <a:lstStyle/>
          <a:p>
            <a:pPr algn="l">
              <a:defRPr/>
            </a:pPr>
            <a:r>
              <a:rPr lang="en-US" sz="1800" b="1">
                <a:solidFill>
                  <a:schemeClr val="accent3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场景化产品矩阵</a:t>
            </a:r>
            <a:endParaRPr lang="en-US" sz="1800" b="1">
              <a:solidFill>
                <a:schemeClr val="accent3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563949" y="5075902"/>
            <a:ext cx="5335768" cy="1014551"/>
          </a:xfrm>
          <a:prstGeom prst="rect">
            <a:avLst/>
          </a:prstGeom>
        </p:spPr>
        <p:txBody>
          <a:bodyPr vert="horz" wrap="square" lIns="123825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针对佐餐、零食、下酒等不同消费场景，开发鸭脖/锁骨/翅尖等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多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个SKU，辣度分级覆盖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酱辣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/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爽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辣/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黑鸭</a:t>
            </a:r>
            <a:r>
              <a:rPr lang="en-US" altLang="zh-CN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/</a:t>
            </a:r>
            <a:r>
              <a:rPr lang="zh-CN" alt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蒜香四</a:t>
            </a: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档。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10" name="AutoShape 10"/>
          <p:cNvSpPr/>
          <p:nvPr/>
        </p:nvSpPr>
        <p:spPr>
          <a:xfrm>
            <a:off x="6284452" y="3059498"/>
            <a:ext cx="4762500" cy="45473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 anchorCtr="1">
            <a:normAutofit/>
          </a:bodyPr>
          <a:lstStyle/>
          <a:p>
            <a:pPr algn="l">
              <a:defRPr/>
            </a:pPr>
            <a:r>
              <a:rPr lang="en-US" sz="1800" b="1">
                <a:solidFill>
                  <a:schemeClr val="accent2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传统工艺创新融合</a:t>
            </a:r>
            <a:endParaRPr lang="en-US" sz="1800" b="1">
              <a:solidFill>
                <a:schemeClr val="accent2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284452" y="3482580"/>
            <a:ext cx="5335768" cy="1014551"/>
          </a:xfrm>
          <a:prstGeom prst="rect">
            <a:avLst/>
          </a:prstGeom>
        </p:spPr>
        <p:txBody>
          <a:bodyPr vert="horz" wrap="square" lIns="123825" tIns="57150" rIns="5715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35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运用遵义非遗卤制技艺结合现代分段控温技术，开发出"先酱后卤再烤"的三重工艺，使辣味层次更丰富，产品保质期延长至7天仍保持酥嫩口感。</a:t>
            </a:r>
            <a:endParaRPr lang="en-US" sz="135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盒装卤味产品优势</a:t>
            </a:r>
            <a:endParaRPr lang="en-US" sz="3000" b="1">
              <a:solidFill>
                <a:schemeClr val="dk2">
                  <a:alpha val="100000"/>
                </a:schemeClr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pic>
        <p:nvPicPr>
          <p:cNvPr id="3" name="Picture 3" descr="C:/Users/admin/Desktop/工作文件/吴嘉伟-工作文件/拓展店长工作/screenshot_〉〇〉「-〇『-〇【_〉〇-〈〇-「《.pngscreenshot_〉〇〉「-〇『-〇【_〉〇-〈〇-「《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alphaModFix amt="100000"/>
          </a:blip>
          <a:srcRect l="12715" t="21702" r="7926" b="22008"/>
          <a:stretch>
            <a:fillRect/>
          </a:stretch>
        </p:blipFill>
        <p:spPr>
          <a:xfrm>
            <a:off x="861695" y="4495800"/>
            <a:ext cx="2806065" cy="1857375"/>
          </a:xfrm>
          <a:prstGeom prst="rect">
            <a:avLst/>
          </a:prstGeom>
        </p:spPr>
      </p:pic>
      <p:sp>
        <p:nvSpPr>
          <p:cNvPr id="6" name="AutoShape 6"/>
          <p:cNvSpPr/>
          <p:nvPr>
            <p:custDataLst>
              <p:tags r:id="rId4"/>
            </p:custDataLst>
          </p:nvPr>
        </p:nvSpPr>
        <p:spPr>
          <a:xfrm>
            <a:off x="506217" y="2142337"/>
            <a:ext cx="3517339" cy="2234228"/>
          </a:xfrm>
          <a:prstGeom prst="roundRect">
            <a:avLst>
              <a:gd name="adj" fmla="val 7233"/>
            </a:avLst>
          </a:prstGeom>
          <a:solidFill>
            <a:schemeClr val="lt2">
              <a:alpha val="62000"/>
            </a:schemeClr>
          </a:solidFill>
        </p:spPr>
      </p:sp>
      <p:sp>
        <p:nvSpPr>
          <p:cNvPr id="7" name="TextBox 7"/>
          <p:cNvSpPr txBox="1"/>
          <p:nvPr>
            <p:custDataLst>
              <p:tags r:id="rId5"/>
            </p:custDataLst>
          </p:nvPr>
        </p:nvSpPr>
        <p:spPr>
          <a:xfrm>
            <a:off x="768509" y="2355513"/>
            <a:ext cx="2992755" cy="1807876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采用日本进口高阻隔膜材料与充氮保鲜工艺，使盒装产品在0-4℃环境下保质期达21天，开封后二次保鲜时长较竞品提升50%，运输破损率低于0.3%。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sp>
        <p:nvSpPr>
          <p:cNvPr id="9" name="AutoShape 9"/>
          <p:cNvSpPr/>
          <p:nvPr>
            <p:custDataLst>
              <p:tags r:id="rId6"/>
            </p:custDataLst>
          </p:nvPr>
        </p:nvSpPr>
        <p:spPr>
          <a:xfrm>
            <a:off x="4648367" y="2148687"/>
            <a:ext cx="3517339" cy="2234228"/>
          </a:xfrm>
          <a:prstGeom prst="roundRect">
            <a:avLst>
              <a:gd name="adj" fmla="val 7233"/>
            </a:avLst>
          </a:prstGeom>
          <a:solidFill>
            <a:schemeClr val="lt2">
              <a:alpha val="62000"/>
            </a:schemeClr>
          </a:solidFill>
        </p:spPr>
      </p:sp>
      <p:sp>
        <p:nvSpPr>
          <p:cNvPr id="10" name="TextBox 10"/>
          <p:cNvSpPr txBox="1"/>
          <p:nvPr>
            <p:custDataLst>
              <p:tags r:id="rId7"/>
            </p:custDataLst>
          </p:nvPr>
        </p:nvSpPr>
        <p:spPr>
          <a:xfrm>
            <a:off x="506217" y="1429809"/>
            <a:ext cx="3517339" cy="46904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锁鲜包装技术突破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12" name="TextBox 12"/>
          <p:cNvSpPr txBox="1"/>
          <p:nvPr>
            <p:custDataLst>
              <p:tags r:id="rId8"/>
            </p:custDataLst>
          </p:nvPr>
        </p:nvSpPr>
        <p:spPr>
          <a:xfrm>
            <a:off x="4648367" y="1429809"/>
            <a:ext cx="3517339" cy="46904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Noto Sans SC" panose="020B0200000000000000" charset="-122"/>
              </a:rPr>
              <a:t>全渠道适配性</a:t>
            </a:r>
            <a:endParaRPr lang="en-US" sz="2400" b="1">
              <a:solidFill>
                <a:schemeClr val="accent1">
                  <a:alpha val="100000"/>
                </a:schemeClr>
              </a:solidFill>
              <a:latin typeface="方正小标宋简体" panose="02000000000000000000" charset="-122"/>
              <a:ea typeface="方正小标宋简体" panose="02000000000000000000" charset="-122"/>
              <a:cs typeface="Noto Sans SC" panose="020B0200000000000000" charset="-122"/>
            </a:endParaRPr>
          </a:p>
        </p:txBody>
      </p:sp>
      <p:sp>
        <p:nvSpPr>
          <p:cNvPr id="14" name="TextBox 14"/>
          <p:cNvSpPr txBox="1"/>
          <p:nvPr>
            <p:custDataLst>
              <p:tags r:id="rId9"/>
            </p:custDataLst>
          </p:nvPr>
        </p:nvSpPr>
        <p:spPr>
          <a:xfrm>
            <a:off x="4877005" y="2355513"/>
            <a:ext cx="2992755" cy="1807876"/>
          </a:xfrm>
          <a:prstGeom prst="rect">
            <a:avLst/>
          </a:prstGeom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标准粗黑" panose="02000503000000000000" charset="-122"/>
                <a:ea typeface="标准粗黑" panose="02000503000000000000" charset="-122"/>
                <a:cs typeface="标准粗黑" panose="02000503000000000000" charset="-122"/>
              </a:rPr>
              <a:t>特别开发电商专供爆品组合装，2023年双十一期间单链接销量突破50万盒，复购率达42%。</a:t>
            </a:r>
            <a:endParaRPr lang="en-US" sz="1500">
              <a:solidFill>
                <a:schemeClr val="dk1">
                  <a:alpha val="100000"/>
                </a:schemeClr>
              </a:solidFill>
              <a:latin typeface="标准粗黑" panose="02000503000000000000" charset="-122"/>
              <a:ea typeface="标准粗黑" panose="02000503000000000000" charset="-122"/>
              <a:cs typeface="标准粗黑" panose="02000503000000000000" charset="-122"/>
            </a:endParaRPr>
          </a:p>
        </p:txBody>
      </p:sp>
      <p:pic>
        <p:nvPicPr>
          <p:cNvPr id="15" name="图片 14" descr="screenshot_〉〇〉「-〇『-〇【_〉〇-〈《-〉【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90585" y="2209800"/>
            <a:ext cx="3225165" cy="236728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336.9577952755906,&quot;left&quot;:42.323779527559054,&quot;top&quot;:115.25362204724408,&quot;width&quot;:602.3578740157479}"/>
</p:tagLst>
</file>

<file path=ppt/tags/tag10.xml><?xml version="1.0" encoding="utf-8"?>
<p:tagLst xmlns:p="http://schemas.openxmlformats.org/presentationml/2006/main">
  <p:tag name="KSO_WM_DIAGRAM_VIRTUALLY_FRAME" val="{&quot;height&quot;:336.9577952755906,&quot;left&quot;:42.323779527559054,&quot;top&quot;:115.25362204724408,&quot;width&quot;:602.3578740157479}"/>
</p:tagLst>
</file>

<file path=ppt/tags/tag100.xml><?xml version="1.0" encoding="utf-8"?>
<p:tagLst xmlns:p="http://schemas.openxmlformats.org/presentationml/2006/main">
  <p:tag name="KSO_WM_DIAGRAM_VIRTUALLY_FRAME" val="{&quot;height&quot;:350.13259842519693,&quot;left&quot;:311.2268503937008,&quot;top&quot;:111.23677165354331,&quot;width&quot;:600.2276377952755}"/>
</p:tagLst>
</file>

<file path=ppt/tags/tag101.xml><?xml version="1.0" encoding="utf-8"?>
<p:tagLst xmlns:p="http://schemas.openxmlformats.org/presentationml/2006/main">
  <p:tag name="KSO_WM_DIAGRAM_VIRTUALLY_FRAME" val="{&quot;height&quot;:350.13259842519693,&quot;left&quot;:311.2268503937008,&quot;top&quot;:111.23677165354331,&quot;width&quot;:600.2276377952755}"/>
</p:tagLst>
</file>

<file path=ppt/tags/tag102.xml><?xml version="1.0" encoding="utf-8"?>
<p:tagLst xmlns:p="http://schemas.openxmlformats.org/presentationml/2006/main">
  <p:tag name="KSO_WM_DIAGRAM_VIRTUALLY_FRAME" val="{&quot;height&quot;:350.13259842519693,&quot;left&quot;:311.2268503937008,&quot;top&quot;:111.23677165354331,&quot;width&quot;:600.2276377952755}"/>
</p:tagLst>
</file>

<file path=ppt/tags/tag103.xml><?xml version="1.0" encoding="utf-8"?>
<p:tagLst xmlns:p="http://schemas.openxmlformats.org/presentationml/2006/main">
  <p:tag name="KSO_WM_DIAGRAM_VIRTUALLY_FRAME" val="{&quot;height&quot;:350.13259842519693,&quot;left&quot;:311.2268503937008,&quot;top&quot;:111.23677165354331,&quot;width&quot;:600.2276377952755}"/>
</p:tagLst>
</file>

<file path=ppt/tags/tag104.xml><?xml version="1.0" encoding="utf-8"?>
<p:tagLst xmlns:p="http://schemas.openxmlformats.org/presentationml/2006/main">
  <p:tag name="KSO_WM_DIAGRAM_VIRTUALLY_FRAME" val="{&quot;height&quot;:350.13259842519693,&quot;left&quot;:311.2268503937008,&quot;top&quot;:111.23677165354331,&quot;width&quot;:600.2276377952755}"/>
</p:tagLst>
</file>

<file path=ppt/tags/tag105.xml><?xml version="1.0" encoding="utf-8"?>
<p:tagLst xmlns:p="http://schemas.openxmlformats.org/presentationml/2006/main">
  <p:tag name="KSO_WM_DIAGRAM_VIRTUALLY_FRAME" val="{&quot;height&quot;:350.13259842519693,&quot;left&quot;:311.2268503937008,&quot;top&quot;:111.23677165354331,&quot;width&quot;:600.2276377952755}"/>
</p:tagLst>
</file>

<file path=ppt/tags/tag106.xml><?xml version="1.0" encoding="utf-8"?>
<p:tagLst xmlns:p="http://schemas.openxmlformats.org/presentationml/2006/main">
  <p:tag name="KSO_WM_DIAGRAM_VIRTUALLY_FRAME" val="{&quot;height&quot;:350.13259842519693,&quot;left&quot;:311.2268503937008,&quot;top&quot;:111.23677165354331,&quot;width&quot;:600.2276377952755}"/>
</p:tagLst>
</file>

<file path=ppt/tags/tag107.xml><?xml version="1.0" encoding="utf-8"?>
<p:tagLst xmlns:p="http://schemas.openxmlformats.org/presentationml/2006/main">
  <p:tag name="KSO_WM_DIAGRAM_VIRTUALLY_FRAME" val="{&quot;height&quot;:350.13259842519693,&quot;left&quot;:311.2268503937008,&quot;top&quot;:111.23677165354331,&quot;width&quot;:600.2276377952755}"/>
</p:tagLst>
</file>

<file path=ppt/tags/tag108.xml><?xml version="1.0" encoding="utf-8"?>
<p:tagLst xmlns:p="http://schemas.openxmlformats.org/presentationml/2006/main">
  <p:tag name="KSO_WM_DIAGRAM_VIRTUALLY_FRAME" val="{&quot;height&quot;:350.13259842519693,&quot;left&quot;:311.2268503937008,&quot;top&quot;:111.23677165354331,&quot;width&quot;:600.2276377952755}"/>
</p:tagLst>
</file>

<file path=ppt/tags/tag109.xml><?xml version="1.0" encoding="utf-8"?>
<p:tagLst xmlns:p="http://schemas.openxmlformats.org/presentationml/2006/main">
  <p:tag name="KSO_WM_DIAGRAM_VIRTUALLY_FRAME" val="{&quot;height&quot;:350.13259842519693,&quot;left&quot;:311.2268503937008,&quot;top&quot;:111.23677165354331,&quot;width&quot;:600.2276377952755}"/>
</p:tagLst>
</file>

<file path=ppt/tags/tag11.xml><?xml version="1.0" encoding="utf-8"?>
<p:tagLst xmlns:p="http://schemas.openxmlformats.org/presentationml/2006/main">
  <p:tag name="KSO_WM_DIAGRAM_VIRTUALLY_FRAME" val="{&quot;height&quot;:336.9577952755906,&quot;left&quot;:42.323779527559054,&quot;top&quot;:115.25362204724408,&quot;width&quot;:602.3578740157479}"/>
</p:tagLst>
</file>

<file path=ppt/tags/tag110.xml><?xml version="1.0" encoding="utf-8"?>
<p:tagLst xmlns:p="http://schemas.openxmlformats.org/presentationml/2006/main">
  <p:tag name="commondata" val="eyJoZGlkIjoiOTNiMGE0NTM1YTZmZTFlMTAxNWE1ZTI1OTk4MjkyY2UifQ=="/>
</p:tagLst>
</file>

<file path=ppt/tags/tag12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13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14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15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16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17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18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19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2.xml><?xml version="1.0" encoding="utf-8"?>
<p:tagLst xmlns:p="http://schemas.openxmlformats.org/presentationml/2006/main">
  <p:tag name="KSO_WM_DIAGRAM_VIRTUALLY_FRAME" val="{&quot;height&quot;:336.9577952755906,&quot;left&quot;:42.323779527559054,&quot;top&quot;:115.25362204724408,&quot;width&quot;:602.3578740157479}"/>
</p:tagLst>
</file>

<file path=ppt/tags/tag20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21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22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23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24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25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26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27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28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29.xml><?xml version="1.0" encoding="utf-8"?>
<p:tagLst xmlns:p="http://schemas.openxmlformats.org/presentationml/2006/main">
  <p:tag name="KSO_WM_DIAGRAM_VIRTUALLY_FRAME" val="{&quot;height&quot;:419.45307086614173,&quot;left&quot;:9.52386510120362,&quot;top&quot;:94.55472440944882,&quot;width&quot;:949.3379390889313}"/>
</p:tagLst>
</file>

<file path=ppt/tags/tag3.xml><?xml version="1.0" encoding="utf-8"?>
<p:tagLst xmlns:p="http://schemas.openxmlformats.org/presentationml/2006/main">
  <p:tag name="KSO_WM_DIAGRAM_VIRTUALLY_FRAME" val="{&quot;height&quot;:336.9577952755906,&quot;left&quot;:42.323779527559054,&quot;top&quot;:115.25362204724408,&quot;width&quot;:602.3578740157479}"/>
</p:tagLst>
</file>

<file path=ppt/tags/tag30.xml><?xml version="1.0" encoding="utf-8"?>
<p:tagLst xmlns:p="http://schemas.openxmlformats.org/presentationml/2006/main">
  <p:tag name="KSO_WM_DIAGRAM_VIRTUALLY_FRAME" val="{&quot;height&quot;:427.4166141732283,&quot;left&quot;:28.3,&quot;top&quot;:112.58338582677166,&quot;width&quot;:902.8814960629921}"/>
</p:tagLst>
</file>

<file path=ppt/tags/tag31.xml><?xml version="1.0" encoding="utf-8"?>
<p:tagLst xmlns:p="http://schemas.openxmlformats.org/presentationml/2006/main">
  <p:tag name="KSO_WM_DIAGRAM_VIRTUALLY_FRAME" val="{&quot;height&quot;:427.4166141732283,&quot;left&quot;:28.3,&quot;top&quot;:112.58338582677166,&quot;width&quot;:902.8814960629921}"/>
</p:tagLst>
</file>

<file path=ppt/tags/tag32.xml><?xml version="1.0" encoding="utf-8"?>
<p:tagLst xmlns:p="http://schemas.openxmlformats.org/presentationml/2006/main">
  <p:tag name="KSO_WM_DIAGRAM_VIRTUALLY_FRAME" val="{&quot;height&quot;:427.4166141732283,&quot;left&quot;:28.3,&quot;top&quot;:112.58338582677166,&quot;width&quot;:902.8814960629921}"/>
</p:tagLst>
</file>

<file path=ppt/tags/tag33.xml><?xml version="1.0" encoding="utf-8"?>
<p:tagLst xmlns:p="http://schemas.openxmlformats.org/presentationml/2006/main">
  <p:tag name="KSO_WM_DIAGRAM_VIRTUALLY_FRAME" val="{&quot;height&quot;:427.4166141732283,&quot;left&quot;:28.3,&quot;top&quot;:112.58338582677166,&quot;width&quot;:902.8814960629921}"/>
</p:tagLst>
</file>

<file path=ppt/tags/tag34.xml><?xml version="1.0" encoding="utf-8"?>
<p:tagLst xmlns:p="http://schemas.openxmlformats.org/presentationml/2006/main">
  <p:tag name="KSO_WM_DIAGRAM_VIRTUALLY_FRAME" val="{&quot;height&quot;:427.4166141732283,&quot;left&quot;:28.3,&quot;top&quot;:112.58338582677166,&quot;width&quot;:902.8814960629921}"/>
</p:tagLst>
</file>

<file path=ppt/tags/tag35.xml><?xml version="1.0" encoding="utf-8"?>
<p:tagLst xmlns:p="http://schemas.openxmlformats.org/presentationml/2006/main">
  <p:tag name="KSO_WM_DIAGRAM_VIRTUALLY_FRAME" val="{&quot;height&quot;:427.4166141732283,&quot;left&quot;:28.3,&quot;top&quot;:112.58338582677166,&quot;width&quot;:902.8814960629921}"/>
</p:tagLst>
</file>

<file path=ppt/tags/tag36.xml><?xml version="1.0" encoding="utf-8"?>
<p:tagLst xmlns:p="http://schemas.openxmlformats.org/presentationml/2006/main">
  <p:tag name="KSO_WM_DIAGRAM_VIRTUALLY_FRAME" val="{&quot;height&quot;:427.4166141732283,&quot;left&quot;:28.3,&quot;top&quot;:112.58338582677166,&quot;width&quot;:902.8814960629921}"/>
</p:tagLst>
</file>

<file path=ppt/tags/tag37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38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39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4.xml><?xml version="1.0" encoding="utf-8"?>
<p:tagLst xmlns:p="http://schemas.openxmlformats.org/presentationml/2006/main">
  <p:tag name="KSO_WM_DIAGRAM_VIRTUALLY_FRAME" val="{&quot;height&quot;:336.9577952755906,&quot;left&quot;:42.323779527559054,&quot;top&quot;:115.25362204724408,&quot;width&quot;:602.3578740157479}"/>
</p:tagLst>
</file>

<file path=ppt/tags/tag40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41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42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43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44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45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46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47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48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49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5.xml><?xml version="1.0" encoding="utf-8"?>
<p:tagLst xmlns:p="http://schemas.openxmlformats.org/presentationml/2006/main">
  <p:tag name="KSO_WM_DIAGRAM_VIRTUALLY_FRAME" val="{&quot;height&quot;:336.9577952755906,&quot;left&quot;:42.323779527559054,&quot;top&quot;:115.25362204724408,&quot;width&quot;:602.3578740157479}"/>
</p:tagLst>
</file>

<file path=ppt/tags/tag50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51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52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53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54.xml><?xml version="1.0" encoding="utf-8"?>
<p:tagLst xmlns:p="http://schemas.openxmlformats.org/presentationml/2006/main">
  <p:tag name="KSO_WM_DIAGRAM_VIRTUALLY_FRAME" val="{&quot;height&quot;:375.3089763779528,&quot;left&quot;:387.01062992125986,&quot;top&quot;:111.93740157480315,&quot;width&quot;:511.4302362204724}"/>
</p:tagLst>
</file>

<file path=ppt/tags/tag55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56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57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58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59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6.xml><?xml version="1.0" encoding="utf-8"?>
<p:tagLst xmlns:p="http://schemas.openxmlformats.org/presentationml/2006/main">
  <p:tag name="KSO_WM_DIAGRAM_VIRTUALLY_FRAME" val="{&quot;height&quot;:336.9577952755906,&quot;left&quot;:42.323779527559054,&quot;top&quot;:115.25362204724408,&quot;width&quot;:602.3578740157479}"/>
</p:tagLst>
</file>

<file path=ppt/tags/tag60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61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62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63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64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65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66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67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68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69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7.xml><?xml version="1.0" encoding="utf-8"?>
<p:tagLst xmlns:p="http://schemas.openxmlformats.org/presentationml/2006/main">
  <p:tag name="KSO_WM_DIAGRAM_VIRTUALLY_FRAME" val="{&quot;height&quot;:336.9577952755906,&quot;left&quot;:42.323779527559054,&quot;top&quot;:115.25362204724408,&quot;width&quot;:602.3578740157479}"/>
</p:tagLst>
</file>

<file path=ppt/tags/tag70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71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72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73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74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75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76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77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78.xml><?xml version="1.0" encoding="utf-8"?>
<p:tagLst xmlns:p="http://schemas.openxmlformats.org/presentationml/2006/main">
  <p:tag name="KSO_WM_DIAGRAM_VIRTUALLY_FRAME" val="{&quot;height&quot;:372.7505118110236,&quot;left&quot;:45.56165354330709,&quot;top&quot;:117.27964566929134,&quot;width&quot;:467.8078740157481}"/>
</p:tagLst>
</file>

<file path=ppt/tags/tag79.xml><?xml version="1.0" encoding="utf-8"?>
<p:tagLst xmlns:p="http://schemas.openxmlformats.org/presentationml/2006/main">
  <p:tag name="KSO_WM_DIAGRAM_VIRTUALLY_FRAME" val="{&quot;height&quot;:386.2882677165355,&quot;left&quot;:102.14110236220472,&quot;top&quot;:103.0147244094488,&quot;width&quot;:811.9585826771652}"/>
</p:tagLst>
</file>

<file path=ppt/tags/tag8.xml><?xml version="1.0" encoding="utf-8"?>
<p:tagLst xmlns:p="http://schemas.openxmlformats.org/presentationml/2006/main">
  <p:tag name="KSO_WM_DIAGRAM_VIRTUALLY_FRAME" val="{&quot;height&quot;:336.9577952755906,&quot;left&quot;:42.323779527559054,&quot;top&quot;:115.25362204724408,&quot;width&quot;:602.3578740157479}"/>
</p:tagLst>
</file>

<file path=ppt/tags/tag80.xml><?xml version="1.0" encoding="utf-8"?>
<p:tagLst xmlns:p="http://schemas.openxmlformats.org/presentationml/2006/main">
  <p:tag name="KSO_WM_DIAGRAM_VIRTUALLY_FRAME" val="{&quot;height&quot;:386.2882677165355,&quot;left&quot;:102.14110236220472,&quot;top&quot;:103.0147244094488,&quot;width&quot;:811.9585826771652}"/>
</p:tagLst>
</file>

<file path=ppt/tags/tag81.xml><?xml version="1.0" encoding="utf-8"?>
<p:tagLst xmlns:p="http://schemas.openxmlformats.org/presentationml/2006/main">
  <p:tag name="KSO_WM_DIAGRAM_VIRTUALLY_FRAME" val="{&quot;height&quot;:386.2882677165355,&quot;left&quot;:102.14110236220472,&quot;top&quot;:103.0147244094488,&quot;width&quot;:811.9585826771652}"/>
</p:tagLst>
</file>

<file path=ppt/tags/tag82.xml><?xml version="1.0" encoding="utf-8"?>
<p:tagLst xmlns:p="http://schemas.openxmlformats.org/presentationml/2006/main">
  <p:tag name="KSO_WM_DIAGRAM_VIRTUALLY_FRAME" val="{&quot;height&quot;:386.2882677165355,&quot;left&quot;:102.14110236220472,&quot;top&quot;:103.0147244094488,&quot;width&quot;:811.9585826771652}"/>
</p:tagLst>
</file>

<file path=ppt/tags/tag83.xml><?xml version="1.0" encoding="utf-8"?>
<p:tagLst xmlns:p="http://schemas.openxmlformats.org/presentationml/2006/main">
  <p:tag name="KSO_WM_DIAGRAM_VIRTUALLY_FRAME" val="{&quot;height&quot;:386.2882677165355,&quot;left&quot;:102.14110236220472,&quot;top&quot;:103.0147244094488,&quot;width&quot;:811.9585826771652}"/>
</p:tagLst>
</file>

<file path=ppt/tags/tag84.xml><?xml version="1.0" encoding="utf-8"?>
<p:tagLst xmlns:p="http://schemas.openxmlformats.org/presentationml/2006/main">
  <p:tag name="KSO_WM_DIAGRAM_VIRTUALLY_FRAME" val="{&quot;height&quot;:386.2882677165355,&quot;left&quot;:102.14110236220472,&quot;top&quot;:103.0147244094488,&quot;width&quot;:811.9585826771652}"/>
</p:tagLst>
</file>

<file path=ppt/tags/tag85.xml><?xml version="1.0" encoding="utf-8"?>
<p:tagLst xmlns:p="http://schemas.openxmlformats.org/presentationml/2006/main">
  <p:tag name="KSO_WM_DIAGRAM_VIRTUALLY_FRAME" val="{&quot;height&quot;:386.2882677165355,&quot;left&quot;:102.14110236220472,&quot;top&quot;:103.0147244094488,&quot;width&quot;:811.9585826771652}"/>
</p:tagLst>
</file>

<file path=ppt/tags/tag86.xml><?xml version="1.0" encoding="utf-8"?>
<p:tagLst xmlns:p="http://schemas.openxmlformats.org/presentationml/2006/main">
  <p:tag name="KSO_WM_DIAGRAM_VIRTUALLY_FRAME" val="{&quot;height&quot;:386.2882677165355,&quot;left&quot;:102.14110236220472,&quot;top&quot;:103.0147244094488,&quot;width&quot;:811.9585826771652}"/>
</p:tagLst>
</file>

<file path=ppt/tags/tag87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88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89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9.xml><?xml version="1.0" encoding="utf-8"?>
<p:tagLst xmlns:p="http://schemas.openxmlformats.org/presentationml/2006/main">
  <p:tag name="KSO_WM_DIAGRAM_VIRTUALLY_FRAME" val="{&quot;height&quot;:336.9577952755906,&quot;left&quot;:42.323779527559054,&quot;top&quot;:115.25362204724408,&quot;width&quot;:602.3578740157479}"/>
</p:tagLst>
</file>

<file path=ppt/tags/tag90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91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92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93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94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95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96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97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98.xml><?xml version="1.0" encoding="utf-8"?>
<p:tagLst xmlns:p="http://schemas.openxmlformats.org/presentationml/2006/main">
  <p:tag name="KSO_WM_DIAGRAM_VIRTUALLY_FRAME" val="{&quot;height&quot;:296.61677165354325,&quot;left&quot;:66.11527559055118,&quot;top&quot;:136.59629921259844,&quot;width&quot;:787.8207086614173}"/>
</p:tagLst>
</file>

<file path=ppt/tags/tag99.xml><?xml version="1.0" encoding="utf-8"?>
<p:tagLst xmlns:p="http://schemas.openxmlformats.org/presentationml/2006/main">
  <p:tag name="KSO_WM_DIAGRAM_VIRTUALLY_FRAME" val="{&quot;height&quot;:350.13259842519693,&quot;left&quot;:311.2268503937008,&quot;top&quot;:111.23677165354331,&quot;width&quot;:600.2276377952755}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1F1F1F"/>
      </a:dk1>
      <a:lt1>
        <a:srgbClr val="F2F2F2"/>
      </a:lt1>
      <a:dk2>
        <a:srgbClr val="1F1F1F"/>
      </a:dk2>
      <a:lt2>
        <a:srgbClr val="FFFFFF"/>
      </a:lt2>
      <a:accent1>
        <a:srgbClr val="004DED"/>
      </a:accent1>
      <a:accent2>
        <a:srgbClr val="0043CD"/>
      </a:accent2>
      <a:accent3>
        <a:srgbClr val="0037A7"/>
      </a:accent3>
      <a:accent4>
        <a:srgbClr val="002C86"/>
      </a:accent4>
      <a:accent5>
        <a:srgbClr val="356ADB"/>
      </a:accent5>
      <a:accent6>
        <a:srgbClr val="5985E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3985</Words>
  <Application>WPS 演示</Application>
  <PresentationFormat>On-screen Show (4:3)</PresentationFormat>
  <Paragraphs>350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Arial</vt:lpstr>
      <vt:lpstr>宋体</vt:lpstr>
      <vt:lpstr>Wingdings</vt:lpstr>
      <vt:lpstr>Noto Sans SC</vt:lpstr>
      <vt:lpstr>微软雅黑</vt:lpstr>
      <vt:lpstr>Arial Unicode MS</vt:lpstr>
      <vt:lpstr>Calibri</vt:lpstr>
      <vt:lpstr>方正小标宋简体</vt:lpstr>
      <vt:lpstr>标准粗黑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阿偉</cp:lastModifiedBy>
  <cp:revision>3</cp:revision>
  <dcterms:created xsi:type="dcterms:W3CDTF">2006-08-16T00:00:00Z</dcterms:created>
  <dcterms:modified xsi:type="dcterms:W3CDTF">2025-07-10T00:47:27Z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0D49A18AB11747749FB5878EA81B7579_12</vt:lpwstr>
  </property>
  <property fmtid="{D5CDD505-2E9C-101B-9397-08002B2CF9AE}" pid="3" name="KSOProductBuildVer">
    <vt:lpwstr>2052-12.1.0.21915</vt:lpwstr>
  </property>
</Properties>
</file>