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wdp" ContentType="image/vnd.ms-photo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handoutMasterIdLst>
    <p:handoutMasterId r:id="rId32"/>
  </p:handoutMasterIdLst>
  <p:sldIdLst>
    <p:sldId id="257" r:id="rId3"/>
    <p:sldId id="317" r:id="rId5"/>
    <p:sldId id="261" r:id="rId6"/>
    <p:sldId id="325" r:id="rId7"/>
    <p:sldId id="355" r:id="rId8"/>
    <p:sldId id="346" r:id="rId9"/>
    <p:sldId id="260" r:id="rId10"/>
    <p:sldId id="349" r:id="rId11"/>
    <p:sldId id="351" r:id="rId12"/>
    <p:sldId id="344" r:id="rId13"/>
    <p:sldId id="412" r:id="rId14"/>
    <p:sldId id="395" r:id="rId15"/>
    <p:sldId id="413" r:id="rId16"/>
    <p:sldId id="420" r:id="rId17"/>
    <p:sldId id="428" r:id="rId18"/>
    <p:sldId id="424" r:id="rId19"/>
    <p:sldId id="422" r:id="rId20"/>
    <p:sldId id="440" r:id="rId21"/>
    <p:sldId id="442" r:id="rId22"/>
    <p:sldId id="444" r:id="rId23"/>
    <p:sldId id="446" r:id="rId24"/>
    <p:sldId id="450" r:id="rId25"/>
    <p:sldId id="448" r:id="rId26"/>
    <p:sldId id="452" r:id="rId27"/>
    <p:sldId id="320" r:id="rId28"/>
    <p:sldId id="321" r:id="rId29"/>
    <p:sldId id="462" r:id="rId30"/>
    <p:sldId id="461" r:id="rId31"/>
  </p:sldIdLst>
  <p:sldSz cx="9144000" cy="5143500" type="screen16x9"/>
  <p:notesSz cx="6858000" cy="9144000"/>
  <p:custDataLst>
    <p:tags r:id="rId36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7A10B"/>
    <a:srgbClr val="C8F1C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92" autoAdjust="0"/>
    <p:restoredTop sz="94660"/>
  </p:normalViewPr>
  <p:slideViewPr>
    <p:cSldViewPr snapToGrid="0">
      <p:cViewPr varScale="1">
        <p:scale>
          <a:sx n="120" d="100"/>
          <a:sy n="120" d="100"/>
        </p:scale>
        <p:origin x="84" y="7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6" Type="http://schemas.openxmlformats.org/officeDocument/2006/relationships/tags" Target="tags/tag27.xml"/><Relationship Id="rId35" Type="http://schemas.openxmlformats.org/officeDocument/2006/relationships/tableStyles" Target="tableStyles.xml"/><Relationship Id="rId34" Type="http://schemas.openxmlformats.org/officeDocument/2006/relationships/viewProps" Target="viewProps.xml"/><Relationship Id="rId33" Type="http://schemas.openxmlformats.org/officeDocument/2006/relationships/presProps" Target="presProps.xml"/><Relationship Id="rId32" Type="http://schemas.openxmlformats.org/officeDocument/2006/relationships/handoutMaster" Target="handoutMasters/handoutMaster1.xml"/><Relationship Id="rId31" Type="http://schemas.openxmlformats.org/officeDocument/2006/relationships/slide" Target="slides/slide28.xml"/><Relationship Id="rId30" Type="http://schemas.openxmlformats.org/officeDocument/2006/relationships/slide" Target="slides/slide27.xml"/><Relationship Id="rId3" Type="http://schemas.openxmlformats.org/officeDocument/2006/relationships/slide" Target="slides/slide1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7F9832B-6CC1-4FCF-A929-7C525F69281D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4AF4885-320E-4513-B048-51A20E725086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5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6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7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F7367DAC-B7C4-4562-991F-2B4481CA1F1E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DD97B928-6B21-40D8-A3B8-CF4B894803FB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DD97B928-6B21-40D8-A3B8-CF4B894803FB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DD97B928-6B21-40D8-A3B8-CF4B894803FB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DD97B928-6B21-40D8-A3B8-CF4B894803FB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DD97B928-6B21-40D8-A3B8-CF4B894803FB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DD97B928-6B21-40D8-A3B8-CF4B894803FB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DD97B928-6B21-40D8-A3B8-CF4B894803FB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DD97B928-6B21-40D8-A3B8-CF4B894803FB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DD97B928-6B21-40D8-A3B8-CF4B894803FB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DD97B928-6B21-40D8-A3B8-CF4B894803FB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DD97B928-6B21-40D8-A3B8-CF4B894803FB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DD97B928-6B21-40D8-A3B8-CF4B894803FB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DD97B928-6B21-40D8-A3B8-CF4B894803FB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DD97B928-6B21-40D8-A3B8-CF4B894803FB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DD97B928-6B21-40D8-A3B8-CF4B894803FB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DD97B928-6B21-40D8-A3B8-CF4B894803FB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DD97B928-6B21-40D8-A3B8-CF4B894803FB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DD97B928-6B21-40D8-A3B8-CF4B894803FB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DD97B928-6B21-40D8-A3B8-CF4B894803FB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AB98CAE9-6D11-4527-ADF3-3D5099E025E8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AB98CAE9-6D11-4527-ADF3-3D5099E025E8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DD97B928-6B21-40D8-A3B8-CF4B894803FB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DD97B928-6B21-40D8-A3B8-CF4B894803FB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DD97B928-6B21-40D8-A3B8-CF4B894803FB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DD97B928-6B21-40D8-A3B8-CF4B894803FB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DD97B928-6B21-40D8-A3B8-CF4B894803FB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任意多边形 14"/>
          <p:cNvSpPr>
            <a:spLocks noGrp="1"/>
          </p:cNvSpPr>
          <p:nvPr>
            <p:ph type="pic" sz="quarter" idx="10"/>
          </p:nvPr>
        </p:nvSpPr>
        <p:spPr>
          <a:xfrm>
            <a:off x="1" y="1"/>
            <a:ext cx="7231902" cy="3596939"/>
          </a:xfrm>
          <a:custGeom>
            <a:avLst/>
            <a:gdLst>
              <a:gd name="connsiteX0" fmla="*/ 2422119 w 9642536"/>
              <a:gd name="connsiteY0" fmla="*/ 2477736 h 4795919"/>
              <a:gd name="connsiteX1" fmla="*/ 3581210 w 9642536"/>
              <a:gd name="connsiteY1" fmla="*/ 3636828 h 4795919"/>
              <a:gd name="connsiteX2" fmla="*/ 2422119 w 9642536"/>
              <a:gd name="connsiteY2" fmla="*/ 4795919 h 4795919"/>
              <a:gd name="connsiteX3" fmla="*/ 1263028 w 9642536"/>
              <a:gd name="connsiteY3" fmla="*/ 3636828 h 4795919"/>
              <a:gd name="connsiteX4" fmla="*/ 8483445 w 9642536"/>
              <a:gd name="connsiteY4" fmla="*/ 1262781 h 4795919"/>
              <a:gd name="connsiteX5" fmla="*/ 9642536 w 9642536"/>
              <a:gd name="connsiteY5" fmla="*/ 2421873 h 4795919"/>
              <a:gd name="connsiteX6" fmla="*/ 8483445 w 9642536"/>
              <a:gd name="connsiteY6" fmla="*/ 3580964 h 4795919"/>
              <a:gd name="connsiteX7" fmla="*/ 7324354 w 9642536"/>
              <a:gd name="connsiteY7" fmla="*/ 2421873 h 4795919"/>
              <a:gd name="connsiteX8" fmla="*/ 6058914 w 9642536"/>
              <a:gd name="connsiteY8" fmla="*/ 1262781 h 4795919"/>
              <a:gd name="connsiteX9" fmla="*/ 7218005 w 9642536"/>
              <a:gd name="connsiteY9" fmla="*/ 2421873 h 4795919"/>
              <a:gd name="connsiteX10" fmla="*/ 6058914 w 9642536"/>
              <a:gd name="connsiteY10" fmla="*/ 3580964 h 4795919"/>
              <a:gd name="connsiteX11" fmla="*/ 4899823 w 9642536"/>
              <a:gd name="connsiteY11" fmla="*/ 2421873 h 4795919"/>
              <a:gd name="connsiteX12" fmla="*/ 3634386 w 9642536"/>
              <a:gd name="connsiteY12" fmla="*/ 1262781 h 4795919"/>
              <a:gd name="connsiteX13" fmla="*/ 4793476 w 9642536"/>
              <a:gd name="connsiteY13" fmla="*/ 2421873 h 4795919"/>
              <a:gd name="connsiteX14" fmla="*/ 3634386 w 9642536"/>
              <a:gd name="connsiteY14" fmla="*/ 3580964 h 4795919"/>
              <a:gd name="connsiteX15" fmla="*/ 2475294 w 9642536"/>
              <a:gd name="connsiteY15" fmla="*/ 2421873 h 4795919"/>
              <a:gd name="connsiteX16" fmla="*/ 1209854 w 9642536"/>
              <a:gd name="connsiteY16" fmla="*/ 1262781 h 4795919"/>
              <a:gd name="connsiteX17" fmla="*/ 2368945 w 9642536"/>
              <a:gd name="connsiteY17" fmla="*/ 2421873 h 4795919"/>
              <a:gd name="connsiteX18" fmla="*/ 1209854 w 9642536"/>
              <a:gd name="connsiteY18" fmla="*/ 3580964 h 4795919"/>
              <a:gd name="connsiteX19" fmla="*/ 50763 w 9642536"/>
              <a:gd name="connsiteY19" fmla="*/ 2421873 h 4795919"/>
              <a:gd name="connsiteX20" fmla="*/ 2422119 w 9642536"/>
              <a:gd name="connsiteY20" fmla="*/ 47826 h 4795919"/>
              <a:gd name="connsiteX21" fmla="*/ 3581210 w 9642536"/>
              <a:gd name="connsiteY21" fmla="*/ 1206917 h 4795919"/>
              <a:gd name="connsiteX22" fmla="*/ 2422119 w 9642536"/>
              <a:gd name="connsiteY22" fmla="*/ 2366008 h 4795919"/>
              <a:gd name="connsiteX23" fmla="*/ 1263028 w 9642536"/>
              <a:gd name="connsiteY23" fmla="*/ 1206917 h 4795919"/>
              <a:gd name="connsiteX24" fmla="*/ 4846649 w 9642536"/>
              <a:gd name="connsiteY24" fmla="*/ 47825 h 4795919"/>
              <a:gd name="connsiteX25" fmla="*/ 6005739 w 9642536"/>
              <a:gd name="connsiteY25" fmla="*/ 1206917 h 4795919"/>
              <a:gd name="connsiteX26" fmla="*/ 4846649 w 9642536"/>
              <a:gd name="connsiteY26" fmla="*/ 2366008 h 4795919"/>
              <a:gd name="connsiteX27" fmla="*/ 3687558 w 9642536"/>
              <a:gd name="connsiteY27" fmla="*/ 1206917 h 4795919"/>
              <a:gd name="connsiteX28" fmla="*/ 7052 w 9642536"/>
              <a:gd name="connsiteY28" fmla="*/ 47825 h 4795919"/>
              <a:gd name="connsiteX29" fmla="*/ 1166143 w 9642536"/>
              <a:gd name="connsiteY29" fmla="*/ 1206917 h 4795919"/>
              <a:gd name="connsiteX30" fmla="*/ 7052 w 9642536"/>
              <a:gd name="connsiteY30" fmla="*/ 2366008 h 4795919"/>
              <a:gd name="connsiteX31" fmla="*/ 0 w 9642536"/>
              <a:gd name="connsiteY31" fmla="*/ 2358956 h 4795919"/>
              <a:gd name="connsiteX32" fmla="*/ 0 w 9642536"/>
              <a:gd name="connsiteY32" fmla="*/ 54877 h 4795919"/>
              <a:gd name="connsiteX33" fmla="*/ 2483332 w 9642536"/>
              <a:gd name="connsiteY33" fmla="*/ 0 h 4795919"/>
              <a:gd name="connsiteX34" fmla="*/ 4785437 w 9642536"/>
              <a:gd name="connsiteY34" fmla="*/ 0 h 4795919"/>
              <a:gd name="connsiteX35" fmla="*/ 3634385 w 9642536"/>
              <a:gd name="connsiteY35" fmla="*/ 1151053 h 4795919"/>
              <a:gd name="connsiteX36" fmla="*/ 58800 w 9642536"/>
              <a:gd name="connsiteY36" fmla="*/ 0 h 4795919"/>
              <a:gd name="connsiteX37" fmla="*/ 2360906 w 9642536"/>
              <a:gd name="connsiteY37" fmla="*/ 0 h 4795919"/>
              <a:gd name="connsiteX38" fmla="*/ 1209853 w 9642536"/>
              <a:gd name="connsiteY38" fmla="*/ 1151053 h 47959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</a:cxnLst>
            <a:rect l="l" t="t" r="r" b="b"/>
            <a:pathLst>
              <a:path w="9642536" h="4795919">
                <a:moveTo>
                  <a:pt x="2422119" y="2477736"/>
                </a:moveTo>
                <a:lnTo>
                  <a:pt x="3581210" y="3636828"/>
                </a:lnTo>
                <a:lnTo>
                  <a:pt x="2422119" y="4795919"/>
                </a:lnTo>
                <a:lnTo>
                  <a:pt x="1263028" y="3636828"/>
                </a:lnTo>
                <a:close/>
                <a:moveTo>
                  <a:pt x="8483445" y="1262781"/>
                </a:moveTo>
                <a:lnTo>
                  <a:pt x="9642536" y="2421873"/>
                </a:lnTo>
                <a:lnTo>
                  <a:pt x="8483445" y="3580964"/>
                </a:lnTo>
                <a:lnTo>
                  <a:pt x="7324354" y="2421873"/>
                </a:lnTo>
                <a:close/>
                <a:moveTo>
                  <a:pt x="6058914" y="1262781"/>
                </a:moveTo>
                <a:lnTo>
                  <a:pt x="7218005" y="2421873"/>
                </a:lnTo>
                <a:lnTo>
                  <a:pt x="6058914" y="3580964"/>
                </a:lnTo>
                <a:lnTo>
                  <a:pt x="4899823" y="2421873"/>
                </a:lnTo>
                <a:close/>
                <a:moveTo>
                  <a:pt x="3634386" y="1262781"/>
                </a:moveTo>
                <a:lnTo>
                  <a:pt x="4793476" y="2421873"/>
                </a:lnTo>
                <a:lnTo>
                  <a:pt x="3634386" y="3580964"/>
                </a:lnTo>
                <a:lnTo>
                  <a:pt x="2475294" y="2421873"/>
                </a:lnTo>
                <a:close/>
                <a:moveTo>
                  <a:pt x="1209854" y="1262781"/>
                </a:moveTo>
                <a:lnTo>
                  <a:pt x="2368945" y="2421873"/>
                </a:lnTo>
                <a:lnTo>
                  <a:pt x="1209854" y="3580964"/>
                </a:lnTo>
                <a:lnTo>
                  <a:pt x="50763" y="2421873"/>
                </a:lnTo>
                <a:close/>
                <a:moveTo>
                  <a:pt x="2422119" y="47826"/>
                </a:moveTo>
                <a:lnTo>
                  <a:pt x="3581210" y="1206917"/>
                </a:lnTo>
                <a:lnTo>
                  <a:pt x="2422119" y="2366008"/>
                </a:lnTo>
                <a:lnTo>
                  <a:pt x="1263028" y="1206917"/>
                </a:lnTo>
                <a:close/>
                <a:moveTo>
                  <a:pt x="4846649" y="47825"/>
                </a:moveTo>
                <a:lnTo>
                  <a:pt x="6005739" y="1206917"/>
                </a:lnTo>
                <a:lnTo>
                  <a:pt x="4846649" y="2366008"/>
                </a:lnTo>
                <a:lnTo>
                  <a:pt x="3687558" y="1206917"/>
                </a:lnTo>
                <a:close/>
                <a:moveTo>
                  <a:pt x="7052" y="47825"/>
                </a:moveTo>
                <a:lnTo>
                  <a:pt x="1166143" y="1206917"/>
                </a:lnTo>
                <a:lnTo>
                  <a:pt x="7052" y="2366008"/>
                </a:lnTo>
                <a:lnTo>
                  <a:pt x="0" y="2358956"/>
                </a:lnTo>
                <a:lnTo>
                  <a:pt x="0" y="54877"/>
                </a:lnTo>
                <a:close/>
                <a:moveTo>
                  <a:pt x="2483332" y="0"/>
                </a:moveTo>
                <a:lnTo>
                  <a:pt x="4785437" y="0"/>
                </a:lnTo>
                <a:lnTo>
                  <a:pt x="3634385" y="1151053"/>
                </a:lnTo>
                <a:close/>
                <a:moveTo>
                  <a:pt x="58800" y="0"/>
                </a:moveTo>
                <a:lnTo>
                  <a:pt x="2360906" y="0"/>
                </a:lnTo>
                <a:lnTo>
                  <a:pt x="1209853" y="1151053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</p:spPr>
        <p:txBody>
          <a:bodyPr/>
          <a:lstStyle/>
          <a:p>
            <a:pPr fontAlgn="auto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auto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auto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auto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auto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auto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auto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auto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auto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auto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auto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8"/>
          </a:xfrm>
        </p:spPr>
        <p:txBody>
          <a:bodyPr/>
          <a:lstStyle/>
          <a:p>
            <a:pPr fontAlgn="auto"/>
            <a:fld id="{530820CF-B880-4189-942D-D702A7CBA730}" type="datetimeFigureOut">
              <a:rPr lang="zh-CN" altLang="en-US" strike="noStrike" noProof="1" smtClean="0">
                <a:latin typeface="+mn-lt"/>
                <a:ea typeface="+mn-ea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8"/>
          </a:xfrm>
        </p:spPr>
        <p:txBody>
          <a:bodyPr/>
          <a:lstStyle/>
          <a:p>
            <a:pPr fontAlgn="auto"/>
            <a:endParaRPr lang="zh-CN" altLang="en-US" strike="noStrike" noProof="1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8"/>
          </a:xfrm>
        </p:spPr>
        <p:txBody>
          <a:bodyPr/>
          <a:lstStyle/>
          <a:p>
            <a:pPr fontAlgn="auto"/>
            <a:fld id="{0C913308-F349-4B6D-A68A-DD1791B4A57B}" type="slidenum">
              <a:rPr lang="zh-CN" altLang="en-US" strike="noStrike" noProof="1" smtClean="0">
                <a:latin typeface="+mn-lt"/>
                <a:ea typeface="+mn-ea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>
          <a:xfrm>
            <a:off x="3108960" y="4783455"/>
            <a:ext cx="2926080" cy="257175"/>
          </a:xfrm>
        </p:spPr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>
          <a:xfrm>
            <a:off x="457200" y="4783455"/>
            <a:ext cx="2103120" cy="257175"/>
          </a:xfrm>
        </p:spPr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>
          <a:xfrm>
            <a:off x="6583680" y="4783455"/>
            <a:ext cx="2103120" cy="257175"/>
          </a:xfrm>
        </p:spPr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任意多边形 8"/>
          <p:cNvSpPr>
            <a:spLocks noGrp="1"/>
          </p:cNvSpPr>
          <p:nvPr>
            <p:ph type="pic" sz="quarter" idx="10"/>
          </p:nvPr>
        </p:nvSpPr>
        <p:spPr>
          <a:xfrm>
            <a:off x="2160605" y="-1"/>
            <a:ext cx="4822793" cy="2410709"/>
          </a:xfrm>
          <a:custGeom>
            <a:avLst/>
            <a:gdLst>
              <a:gd name="connsiteX0" fmla="*/ 4011555 w 6430391"/>
              <a:gd name="connsiteY0" fmla="*/ 1 h 3214278"/>
              <a:gd name="connsiteX1" fmla="*/ 6430391 w 6430391"/>
              <a:gd name="connsiteY1" fmla="*/ 1 h 3214278"/>
              <a:gd name="connsiteX2" fmla="*/ 5220973 w 6430391"/>
              <a:gd name="connsiteY2" fmla="*/ 1209420 h 3214278"/>
              <a:gd name="connsiteX3" fmla="*/ 0 w 6430391"/>
              <a:gd name="connsiteY3" fmla="*/ 1 h 3214278"/>
              <a:gd name="connsiteX4" fmla="*/ 2418837 w 6430391"/>
              <a:gd name="connsiteY4" fmla="*/ 1 h 3214278"/>
              <a:gd name="connsiteX5" fmla="*/ 1209418 w 6430391"/>
              <a:gd name="connsiteY5" fmla="*/ 1209420 h 3214278"/>
              <a:gd name="connsiteX6" fmla="*/ 2594894 w 6430391"/>
              <a:gd name="connsiteY6" fmla="*/ 0 h 3214278"/>
              <a:gd name="connsiteX7" fmla="*/ 3835497 w 6430391"/>
              <a:gd name="connsiteY7" fmla="*/ 0 h 3214278"/>
              <a:gd name="connsiteX8" fmla="*/ 5132484 w 6430391"/>
              <a:gd name="connsiteY8" fmla="*/ 1296988 h 3214278"/>
              <a:gd name="connsiteX9" fmla="*/ 3215195 w 6430391"/>
              <a:gd name="connsiteY9" fmla="*/ 3214278 h 3214278"/>
              <a:gd name="connsiteX10" fmla="*/ 1297906 w 6430391"/>
              <a:gd name="connsiteY10" fmla="*/ 1296988 h 3214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6430391" h="3214278">
                <a:moveTo>
                  <a:pt x="4011555" y="1"/>
                </a:moveTo>
                <a:lnTo>
                  <a:pt x="6430391" y="1"/>
                </a:lnTo>
                <a:lnTo>
                  <a:pt x="5220973" y="1209420"/>
                </a:lnTo>
                <a:close/>
                <a:moveTo>
                  <a:pt x="0" y="1"/>
                </a:moveTo>
                <a:lnTo>
                  <a:pt x="2418837" y="1"/>
                </a:lnTo>
                <a:lnTo>
                  <a:pt x="1209418" y="1209420"/>
                </a:lnTo>
                <a:close/>
                <a:moveTo>
                  <a:pt x="2594894" y="0"/>
                </a:moveTo>
                <a:lnTo>
                  <a:pt x="3835497" y="0"/>
                </a:lnTo>
                <a:lnTo>
                  <a:pt x="5132484" y="1296988"/>
                </a:lnTo>
                <a:lnTo>
                  <a:pt x="3215195" y="3214278"/>
                </a:lnTo>
                <a:lnTo>
                  <a:pt x="1297906" y="1296988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任意多边形 5"/>
          <p:cNvSpPr>
            <a:spLocks noGrp="1"/>
          </p:cNvSpPr>
          <p:nvPr>
            <p:ph type="pic" sz="quarter" idx="10"/>
          </p:nvPr>
        </p:nvSpPr>
        <p:spPr>
          <a:xfrm>
            <a:off x="1" y="420331"/>
            <a:ext cx="2151419" cy="4302841"/>
          </a:xfrm>
          <a:custGeom>
            <a:avLst/>
            <a:gdLst>
              <a:gd name="connsiteX0" fmla="*/ 0 w 2868559"/>
              <a:gd name="connsiteY0" fmla="*/ 0 h 5737121"/>
              <a:gd name="connsiteX1" fmla="*/ 2868559 w 2868559"/>
              <a:gd name="connsiteY1" fmla="*/ 2868561 h 5737121"/>
              <a:gd name="connsiteX2" fmla="*/ 0 w 2868559"/>
              <a:gd name="connsiteY2" fmla="*/ 5737121 h 57371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868559" h="5737121">
                <a:moveTo>
                  <a:pt x="0" y="0"/>
                </a:moveTo>
                <a:lnTo>
                  <a:pt x="2868559" y="2868561"/>
                </a:lnTo>
                <a:lnTo>
                  <a:pt x="0" y="5737121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图片占位符 5"/>
          <p:cNvSpPr>
            <a:spLocks noGrp="1"/>
          </p:cNvSpPr>
          <p:nvPr>
            <p:ph type="pic" sz="quarter" idx="10"/>
          </p:nvPr>
        </p:nvSpPr>
        <p:spPr>
          <a:xfrm>
            <a:off x="2400299" y="1819726"/>
            <a:ext cx="2371727" cy="2044592"/>
          </a:xfrm>
          <a:custGeom>
            <a:avLst/>
            <a:gdLst>
              <a:gd name="connsiteX0" fmla="*/ 681531 w 3162302"/>
              <a:gd name="connsiteY0" fmla="*/ 0 h 2726122"/>
              <a:gd name="connsiteX1" fmla="*/ 2480771 w 3162302"/>
              <a:gd name="connsiteY1" fmla="*/ 0 h 2726122"/>
              <a:gd name="connsiteX2" fmla="*/ 3162302 w 3162302"/>
              <a:gd name="connsiteY2" fmla="*/ 1363061 h 2726122"/>
              <a:gd name="connsiteX3" fmla="*/ 2480771 w 3162302"/>
              <a:gd name="connsiteY3" fmla="*/ 2726122 h 2726122"/>
              <a:gd name="connsiteX4" fmla="*/ 681531 w 3162302"/>
              <a:gd name="connsiteY4" fmla="*/ 2726122 h 2726122"/>
              <a:gd name="connsiteX5" fmla="*/ 0 w 3162302"/>
              <a:gd name="connsiteY5" fmla="*/ 1363061 h 27261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162302" h="2726122">
                <a:moveTo>
                  <a:pt x="681531" y="0"/>
                </a:moveTo>
                <a:lnTo>
                  <a:pt x="2480771" y="0"/>
                </a:lnTo>
                <a:lnTo>
                  <a:pt x="3162302" y="1363061"/>
                </a:lnTo>
                <a:lnTo>
                  <a:pt x="2480771" y="2726122"/>
                </a:lnTo>
                <a:lnTo>
                  <a:pt x="681531" y="2726122"/>
                </a:lnTo>
                <a:lnTo>
                  <a:pt x="0" y="1363061"/>
                </a:lnTo>
                <a:close/>
              </a:path>
            </a:pathLst>
          </a:custGeom>
          <a:ln w="57150">
            <a:solidFill>
              <a:schemeClr val="accent1"/>
            </a:solidFill>
          </a:ln>
        </p:spPr>
        <p:txBody>
          <a:bodyPr wrap="square">
            <a:noAutofit/>
          </a:bodyPr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图片占位符 13"/>
          <p:cNvSpPr>
            <a:spLocks noGrp="1"/>
          </p:cNvSpPr>
          <p:nvPr>
            <p:ph type="pic" sz="quarter" idx="10"/>
          </p:nvPr>
        </p:nvSpPr>
        <p:spPr>
          <a:xfrm>
            <a:off x="684369" y="1672175"/>
            <a:ext cx="1887098" cy="1708878"/>
          </a:xfrm>
          <a:custGeom>
            <a:avLst/>
            <a:gdLst>
              <a:gd name="connsiteX0" fmla="*/ 0 w 2516130"/>
              <a:gd name="connsiteY0" fmla="*/ 0 h 2278504"/>
              <a:gd name="connsiteX1" fmla="*/ 2516130 w 2516130"/>
              <a:gd name="connsiteY1" fmla="*/ 0 h 2278504"/>
              <a:gd name="connsiteX2" fmla="*/ 2516130 w 2516130"/>
              <a:gd name="connsiteY2" fmla="*/ 2278504 h 2278504"/>
              <a:gd name="connsiteX3" fmla="*/ 0 w 2516130"/>
              <a:gd name="connsiteY3" fmla="*/ 2278504 h 22785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16130" h="2278504">
                <a:moveTo>
                  <a:pt x="0" y="0"/>
                </a:moveTo>
                <a:lnTo>
                  <a:pt x="2516130" y="0"/>
                </a:lnTo>
                <a:lnTo>
                  <a:pt x="2516130" y="2278504"/>
                </a:lnTo>
                <a:lnTo>
                  <a:pt x="0" y="2278504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  <p:sp>
        <p:nvSpPr>
          <p:cNvPr id="13" name="图片占位符 12"/>
          <p:cNvSpPr>
            <a:spLocks noGrp="1"/>
          </p:cNvSpPr>
          <p:nvPr>
            <p:ph type="pic" sz="quarter" idx="11"/>
          </p:nvPr>
        </p:nvSpPr>
        <p:spPr>
          <a:xfrm>
            <a:off x="2649279" y="1672175"/>
            <a:ext cx="1887097" cy="1708878"/>
          </a:xfrm>
          <a:custGeom>
            <a:avLst/>
            <a:gdLst>
              <a:gd name="connsiteX0" fmla="*/ 0 w 2516129"/>
              <a:gd name="connsiteY0" fmla="*/ 0 h 2278504"/>
              <a:gd name="connsiteX1" fmla="*/ 2516129 w 2516129"/>
              <a:gd name="connsiteY1" fmla="*/ 0 h 2278504"/>
              <a:gd name="connsiteX2" fmla="*/ 2516129 w 2516129"/>
              <a:gd name="connsiteY2" fmla="*/ 2278504 h 2278504"/>
              <a:gd name="connsiteX3" fmla="*/ 0 w 2516129"/>
              <a:gd name="connsiteY3" fmla="*/ 2278504 h 22785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16129" h="2278504">
                <a:moveTo>
                  <a:pt x="0" y="0"/>
                </a:moveTo>
                <a:lnTo>
                  <a:pt x="2516129" y="0"/>
                </a:lnTo>
                <a:lnTo>
                  <a:pt x="2516129" y="2278504"/>
                </a:lnTo>
                <a:lnTo>
                  <a:pt x="0" y="2278504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  <p:sp>
        <p:nvSpPr>
          <p:cNvPr id="12" name="图片占位符 11"/>
          <p:cNvSpPr>
            <a:spLocks noGrp="1"/>
          </p:cNvSpPr>
          <p:nvPr>
            <p:ph type="pic" sz="quarter" idx="12"/>
          </p:nvPr>
        </p:nvSpPr>
        <p:spPr>
          <a:xfrm>
            <a:off x="4614188" y="1672175"/>
            <a:ext cx="1887097" cy="1708878"/>
          </a:xfrm>
          <a:custGeom>
            <a:avLst/>
            <a:gdLst>
              <a:gd name="connsiteX0" fmla="*/ 0 w 2516129"/>
              <a:gd name="connsiteY0" fmla="*/ 0 h 2278504"/>
              <a:gd name="connsiteX1" fmla="*/ 2516129 w 2516129"/>
              <a:gd name="connsiteY1" fmla="*/ 0 h 2278504"/>
              <a:gd name="connsiteX2" fmla="*/ 2516129 w 2516129"/>
              <a:gd name="connsiteY2" fmla="*/ 2278504 h 2278504"/>
              <a:gd name="connsiteX3" fmla="*/ 0 w 2516129"/>
              <a:gd name="connsiteY3" fmla="*/ 2278504 h 22785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16129" h="2278504">
                <a:moveTo>
                  <a:pt x="0" y="0"/>
                </a:moveTo>
                <a:lnTo>
                  <a:pt x="2516129" y="0"/>
                </a:lnTo>
                <a:lnTo>
                  <a:pt x="2516129" y="2278504"/>
                </a:lnTo>
                <a:lnTo>
                  <a:pt x="0" y="2278504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  <p:sp>
        <p:nvSpPr>
          <p:cNvPr id="11" name="图片占位符 10"/>
          <p:cNvSpPr>
            <a:spLocks noGrp="1"/>
          </p:cNvSpPr>
          <p:nvPr>
            <p:ph type="pic" sz="quarter" idx="13"/>
          </p:nvPr>
        </p:nvSpPr>
        <p:spPr>
          <a:xfrm>
            <a:off x="6579097" y="1672175"/>
            <a:ext cx="1887098" cy="1708878"/>
          </a:xfrm>
          <a:custGeom>
            <a:avLst/>
            <a:gdLst>
              <a:gd name="connsiteX0" fmla="*/ 0 w 2516130"/>
              <a:gd name="connsiteY0" fmla="*/ 0 h 2278504"/>
              <a:gd name="connsiteX1" fmla="*/ 2516130 w 2516130"/>
              <a:gd name="connsiteY1" fmla="*/ 0 h 2278504"/>
              <a:gd name="connsiteX2" fmla="*/ 2516130 w 2516130"/>
              <a:gd name="connsiteY2" fmla="*/ 2278504 h 2278504"/>
              <a:gd name="connsiteX3" fmla="*/ 0 w 2516130"/>
              <a:gd name="connsiteY3" fmla="*/ 2278504 h 22785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16130" h="2278504">
                <a:moveTo>
                  <a:pt x="0" y="0"/>
                </a:moveTo>
                <a:lnTo>
                  <a:pt x="2516130" y="0"/>
                </a:lnTo>
                <a:lnTo>
                  <a:pt x="2516130" y="2278504"/>
                </a:lnTo>
                <a:lnTo>
                  <a:pt x="0" y="2278504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图片占位符 8"/>
          <p:cNvSpPr>
            <a:spLocks noGrp="1"/>
          </p:cNvSpPr>
          <p:nvPr>
            <p:ph type="pic" sz="quarter" idx="10"/>
          </p:nvPr>
        </p:nvSpPr>
        <p:spPr>
          <a:xfrm>
            <a:off x="651637" y="1340420"/>
            <a:ext cx="2160927" cy="3139629"/>
          </a:xfrm>
          <a:custGeom>
            <a:avLst/>
            <a:gdLst>
              <a:gd name="connsiteX0" fmla="*/ 0 w 2881236"/>
              <a:gd name="connsiteY0" fmla="*/ 0 h 4186172"/>
              <a:gd name="connsiteX1" fmla="*/ 2881236 w 2881236"/>
              <a:gd name="connsiteY1" fmla="*/ 0 h 4186172"/>
              <a:gd name="connsiteX2" fmla="*/ 2881236 w 2881236"/>
              <a:gd name="connsiteY2" fmla="*/ 4186172 h 4186172"/>
              <a:gd name="connsiteX3" fmla="*/ 0 w 2881236"/>
              <a:gd name="connsiteY3" fmla="*/ 4186172 h 41861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81236" h="4186172">
                <a:moveTo>
                  <a:pt x="0" y="0"/>
                </a:moveTo>
                <a:lnTo>
                  <a:pt x="2881236" y="0"/>
                </a:lnTo>
                <a:lnTo>
                  <a:pt x="2881236" y="4186172"/>
                </a:lnTo>
                <a:lnTo>
                  <a:pt x="0" y="4186172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  <p:sp>
        <p:nvSpPr>
          <p:cNvPr id="10" name="图片占位符 9"/>
          <p:cNvSpPr>
            <a:spLocks noGrp="1"/>
          </p:cNvSpPr>
          <p:nvPr>
            <p:ph type="pic" sz="quarter" idx="11"/>
          </p:nvPr>
        </p:nvSpPr>
        <p:spPr>
          <a:xfrm>
            <a:off x="6249864" y="1340420"/>
            <a:ext cx="2238103" cy="1496616"/>
          </a:xfrm>
          <a:custGeom>
            <a:avLst/>
            <a:gdLst>
              <a:gd name="connsiteX0" fmla="*/ 0 w 2984137"/>
              <a:gd name="connsiteY0" fmla="*/ 0 h 1995488"/>
              <a:gd name="connsiteX1" fmla="*/ 2984137 w 2984137"/>
              <a:gd name="connsiteY1" fmla="*/ 0 h 1995488"/>
              <a:gd name="connsiteX2" fmla="*/ 2984137 w 2984137"/>
              <a:gd name="connsiteY2" fmla="*/ 1995488 h 1995488"/>
              <a:gd name="connsiteX3" fmla="*/ 0 w 2984137"/>
              <a:gd name="connsiteY3" fmla="*/ 1995488 h 1995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84137" h="1995488">
                <a:moveTo>
                  <a:pt x="0" y="0"/>
                </a:moveTo>
                <a:lnTo>
                  <a:pt x="2984137" y="0"/>
                </a:lnTo>
                <a:lnTo>
                  <a:pt x="2984137" y="1995488"/>
                </a:lnTo>
                <a:lnTo>
                  <a:pt x="0" y="1995488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  <p:sp>
        <p:nvSpPr>
          <p:cNvPr id="11" name="图片占位符 10"/>
          <p:cNvSpPr>
            <a:spLocks noGrp="1"/>
          </p:cNvSpPr>
          <p:nvPr>
            <p:ph type="pic" sz="quarter" idx="12"/>
          </p:nvPr>
        </p:nvSpPr>
        <p:spPr>
          <a:xfrm>
            <a:off x="6249864" y="2983432"/>
            <a:ext cx="2238103" cy="1496616"/>
          </a:xfrm>
          <a:custGeom>
            <a:avLst/>
            <a:gdLst>
              <a:gd name="connsiteX0" fmla="*/ 0 w 2984137"/>
              <a:gd name="connsiteY0" fmla="*/ 0 h 1995488"/>
              <a:gd name="connsiteX1" fmla="*/ 2984137 w 2984137"/>
              <a:gd name="connsiteY1" fmla="*/ 0 h 1995488"/>
              <a:gd name="connsiteX2" fmla="*/ 2984137 w 2984137"/>
              <a:gd name="connsiteY2" fmla="*/ 1995488 h 1995488"/>
              <a:gd name="connsiteX3" fmla="*/ 0 w 2984137"/>
              <a:gd name="connsiteY3" fmla="*/ 1995488 h 1995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84137" h="1995488">
                <a:moveTo>
                  <a:pt x="0" y="0"/>
                </a:moveTo>
                <a:lnTo>
                  <a:pt x="2984137" y="0"/>
                </a:lnTo>
                <a:lnTo>
                  <a:pt x="2984137" y="1995488"/>
                </a:lnTo>
                <a:lnTo>
                  <a:pt x="0" y="1995488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图片占位符 7"/>
          <p:cNvSpPr>
            <a:spLocks noGrp="1"/>
          </p:cNvSpPr>
          <p:nvPr>
            <p:ph type="pic" sz="quarter" idx="10"/>
          </p:nvPr>
        </p:nvSpPr>
        <p:spPr>
          <a:xfrm>
            <a:off x="885061" y="2102803"/>
            <a:ext cx="2247740" cy="2247740"/>
          </a:xfrm>
          <a:custGeom>
            <a:avLst/>
            <a:gdLst>
              <a:gd name="connsiteX0" fmla="*/ 0 w 2996986"/>
              <a:gd name="connsiteY0" fmla="*/ 0 h 2996986"/>
              <a:gd name="connsiteX1" fmla="*/ 2996986 w 2996986"/>
              <a:gd name="connsiteY1" fmla="*/ 0 h 2996986"/>
              <a:gd name="connsiteX2" fmla="*/ 2996986 w 2996986"/>
              <a:gd name="connsiteY2" fmla="*/ 2996986 h 2996986"/>
              <a:gd name="connsiteX3" fmla="*/ 0 w 2996986"/>
              <a:gd name="connsiteY3" fmla="*/ 2996986 h 29969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96986" h="2996986">
                <a:moveTo>
                  <a:pt x="0" y="0"/>
                </a:moveTo>
                <a:lnTo>
                  <a:pt x="2996986" y="0"/>
                </a:lnTo>
                <a:lnTo>
                  <a:pt x="2996986" y="2996986"/>
                </a:lnTo>
                <a:lnTo>
                  <a:pt x="0" y="2996986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图片占位符 9"/>
          <p:cNvSpPr>
            <a:spLocks noGrp="1"/>
          </p:cNvSpPr>
          <p:nvPr>
            <p:ph type="pic" sz="quarter" idx="10"/>
          </p:nvPr>
        </p:nvSpPr>
        <p:spPr>
          <a:xfrm>
            <a:off x="1169146" y="3330921"/>
            <a:ext cx="2140573" cy="971916"/>
          </a:xfrm>
          <a:custGeom>
            <a:avLst/>
            <a:gdLst>
              <a:gd name="connsiteX0" fmla="*/ 0 w 2854097"/>
              <a:gd name="connsiteY0" fmla="*/ 0 h 1295888"/>
              <a:gd name="connsiteX1" fmla="*/ 2854097 w 2854097"/>
              <a:gd name="connsiteY1" fmla="*/ 0 h 1295888"/>
              <a:gd name="connsiteX2" fmla="*/ 2854097 w 2854097"/>
              <a:gd name="connsiteY2" fmla="*/ 1295888 h 1295888"/>
              <a:gd name="connsiteX3" fmla="*/ 0 w 2854097"/>
              <a:gd name="connsiteY3" fmla="*/ 1295888 h 12958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54097" h="1295888">
                <a:moveTo>
                  <a:pt x="0" y="0"/>
                </a:moveTo>
                <a:lnTo>
                  <a:pt x="2854097" y="0"/>
                </a:lnTo>
                <a:lnTo>
                  <a:pt x="2854097" y="1295888"/>
                </a:lnTo>
                <a:lnTo>
                  <a:pt x="0" y="1295888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  <p:sp>
        <p:nvSpPr>
          <p:cNvPr id="11" name="图片占位符 10"/>
          <p:cNvSpPr>
            <a:spLocks noGrp="1"/>
          </p:cNvSpPr>
          <p:nvPr>
            <p:ph type="pic" sz="quarter" idx="11"/>
          </p:nvPr>
        </p:nvSpPr>
        <p:spPr>
          <a:xfrm>
            <a:off x="3502664" y="3330921"/>
            <a:ext cx="2140573" cy="971916"/>
          </a:xfrm>
          <a:custGeom>
            <a:avLst/>
            <a:gdLst>
              <a:gd name="connsiteX0" fmla="*/ 0 w 2854097"/>
              <a:gd name="connsiteY0" fmla="*/ 0 h 1295888"/>
              <a:gd name="connsiteX1" fmla="*/ 2854097 w 2854097"/>
              <a:gd name="connsiteY1" fmla="*/ 0 h 1295888"/>
              <a:gd name="connsiteX2" fmla="*/ 2854097 w 2854097"/>
              <a:gd name="connsiteY2" fmla="*/ 1295888 h 1295888"/>
              <a:gd name="connsiteX3" fmla="*/ 0 w 2854097"/>
              <a:gd name="connsiteY3" fmla="*/ 1295888 h 12958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54097" h="1295888">
                <a:moveTo>
                  <a:pt x="0" y="0"/>
                </a:moveTo>
                <a:lnTo>
                  <a:pt x="2854097" y="0"/>
                </a:lnTo>
                <a:lnTo>
                  <a:pt x="2854097" y="1295888"/>
                </a:lnTo>
                <a:lnTo>
                  <a:pt x="0" y="1295888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  <p:sp>
        <p:nvSpPr>
          <p:cNvPr id="12" name="图片占位符 11"/>
          <p:cNvSpPr>
            <a:spLocks noGrp="1"/>
          </p:cNvSpPr>
          <p:nvPr>
            <p:ph type="pic" sz="quarter" idx="12"/>
          </p:nvPr>
        </p:nvSpPr>
        <p:spPr>
          <a:xfrm>
            <a:off x="5836182" y="3330921"/>
            <a:ext cx="2140573" cy="971916"/>
          </a:xfrm>
          <a:custGeom>
            <a:avLst/>
            <a:gdLst>
              <a:gd name="connsiteX0" fmla="*/ 0 w 2854097"/>
              <a:gd name="connsiteY0" fmla="*/ 0 h 1295888"/>
              <a:gd name="connsiteX1" fmla="*/ 2854097 w 2854097"/>
              <a:gd name="connsiteY1" fmla="*/ 0 h 1295888"/>
              <a:gd name="connsiteX2" fmla="*/ 2854097 w 2854097"/>
              <a:gd name="connsiteY2" fmla="*/ 1295888 h 1295888"/>
              <a:gd name="connsiteX3" fmla="*/ 0 w 2854097"/>
              <a:gd name="connsiteY3" fmla="*/ 1295888 h 12958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54097" h="1295888">
                <a:moveTo>
                  <a:pt x="0" y="0"/>
                </a:moveTo>
                <a:lnTo>
                  <a:pt x="2854097" y="0"/>
                </a:lnTo>
                <a:lnTo>
                  <a:pt x="2854097" y="1295888"/>
                </a:lnTo>
                <a:lnTo>
                  <a:pt x="0" y="1295888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.xml"/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3.png"/><Relationship Id="rId2" Type="http://schemas.microsoft.com/office/2007/relationships/hdphoto" Target="../media/image2.wdp"/><Relationship Id="rId1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0.xml"/><Relationship Id="rId3" Type="http://schemas.openxmlformats.org/officeDocument/2006/relationships/slideLayout" Target="../slideLayouts/slideLayout6.xml"/><Relationship Id="rId2" Type="http://schemas.openxmlformats.org/officeDocument/2006/relationships/tags" Target="../tags/tag9.xml"/><Relationship Id="rId1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1.xml"/><Relationship Id="rId4" Type="http://schemas.openxmlformats.org/officeDocument/2006/relationships/slideLayout" Target="../slideLayouts/slideLayout6.xml"/><Relationship Id="rId3" Type="http://schemas.openxmlformats.org/officeDocument/2006/relationships/tags" Target="../tags/tag10.xml"/><Relationship Id="rId2" Type="http://schemas.openxmlformats.org/officeDocument/2006/relationships/image" Target="../media/image14.png"/><Relationship Id="rId1" Type="http://schemas.openxmlformats.org/officeDocument/2006/relationships/image" Target="../media/image3.png"/></Relationships>
</file>

<file path=ppt/slides/_rels/slide12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2.xml"/><Relationship Id="rId4" Type="http://schemas.openxmlformats.org/officeDocument/2006/relationships/slideLayout" Target="../slideLayouts/slideLayout6.xml"/><Relationship Id="rId3" Type="http://schemas.openxmlformats.org/officeDocument/2006/relationships/tags" Target="../tags/tag11.xml"/><Relationship Id="rId2" Type="http://schemas.openxmlformats.org/officeDocument/2006/relationships/image" Target="../media/image15.png"/><Relationship Id="rId1" Type="http://schemas.openxmlformats.org/officeDocument/2006/relationships/image" Target="../media/image3.png"/></Relationships>
</file>

<file path=ppt/slides/_rels/slide13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3.xml"/><Relationship Id="rId4" Type="http://schemas.openxmlformats.org/officeDocument/2006/relationships/slideLayout" Target="../slideLayouts/slideLayout6.xml"/><Relationship Id="rId3" Type="http://schemas.openxmlformats.org/officeDocument/2006/relationships/tags" Target="../tags/tag12.xml"/><Relationship Id="rId2" Type="http://schemas.openxmlformats.org/officeDocument/2006/relationships/image" Target="../media/image16.jpeg"/><Relationship Id="rId1" Type="http://schemas.openxmlformats.org/officeDocument/2006/relationships/image" Target="../media/image3.png"/></Relationships>
</file>

<file path=ppt/slides/_rels/slide14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4.xml"/><Relationship Id="rId5" Type="http://schemas.openxmlformats.org/officeDocument/2006/relationships/slideLayout" Target="../slideLayouts/slideLayout6.xml"/><Relationship Id="rId4" Type="http://schemas.openxmlformats.org/officeDocument/2006/relationships/tags" Target="../tags/tag13.xml"/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image" Target="../media/image3.png"/></Relationships>
</file>

<file path=ppt/slides/_rels/slide15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15.xml"/><Relationship Id="rId6" Type="http://schemas.openxmlformats.org/officeDocument/2006/relationships/slideLayout" Target="../slideLayouts/slideLayout6.xml"/><Relationship Id="rId5" Type="http://schemas.openxmlformats.org/officeDocument/2006/relationships/tags" Target="../tags/tag14.xml"/><Relationship Id="rId4" Type="http://schemas.openxmlformats.org/officeDocument/2006/relationships/image" Target="../media/image21.jpeg"/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image" Target="../media/image3.png"/></Relationships>
</file>

<file path=ppt/slides/_rels/slide16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6.xml"/><Relationship Id="rId4" Type="http://schemas.openxmlformats.org/officeDocument/2006/relationships/slideLayout" Target="../slideLayouts/slideLayout6.xml"/><Relationship Id="rId3" Type="http://schemas.openxmlformats.org/officeDocument/2006/relationships/tags" Target="../tags/tag15.xml"/><Relationship Id="rId2" Type="http://schemas.openxmlformats.org/officeDocument/2006/relationships/image" Target="../media/image22.png"/><Relationship Id="rId1" Type="http://schemas.openxmlformats.org/officeDocument/2006/relationships/image" Target="../media/image3.png"/></Relationships>
</file>

<file path=ppt/slides/_rels/slide17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17.xml"/><Relationship Id="rId6" Type="http://schemas.openxmlformats.org/officeDocument/2006/relationships/slideLayout" Target="../slideLayouts/slideLayout6.xml"/><Relationship Id="rId5" Type="http://schemas.openxmlformats.org/officeDocument/2006/relationships/tags" Target="../tags/tag16.xml"/><Relationship Id="rId4" Type="http://schemas.openxmlformats.org/officeDocument/2006/relationships/image" Target="../media/image25.png"/><Relationship Id="rId3" Type="http://schemas.openxmlformats.org/officeDocument/2006/relationships/image" Target="../media/image24.png"/><Relationship Id="rId2" Type="http://schemas.openxmlformats.org/officeDocument/2006/relationships/image" Target="../media/image23.jpeg"/><Relationship Id="rId1" Type="http://schemas.openxmlformats.org/officeDocument/2006/relationships/image" Target="../media/image3.png"/></Relationships>
</file>

<file path=ppt/slides/_rels/slide18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8.xml"/><Relationship Id="rId4" Type="http://schemas.openxmlformats.org/officeDocument/2006/relationships/slideLayout" Target="../slideLayouts/slideLayout6.xml"/><Relationship Id="rId3" Type="http://schemas.openxmlformats.org/officeDocument/2006/relationships/tags" Target="../tags/tag17.xml"/><Relationship Id="rId2" Type="http://schemas.openxmlformats.org/officeDocument/2006/relationships/image" Target="../media/image26.png"/><Relationship Id="rId1" Type="http://schemas.openxmlformats.org/officeDocument/2006/relationships/image" Target="../media/image3.png"/></Relationships>
</file>

<file path=ppt/slides/_rels/slide19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9.xml"/><Relationship Id="rId4" Type="http://schemas.openxmlformats.org/officeDocument/2006/relationships/slideLayout" Target="../slideLayouts/slideLayout6.xml"/><Relationship Id="rId3" Type="http://schemas.openxmlformats.org/officeDocument/2006/relationships/tags" Target="../tags/tag18.xml"/><Relationship Id="rId2" Type="http://schemas.openxmlformats.org/officeDocument/2006/relationships/image" Target="../media/image27.png"/><Relationship Id="rId1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2.xml"/><Relationship Id="rId5" Type="http://schemas.openxmlformats.org/officeDocument/2006/relationships/slideLayout" Target="../slideLayouts/slideLayout6.xml"/><Relationship Id="rId4" Type="http://schemas.openxmlformats.org/officeDocument/2006/relationships/tags" Target="../tags/tag1.xml"/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20.xml"/><Relationship Id="rId6" Type="http://schemas.openxmlformats.org/officeDocument/2006/relationships/slideLayout" Target="../slideLayouts/slideLayout6.xml"/><Relationship Id="rId5" Type="http://schemas.openxmlformats.org/officeDocument/2006/relationships/tags" Target="../tags/tag19.xml"/><Relationship Id="rId4" Type="http://schemas.openxmlformats.org/officeDocument/2006/relationships/image" Target="../media/image30.png"/><Relationship Id="rId3" Type="http://schemas.openxmlformats.org/officeDocument/2006/relationships/image" Target="../media/image29.png"/><Relationship Id="rId2" Type="http://schemas.openxmlformats.org/officeDocument/2006/relationships/image" Target="../media/image28.jpeg"/><Relationship Id="rId1" Type="http://schemas.openxmlformats.org/officeDocument/2006/relationships/image" Target="../media/image3.png"/></Relationships>
</file>

<file path=ppt/slides/_rels/slide21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1.xml"/><Relationship Id="rId4" Type="http://schemas.openxmlformats.org/officeDocument/2006/relationships/slideLayout" Target="../slideLayouts/slideLayout6.xml"/><Relationship Id="rId3" Type="http://schemas.openxmlformats.org/officeDocument/2006/relationships/tags" Target="../tags/tag20.xml"/><Relationship Id="rId2" Type="http://schemas.openxmlformats.org/officeDocument/2006/relationships/image" Target="../media/image31.png"/><Relationship Id="rId1" Type="http://schemas.openxmlformats.org/officeDocument/2006/relationships/image" Target="../media/image3.png"/></Relationships>
</file>

<file path=ppt/slides/_rels/slide22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2.xml"/><Relationship Id="rId4" Type="http://schemas.openxmlformats.org/officeDocument/2006/relationships/slideLayout" Target="../slideLayouts/slideLayout6.xml"/><Relationship Id="rId3" Type="http://schemas.openxmlformats.org/officeDocument/2006/relationships/tags" Target="../tags/tag21.xml"/><Relationship Id="rId2" Type="http://schemas.openxmlformats.org/officeDocument/2006/relationships/image" Target="../media/image32.jpeg"/><Relationship Id="rId1" Type="http://schemas.openxmlformats.org/officeDocument/2006/relationships/image" Target="../media/image3.png"/></Relationships>
</file>

<file path=ppt/slides/_rels/slide23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3.xml"/><Relationship Id="rId4" Type="http://schemas.openxmlformats.org/officeDocument/2006/relationships/slideLayout" Target="../slideLayouts/slideLayout6.xml"/><Relationship Id="rId3" Type="http://schemas.openxmlformats.org/officeDocument/2006/relationships/tags" Target="../tags/tag22.xml"/><Relationship Id="rId2" Type="http://schemas.openxmlformats.org/officeDocument/2006/relationships/image" Target="../media/image33.jpeg"/><Relationship Id="rId1" Type="http://schemas.openxmlformats.org/officeDocument/2006/relationships/image" Target="../media/image3.pn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24.xml"/><Relationship Id="rId7" Type="http://schemas.openxmlformats.org/officeDocument/2006/relationships/slideLayout" Target="../slideLayouts/slideLayout6.xml"/><Relationship Id="rId6" Type="http://schemas.openxmlformats.org/officeDocument/2006/relationships/tags" Target="../tags/tag23.xml"/><Relationship Id="rId5" Type="http://schemas.openxmlformats.org/officeDocument/2006/relationships/image" Target="../media/image37.jpeg"/><Relationship Id="rId4" Type="http://schemas.openxmlformats.org/officeDocument/2006/relationships/image" Target="../media/image36.jpeg"/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image" Target="../media/image3.png"/></Relationships>
</file>

<file path=ppt/slides/_rels/slide25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25.xml"/><Relationship Id="rId5" Type="http://schemas.openxmlformats.org/officeDocument/2006/relationships/slideLayout" Target="../slideLayouts/slideLayout6.xml"/><Relationship Id="rId4" Type="http://schemas.openxmlformats.org/officeDocument/2006/relationships/tags" Target="../tags/tag24.xml"/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image" Target="../media/image3.png"/></Relationships>
</file>

<file path=ppt/slides/_rels/slide26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6.xml"/><Relationship Id="rId4" Type="http://schemas.openxmlformats.org/officeDocument/2006/relationships/slideLayout" Target="../slideLayouts/slideLayout6.xml"/><Relationship Id="rId3" Type="http://schemas.openxmlformats.org/officeDocument/2006/relationships/tags" Target="../tags/tag25.xml"/><Relationship Id="rId2" Type="http://schemas.openxmlformats.org/officeDocument/2006/relationships/image" Target="../media/image38.png"/><Relationship Id="rId1" Type="http://schemas.openxmlformats.org/officeDocument/2006/relationships/image" Target="../media/image3.png"/></Relationships>
</file>

<file path=ppt/slides/_rels/slide27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7.xml"/><Relationship Id="rId4" Type="http://schemas.openxmlformats.org/officeDocument/2006/relationships/slideLayout" Target="../slideLayouts/slideLayout6.xml"/><Relationship Id="rId3" Type="http://schemas.openxmlformats.org/officeDocument/2006/relationships/tags" Target="../tags/tag26.xml"/><Relationship Id="rId2" Type="http://schemas.openxmlformats.org/officeDocument/2006/relationships/image" Target="../media/image39.png"/><Relationship Id="rId1" Type="http://schemas.openxmlformats.org/officeDocument/2006/relationships/image" Target="../media/image3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1.xml"/><Relationship Id="rId2" Type="http://schemas.openxmlformats.org/officeDocument/2006/relationships/image" Target="../media/image3.png"/><Relationship Id="rId1" Type="http://schemas.openxmlformats.org/officeDocument/2006/relationships/image" Target="../media/image40.png"/></Relationships>
</file>

<file path=ppt/slides/_rels/slide3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3.xml"/><Relationship Id="rId4" Type="http://schemas.openxmlformats.org/officeDocument/2006/relationships/slideLayout" Target="../slideLayouts/slideLayout8.xml"/><Relationship Id="rId3" Type="http://schemas.openxmlformats.org/officeDocument/2006/relationships/tags" Target="../tags/tag2.xml"/><Relationship Id="rId2" Type="http://schemas.openxmlformats.org/officeDocument/2006/relationships/image" Target="../media/image6.jpeg"/><Relationship Id="rId1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4.xml"/><Relationship Id="rId3" Type="http://schemas.openxmlformats.org/officeDocument/2006/relationships/slideLayout" Target="../slideLayouts/slideLayout8.xml"/><Relationship Id="rId2" Type="http://schemas.openxmlformats.org/officeDocument/2006/relationships/tags" Target="../tags/tag3.xml"/><Relationship Id="rId1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5.xml"/><Relationship Id="rId3" Type="http://schemas.openxmlformats.org/officeDocument/2006/relationships/slideLayout" Target="../slideLayouts/slideLayout6.xml"/><Relationship Id="rId2" Type="http://schemas.openxmlformats.org/officeDocument/2006/relationships/tags" Target="../tags/tag4.xml"/><Relationship Id="rId1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6.xml"/><Relationship Id="rId4" Type="http://schemas.openxmlformats.org/officeDocument/2006/relationships/slideLayout" Target="../slideLayouts/slideLayout6.xml"/><Relationship Id="rId3" Type="http://schemas.openxmlformats.org/officeDocument/2006/relationships/tags" Target="../tags/tag5.xml"/><Relationship Id="rId2" Type="http://schemas.openxmlformats.org/officeDocument/2006/relationships/image" Target="../media/image7.png"/><Relationship Id="rId1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9" Type="http://schemas.openxmlformats.org/officeDocument/2006/relationships/notesSlide" Target="../notesSlides/notesSlide7.xml"/><Relationship Id="rId8" Type="http://schemas.openxmlformats.org/officeDocument/2006/relationships/slideLayout" Target="../slideLayouts/slideLayout6.xml"/><Relationship Id="rId7" Type="http://schemas.openxmlformats.org/officeDocument/2006/relationships/tags" Target="../tags/tag6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Relationship Id="rId3" Type="http://schemas.openxmlformats.org/officeDocument/2006/relationships/image" Target="../media/image9.png"/><Relationship Id="rId2" Type="http://schemas.openxmlformats.org/officeDocument/2006/relationships/image" Target="../media/image3.png"/><Relationship Id="rId1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8.xml"/><Relationship Id="rId3" Type="http://schemas.openxmlformats.org/officeDocument/2006/relationships/slideLayout" Target="../slideLayouts/slideLayout6.xml"/><Relationship Id="rId2" Type="http://schemas.openxmlformats.org/officeDocument/2006/relationships/tags" Target="../tags/tag7.xml"/><Relationship Id="rId1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9.xml"/><Relationship Id="rId4" Type="http://schemas.openxmlformats.org/officeDocument/2006/relationships/slideLayout" Target="../slideLayouts/slideLayout6.xml"/><Relationship Id="rId3" Type="http://schemas.openxmlformats.org/officeDocument/2006/relationships/tags" Target="../tags/tag8.xml"/><Relationship Id="rId2" Type="http://schemas.openxmlformats.org/officeDocument/2006/relationships/image" Target="../media/image13.png"/><Relationship Id="rId1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菱形 8"/>
          <p:cNvSpPr/>
          <p:nvPr/>
        </p:nvSpPr>
        <p:spPr>
          <a:xfrm>
            <a:off x="2017881" y="1774499"/>
            <a:ext cx="1738637" cy="1738637"/>
          </a:xfrm>
          <a:prstGeom prst="diamond">
            <a:avLst/>
          </a:pr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zh-CN" altLang="en-US" sz="1350">
              <a:solidFill>
                <a:prstClr val="white"/>
              </a:solidFill>
              <a:latin typeface="Arial" panose="020B0604020202020204"/>
              <a:ea typeface="微软雅黑" panose="020B0503020204020204" charset="-122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3288666" y="3305078"/>
            <a:ext cx="521168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defTabSz="685800"/>
            <a:r>
              <a:rPr lang="zh-CN" altLang="en-US" sz="2800" b="1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sym typeface="+mn-ea"/>
              </a:rPr>
              <a:t>四川凤生纸业科技股份有限公司</a:t>
            </a:r>
            <a:endParaRPr lang="zh-CN" altLang="en-US" sz="2800" b="1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" panose="020B0604020202020204"/>
              <a:ea typeface="微软雅黑" panose="020B0503020204020204" charset="-122"/>
              <a:sym typeface="+mn-ea"/>
            </a:endParaRPr>
          </a:p>
        </p:txBody>
      </p:sp>
      <p:cxnSp>
        <p:nvCxnSpPr>
          <p:cNvPr id="34" name="直接连接符 33"/>
          <p:cNvCxnSpPr/>
          <p:nvPr/>
        </p:nvCxnSpPr>
        <p:spPr>
          <a:xfrm>
            <a:off x="2990981" y="3373803"/>
            <a:ext cx="0" cy="859971"/>
          </a:xfrm>
          <a:prstGeom prst="line">
            <a:avLst/>
          </a:prstGeom>
          <a:ln w="76200">
            <a:solidFill>
              <a:srgbClr val="BF181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椭圆 49"/>
          <p:cNvSpPr/>
          <p:nvPr/>
        </p:nvSpPr>
        <p:spPr>
          <a:xfrm>
            <a:off x="8670387" y="4760317"/>
            <a:ext cx="225879" cy="225483"/>
          </a:xfrm>
          <a:custGeom>
            <a:avLst/>
            <a:gdLst>
              <a:gd name="connsiteX0" fmla="*/ 320385 w 604110"/>
              <a:gd name="connsiteY0" fmla="*/ 164550 h 603052"/>
              <a:gd name="connsiteX1" fmla="*/ 339813 w 604110"/>
              <a:gd name="connsiteY1" fmla="*/ 172569 h 603052"/>
              <a:gd name="connsiteX2" fmla="*/ 449654 w 604110"/>
              <a:gd name="connsiteY2" fmla="*/ 282231 h 603052"/>
              <a:gd name="connsiteX3" fmla="*/ 457617 w 604110"/>
              <a:gd name="connsiteY3" fmla="*/ 301558 h 603052"/>
              <a:gd name="connsiteX4" fmla="*/ 449654 w 604110"/>
              <a:gd name="connsiteY4" fmla="*/ 320886 h 603052"/>
              <a:gd name="connsiteX5" fmla="*/ 339813 w 604110"/>
              <a:gd name="connsiteY5" fmla="*/ 430548 h 603052"/>
              <a:gd name="connsiteX6" fmla="*/ 320316 w 604110"/>
              <a:gd name="connsiteY6" fmla="*/ 438635 h 603052"/>
              <a:gd name="connsiteX7" fmla="*/ 300957 w 604110"/>
              <a:gd name="connsiteY7" fmla="*/ 430548 h 603052"/>
              <a:gd name="connsiteX8" fmla="*/ 300957 w 604110"/>
              <a:gd name="connsiteY8" fmla="*/ 391892 h 603052"/>
              <a:gd name="connsiteX9" fmla="*/ 363841 w 604110"/>
              <a:gd name="connsiteY9" fmla="*/ 328974 h 603052"/>
              <a:gd name="connsiteX10" fmla="*/ 173954 w 604110"/>
              <a:gd name="connsiteY10" fmla="*/ 328974 h 603052"/>
              <a:gd name="connsiteX11" fmla="*/ 146494 w 604110"/>
              <a:gd name="connsiteY11" fmla="*/ 301558 h 603052"/>
              <a:gd name="connsiteX12" fmla="*/ 173954 w 604110"/>
              <a:gd name="connsiteY12" fmla="*/ 274143 h 603052"/>
              <a:gd name="connsiteX13" fmla="*/ 363978 w 604110"/>
              <a:gd name="connsiteY13" fmla="*/ 274143 h 603052"/>
              <a:gd name="connsiteX14" fmla="*/ 300957 w 604110"/>
              <a:gd name="connsiteY14" fmla="*/ 211225 h 603052"/>
              <a:gd name="connsiteX15" fmla="*/ 300957 w 604110"/>
              <a:gd name="connsiteY15" fmla="*/ 172569 h 603052"/>
              <a:gd name="connsiteX16" fmla="*/ 320385 w 604110"/>
              <a:gd name="connsiteY16" fmla="*/ 164550 h 603052"/>
              <a:gd name="connsiteX17" fmla="*/ 302055 w 604110"/>
              <a:gd name="connsiteY17" fmla="*/ 54823 h 603052"/>
              <a:gd name="connsiteX18" fmla="*/ 54919 w 604110"/>
              <a:gd name="connsiteY18" fmla="*/ 301526 h 603052"/>
              <a:gd name="connsiteX19" fmla="*/ 302055 w 604110"/>
              <a:gd name="connsiteY19" fmla="*/ 548229 h 603052"/>
              <a:gd name="connsiteX20" fmla="*/ 549191 w 604110"/>
              <a:gd name="connsiteY20" fmla="*/ 301526 h 603052"/>
              <a:gd name="connsiteX21" fmla="*/ 302055 w 604110"/>
              <a:gd name="connsiteY21" fmla="*/ 54823 h 603052"/>
              <a:gd name="connsiteX22" fmla="*/ 302055 w 604110"/>
              <a:gd name="connsiteY22" fmla="*/ 0 h 603052"/>
              <a:gd name="connsiteX23" fmla="*/ 604110 w 604110"/>
              <a:gd name="connsiteY23" fmla="*/ 301526 h 603052"/>
              <a:gd name="connsiteX24" fmla="*/ 302055 w 604110"/>
              <a:gd name="connsiteY24" fmla="*/ 603052 h 603052"/>
              <a:gd name="connsiteX25" fmla="*/ 0 w 604110"/>
              <a:gd name="connsiteY25" fmla="*/ 301526 h 603052"/>
              <a:gd name="connsiteX26" fmla="*/ 302055 w 604110"/>
              <a:gd name="connsiteY26" fmla="*/ 0 h 6030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604110" h="603052">
                <a:moveTo>
                  <a:pt x="320385" y="164550"/>
                </a:moveTo>
                <a:cubicBezTo>
                  <a:pt x="327422" y="164550"/>
                  <a:pt x="334458" y="167223"/>
                  <a:pt x="339813" y="172569"/>
                </a:cubicBezTo>
                <a:lnTo>
                  <a:pt x="449654" y="282231"/>
                </a:lnTo>
                <a:cubicBezTo>
                  <a:pt x="454734" y="287302"/>
                  <a:pt x="457617" y="294293"/>
                  <a:pt x="457617" y="301558"/>
                </a:cubicBezTo>
                <a:cubicBezTo>
                  <a:pt x="457617" y="308824"/>
                  <a:pt x="454734" y="315814"/>
                  <a:pt x="449654" y="320886"/>
                </a:cubicBezTo>
                <a:lnTo>
                  <a:pt x="339813" y="430548"/>
                </a:lnTo>
                <a:cubicBezTo>
                  <a:pt x="334458" y="436031"/>
                  <a:pt x="327319" y="438635"/>
                  <a:pt x="320316" y="438635"/>
                </a:cubicBezTo>
                <a:cubicBezTo>
                  <a:pt x="313314" y="438635"/>
                  <a:pt x="306312" y="436031"/>
                  <a:pt x="300957" y="430548"/>
                </a:cubicBezTo>
                <a:cubicBezTo>
                  <a:pt x="290248" y="419856"/>
                  <a:pt x="290248" y="402584"/>
                  <a:pt x="300957" y="391892"/>
                </a:cubicBezTo>
                <a:lnTo>
                  <a:pt x="363841" y="328974"/>
                </a:lnTo>
                <a:lnTo>
                  <a:pt x="173954" y="328974"/>
                </a:lnTo>
                <a:cubicBezTo>
                  <a:pt x="158714" y="328974"/>
                  <a:pt x="146494" y="316774"/>
                  <a:pt x="146494" y="301558"/>
                </a:cubicBezTo>
                <a:cubicBezTo>
                  <a:pt x="146494" y="286480"/>
                  <a:pt x="158714" y="274143"/>
                  <a:pt x="173954" y="274143"/>
                </a:cubicBezTo>
                <a:lnTo>
                  <a:pt x="363978" y="274143"/>
                </a:lnTo>
                <a:lnTo>
                  <a:pt x="300957" y="211225"/>
                </a:lnTo>
                <a:cubicBezTo>
                  <a:pt x="290248" y="200533"/>
                  <a:pt x="290248" y="183261"/>
                  <a:pt x="300957" y="172569"/>
                </a:cubicBezTo>
                <a:cubicBezTo>
                  <a:pt x="306312" y="167223"/>
                  <a:pt x="313349" y="164550"/>
                  <a:pt x="320385" y="164550"/>
                </a:cubicBezTo>
                <a:close/>
                <a:moveTo>
                  <a:pt x="302055" y="54823"/>
                </a:moveTo>
                <a:cubicBezTo>
                  <a:pt x="165718" y="54823"/>
                  <a:pt x="54919" y="165428"/>
                  <a:pt x="54919" y="301526"/>
                </a:cubicBezTo>
                <a:cubicBezTo>
                  <a:pt x="54919" y="437624"/>
                  <a:pt x="165718" y="548229"/>
                  <a:pt x="302055" y="548229"/>
                </a:cubicBezTo>
                <a:cubicBezTo>
                  <a:pt x="438392" y="548229"/>
                  <a:pt x="549191" y="437624"/>
                  <a:pt x="549191" y="301526"/>
                </a:cubicBezTo>
                <a:cubicBezTo>
                  <a:pt x="549191" y="165428"/>
                  <a:pt x="438392" y="54823"/>
                  <a:pt x="302055" y="54823"/>
                </a:cubicBezTo>
                <a:close/>
                <a:moveTo>
                  <a:pt x="302055" y="0"/>
                </a:moveTo>
                <a:cubicBezTo>
                  <a:pt x="468597" y="0"/>
                  <a:pt x="604110" y="135275"/>
                  <a:pt x="604110" y="301526"/>
                </a:cubicBezTo>
                <a:cubicBezTo>
                  <a:pt x="604110" y="467777"/>
                  <a:pt x="468597" y="603052"/>
                  <a:pt x="302055" y="603052"/>
                </a:cubicBezTo>
                <a:cubicBezTo>
                  <a:pt x="135513" y="603052"/>
                  <a:pt x="0" y="467777"/>
                  <a:pt x="0" y="301526"/>
                </a:cubicBezTo>
                <a:cubicBezTo>
                  <a:pt x="0" y="135275"/>
                  <a:pt x="135513" y="0"/>
                  <a:pt x="302055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68580" tIns="34290" rIns="68580" bIns="34290" numCol="1" spcCol="0" rtlCol="0" fromWordArt="0" anchor="ctr" anchorCtr="0" forceAA="0" compatLnSpc="1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85800"/>
            <a:endParaRPr lang="zh-CN" altLang="en-US" sz="1350">
              <a:solidFill>
                <a:prstClr val="white"/>
              </a:solidFill>
              <a:latin typeface="Arial" panose="020B0604020202020204"/>
              <a:ea typeface="微软雅黑" panose="020B0503020204020204" charset="-122"/>
            </a:endParaRPr>
          </a:p>
        </p:txBody>
      </p:sp>
      <p:sp>
        <p:nvSpPr>
          <p:cNvPr id="53" name="椭圆 50"/>
          <p:cNvSpPr/>
          <p:nvPr/>
        </p:nvSpPr>
        <p:spPr>
          <a:xfrm flipH="1">
            <a:off x="8385912" y="4760317"/>
            <a:ext cx="225879" cy="225483"/>
          </a:xfrm>
          <a:custGeom>
            <a:avLst/>
            <a:gdLst>
              <a:gd name="connsiteX0" fmla="*/ 320385 w 604110"/>
              <a:gd name="connsiteY0" fmla="*/ 164550 h 603052"/>
              <a:gd name="connsiteX1" fmla="*/ 339813 w 604110"/>
              <a:gd name="connsiteY1" fmla="*/ 172569 h 603052"/>
              <a:gd name="connsiteX2" fmla="*/ 449654 w 604110"/>
              <a:gd name="connsiteY2" fmla="*/ 282231 h 603052"/>
              <a:gd name="connsiteX3" fmla="*/ 457617 w 604110"/>
              <a:gd name="connsiteY3" fmla="*/ 301558 h 603052"/>
              <a:gd name="connsiteX4" fmla="*/ 449654 w 604110"/>
              <a:gd name="connsiteY4" fmla="*/ 320886 h 603052"/>
              <a:gd name="connsiteX5" fmla="*/ 339813 w 604110"/>
              <a:gd name="connsiteY5" fmla="*/ 430548 h 603052"/>
              <a:gd name="connsiteX6" fmla="*/ 320316 w 604110"/>
              <a:gd name="connsiteY6" fmla="*/ 438635 h 603052"/>
              <a:gd name="connsiteX7" fmla="*/ 300957 w 604110"/>
              <a:gd name="connsiteY7" fmla="*/ 430548 h 603052"/>
              <a:gd name="connsiteX8" fmla="*/ 300957 w 604110"/>
              <a:gd name="connsiteY8" fmla="*/ 391892 h 603052"/>
              <a:gd name="connsiteX9" fmla="*/ 363841 w 604110"/>
              <a:gd name="connsiteY9" fmla="*/ 328974 h 603052"/>
              <a:gd name="connsiteX10" fmla="*/ 173954 w 604110"/>
              <a:gd name="connsiteY10" fmla="*/ 328974 h 603052"/>
              <a:gd name="connsiteX11" fmla="*/ 146494 w 604110"/>
              <a:gd name="connsiteY11" fmla="*/ 301558 h 603052"/>
              <a:gd name="connsiteX12" fmla="*/ 173954 w 604110"/>
              <a:gd name="connsiteY12" fmla="*/ 274143 h 603052"/>
              <a:gd name="connsiteX13" fmla="*/ 363978 w 604110"/>
              <a:gd name="connsiteY13" fmla="*/ 274143 h 603052"/>
              <a:gd name="connsiteX14" fmla="*/ 300957 w 604110"/>
              <a:gd name="connsiteY14" fmla="*/ 211225 h 603052"/>
              <a:gd name="connsiteX15" fmla="*/ 300957 w 604110"/>
              <a:gd name="connsiteY15" fmla="*/ 172569 h 603052"/>
              <a:gd name="connsiteX16" fmla="*/ 320385 w 604110"/>
              <a:gd name="connsiteY16" fmla="*/ 164550 h 603052"/>
              <a:gd name="connsiteX17" fmla="*/ 302055 w 604110"/>
              <a:gd name="connsiteY17" fmla="*/ 54823 h 603052"/>
              <a:gd name="connsiteX18" fmla="*/ 54919 w 604110"/>
              <a:gd name="connsiteY18" fmla="*/ 301526 h 603052"/>
              <a:gd name="connsiteX19" fmla="*/ 302055 w 604110"/>
              <a:gd name="connsiteY19" fmla="*/ 548229 h 603052"/>
              <a:gd name="connsiteX20" fmla="*/ 549191 w 604110"/>
              <a:gd name="connsiteY20" fmla="*/ 301526 h 603052"/>
              <a:gd name="connsiteX21" fmla="*/ 302055 w 604110"/>
              <a:gd name="connsiteY21" fmla="*/ 54823 h 603052"/>
              <a:gd name="connsiteX22" fmla="*/ 302055 w 604110"/>
              <a:gd name="connsiteY22" fmla="*/ 0 h 603052"/>
              <a:gd name="connsiteX23" fmla="*/ 604110 w 604110"/>
              <a:gd name="connsiteY23" fmla="*/ 301526 h 603052"/>
              <a:gd name="connsiteX24" fmla="*/ 302055 w 604110"/>
              <a:gd name="connsiteY24" fmla="*/ 603052 h 603052"/>
              <a:gd name="connsiteX25" fmla="*/ 0 w 604110"/>
              <a:gd name="connsiteY25" fmla="*/ 301526 h 603052"/>
              <a:gd name="connsiteX26" fmla="*/ 302055 w 604110"/>
              <a:gd name="connsiteY26" fmla="*/ 0 h 6030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604110" h="603052">
                <a:moveTo>
                  <a:pt x="320385" y="164550"/>
                </a:moveTo>
                <a:cubicBezTo>
                  <a:pt x="327422" y="164550"/>
                  <a:pt x="334458" y="167223"/>
                  <a:pt x="339813" y="172569"/>
                </a:cubicBezTo>
                <a:lnTo>
                  <a:pt x="449654" y="282231"/>
                </a:lnTo>
                <a:cubicBezTo>
                  <a:pt x="454734" y="287302"/>
                  <a:pt x="457617" y="294293"/>
                  <a:pt x="457617" y="301558"/>
                </a:cubicBezTo>
                <a:cubicBezTo>
                  <a:pt x="457617" y="308824"/>
                  <a:pt x="454734" y="315814"/>
                  <a:pt x="449654" y="320886"/>
                </a:cubicBezTo>
                <a:lnTo>
                  <a:pt x="339813" y="430548"/>
                </a:lnTo>
                <a:cubicBezTo>
                  <a:pt x="334458" y="436031"/>
                  <a:pt x="327319" y="438635"/>
                  <a:pt x="320316" y="438635"/>
                </a:cubicBezTo>
                <a:cubicBezTo>
                  <a:pt x="313314" y="438635"/>
                  <a:pt x="306312" y="436031"/>
                  <a:pt x="300957" y="430548"/>
                </a:cubicBezTo>
                <a:cubicBezTo>
                  <a:pt x="290248" y="419856"/>
                  <a:pt x="290248" y="402584"/>
                  <a:pt x="300957" y="391892"/>
                </a:cubicBezTo>
                <a:lnTo>
                  <a:pt x="363841" y="328974"/>
                </a:lnTo>
                <a:lnTo>
                  <a:pt x="173954" y="328974"/>
                </a:lnTo>
                <a:cubicBezTo>
                  <a:pt x="158714" y="328974"/>
                  <a:pt x="146494" y="316774"/>
                  <a:pt x="146494" y="301558"/>
                </a:cubicBezTo>
                <a:cubicBezTo>
                  <a:pt x="146494" y="286480"/>
                  <a:pt x="158714" y="274143"/>
                  <a:pt x="173954" y="274143"/>
                </a:cubicBezTo>
                <a:lnTo>
                  <a:pt x="363978" y="274143"/>
                </a:lnTo>
                <a:lnTo>
                  <a:pt x="300957" y="211225"/>
                </a:lnTo>
                <a:cubicBezTo>
                  <a:pt x="290248" y="200533"/>
                  <a:pt x="290248" y="183261"/>
                  <a:pt x="300957" y="172569"/>
                </a:cubicBezTo>
                <a:cubicBezTo>
                  <a:pt x="306312" y="167223"/>
                  <a:pt x="313349" y="164550"/>
                  <a:pt x="320385" y="164550"/>
                </a:cubicBezTo>
                <a:close/>
                <a:moveTo>
                  <a:pt x="302055" y="54823"/>
                </a:moveTo>
                <a:cubicBezTo>
                  <a:pt x="165718" y="54823"/>
                  <a:pt x="54919" y="165428"/>
                  <a:pt x="54919" y="301526"/>
                </a:cubicBezTo>
                <a:cubicBezTo>
                  <a:pt x="54919" y="437624"/>
                  <a:pt x="165718" y="548229"/>
                  <a:pt x="302055" y="548229"/>
                </a:cubicBezTo>
                <a:cubicBezTo>
                  <a:pt x="438392" y="548229"/>
                  <a:pt x="549191" y="437624"/>
                  <a:pt x="549191" y="301526"/>
                </a:cubicBezTo>
                <a:cubicBezTo>
                  <a:pt x="549191" y="165428"/>
                  <a:pt x="438392" y="54823"/>
                  <a:pt x="302055" y="54823"/>
                </a:cubicBezTo>
                <a:close/>
                <a:moveTo>
                  <a:pt x="302055" y="0"/>
                </a:moveTo>
                <a:cubicBezTo>
                  <a:pt x="468597" y="0"/>
                  <a:pt x="604110" y="135275"/>
                  <a:pt x="604110" y="301526"/>
                </a:cubicBezTo>
                <a:cubicBezTo>
                  <a:pt x="604110" y="467777"/>
                  <a:pt x="468597" y="603052"/>
                  <a:pt x="302055" y="603052"/>
                </a:cubicBezTo>
                <a:cubicBezTo>
                  <a:pt x="135513" y="603052"/>
                  <a:pt x="0" y="467777"/>
                  <a:pt x="0" y="301526"/>
                </a:cubicBezTo>
                <a:cubicBezTo>
                  <a:pt x="0" y="135275"/>
                  <a:pt x="135513" y="0"/>
                  <a:pt x="302055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68580" tIns="34290" rIns="68580" bIns="34290" numCol="1" spcCol="0" rtlCol="0" fromWordArt="0" anchor="ctr" anchorCtr="0" forceAA="0" compatLnSpc="1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85800"/>
            <a:endParaRPr lang="zh-CN" altLang="en-US" sz="1350">
              <a:solidFill>
                <a:prstClr val="white"/>
              </a:solidFill>
              <a:latin typeface="Arial" panose="020B0604020202020204"/>
              <a:ea typeface="微软雅黑" panose="020B0503020204020204" charset="-122"/>
            </a:endParaRPr>
          </a:p>
        </p:txBody>
      </p:sp>
      <p:pic>
        <p:nvPicPr>
          <p:cNvPr id="11" name="object 2"/>
          <p:cNvPicPr/>
          <p:nvPr/>
        </p:nvPicPr>
        <p:blipFill>
          <a:blip r:embed="rId1" cstate="print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saturation sat="4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12690"/>
            <a:ext cx="7874755" cy="2571750"/>
          </a:xfrm>
          <a:prstGeom prst="rect">
            <a:avLst/>
          </a:prstGeom>
          <a:effectLst>
            <a:reflection endPos="2000" dist="50800" dir="5400000" sy="-100000" algn="bl" rotWithShape="0"/>
            <a:softEdge rad="76200"/>
          </a:effectLst>
        </p:spPr>
      </p:pic>
      <p:pic>
        <p:nvPicPr>
          <p:cNvPr id="12" name="object 6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257237" y="119489"/>
            <a:ext cx="1628195" cy="654238"/>
          </a:xfrm>
          <a:prstGeom prst="rect">
            <a:avLst/>
          </a:prstGeom>
        </p:spPr>
      </p:pic>
      <p:sp>
        <p:nvSpPr>
          <p:cNvPr id="16" name="文本框 15"/>
          <p:cNvSpPr txBox="1"/>
          <p:nvPr/>
        </p:nvSpPr>
        <p:spPr>
          <a:xfrm>
            <a:off x="3086177" y="3743896"/>
            <a:ext cx="5616659" cy="97975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5"/>
              </a:spcBef>
            </a:pPr>
            <a:r>
              <a:rPr lang="en-US" altLang="zh-CN" sz="2000" spc="60" dirty="0">
                <a:latin typeface="宋体" panose="02010600030101010101" pitchFamily="2" charset="-122"/>
                <a:cs typeface="宋体" panose="02010600030101010101" pitchFamily="2" charset="-122"/>
              </a:rPr>
              <a:t>S</a:t>
            </a:r>
            <a:r>
              <a:rPr lang="en-US" altLang="zh-CN" sz="1800" spc="60" dirty="0">
                <a:latin typeface="宋体" panose="02010600030101010101" pitchFamily="2" charset="-122"/>
                <a:cs typeface="宋体" panose="02010600030101010101" pitchFamily="2" charset="-122"/>
              </a:rPr>
              <a:t>ichuan</a:t>
            </a:r>
            <a:r>
              <a:rPr lang="en-US" altLang="zh-CN" sz="1800" spc="-505" dirty="0">
                <a:latin typeface="宋体" panose="02010600030101010101" pitchFamily="2" charset="-122"/>
                <a:cs typeface="宋体" panose="02010600030101010101" pitchFamily="2" charset="-122"/>
              </a:rPr>
              <a:t> </a:t>
            </a:r>
            <a:r>
              <a:rPr lang="en-US" altLang="zh-CN" sz="1800" spc="105" dirty="0" err="1">
                <a:latin typeface="宋体" panose="02010600030101010101" pitchFamily="2" charset="-122"/>
                <a:cs typeface="宋体" panose="02010600030101010101" pitchFamily="2" charset="-122"/>
              </a:rPr>
              <a:t>Fengsheng</a:t>
            </a:r>
            <a:r>
              <a:rPr lang="en-US" altLang="zh-CN" sz="1800" spc="-500" dirty="0">
                <a:latin typeface="宋体" panose="02010600030101010101" pitchFamily="2" charset="-122"/>
                <a:cs typeface="宋体" panose="02010600030101010101" pitchFamily="2" charset="-122"/>
              </a:rPr>
              <a:t> </a:t>
            </a:r>
            <a:r>
              <a:rPr lang="en-US" altLang="zh-CN" sz="1800" spc="75" dirty="0">
                <a:latin typeface="宋体" panose="02010600030101010101" pitchFamily="2" charset="-122"/>
                <a:cs typeface="宋体" panose="02010600030101010101" pitchFamily="2" charset="-122"/>
              </a:rPr>
              <a:t>Paper</a:t>
            </a:r>
            <a:r>
              <a:rPr lang="en-US" altLang="zh-CN" sz="1800" spc="-505" dirty="0">
                <a:latin typeface="宋体" panose="02010600030101010101" pitchFamily="2" charset="-122"/>
                <a:cs typeface="宋体" panose="02010600030101010101" pitchFamily="2" charset="-122"/>
              </a:rPr>
              <a:t> </a:t>
            </a:r>
            <a:r>
              <a:rPr lang="en-US" altLang="zh-CN" sz="1800" spc="70" dirty="0">
                <a:latin typeface="宋体" panose="02010600030101010101" pitchFamily="2" charset="-122"/>
                <a:cs typeface="宋体" panose="02010600030101010101" pitchFamily="2" charset="-122"/>
              </a:rPr>
              <a:t>Technology</a:t>
            </a:r>
            <a:r>
              <a:rPr lang="en-US" altLang="zh-CN" sz="1800" spc="-509" dirty="0">
                <a:latin typeface="宋体" panose="02010600030101010101" pitchFamily="2" charset="-122"/>
                <a:cs typeface="宋体" panose="02010600030101010101" pitchFamily="2" charset="-122"/>
              </a:rPr>
              <a:t> </a:t>
            </a:r>
            <a:r>
              <a:rPr lang="en-US" altLang="zh-CN" sz="1800" spc="-105" dirty="0">
                <a:latin typeface="宋体" panose="02010600030101010101" pitchFamily="2" charset="-122"/>
                <a:cs typeface="宋体" panose="02010600030101010101" pitchFamily="2" charset="-122"/>
              </a:rPr>
              <a:t>Co.,</a:t>
            </a:r>
            <a:r>
              <a:rPr lang="en-US" altLang="zh-CN" sz="1800" spc="-505" dirty="0">
                <a:latin typeface="宋体" panose="02010600030101010101" pitchFamily="2" charset="-122"/>
                <a:cs typeface="宋体" panose="02010600030101010101" pitchFamily="2" charset="-122"/>
              </a:rPr>
              <a:t> </a:t>
            </a:r>
            <a:r>
              <a:rPr lang="en-US" altLang="zh-CN" sz="1800" spc="-100" dirty="0">
                <a:latin typeface="宋体" panose="02010600030101010101" pitchFamily="2" charset="-122"/>
                <a:cs typeface="宋体" panose="02010600030101010101" pitchFamily="2" charset="-122"/>
              </a:rPr>
              <a:t>Ltd.</a:t>
            </a:r>
            <a:endParaRPr lang="en-US" altLang="zh-CN" sz="1800" spc="-100" dirty="0">
              <a:latin typeface="宋体" panose="02010600030101010101" pitchFamily="2" charset="-122"/>
              <a:cs typeface="宋体" panose="02010600030101010101" pitchFamily="2" charset="-122"/>
            </a:endParaRPr>
          </a:p>
          <a:p>
            <a:pPr marL="12700" algn="ctr">
              <a:lnSpc>
                <a:spcPct val="100000"/>
              </a:lnSpc>
              <a:spcBef>
                <a:spcPts val="105"/>
              </a:spcBef>
            </a:pPr>
            <a:r>
              <a:rPr lang="en-US" altLang="zh-CN" spc="-100" dirty="0">
                <a:latin typeface="宋体" panose="02010600030101010101" pitchFamily="2" charset="-122"/>
                <a:cs typeface="宋体" panose="02010600030101010101" pitchFamily="2" charset="-122"/>
              </a:rPr>
              <a:t>            </a:t>
            </a:r>
            <a:endParaRPr lang="en-US" altLang="zh-CN" spc="-100" dirty="0">
              <a:latin typeface="宋体" panose="02010600030101010101" pitchFamily="2" charset="-122"/>
              <a:cs typeface="宋体" panose="02010600030101010101" pitchFamily="2" charset="-122"/>
            </a:endParaRPr>
          </a:p>
          <a:p>
            <a:pPr marL="12700" algn="ctr">
              <a:lnSpc>
                <a:spcPct val="100000"/>
              </a:lnSpc>
              <a:spcBef>
                <a:spcPts val="105"/>
              </a:spcBef>
            </a:pPr>
            <a:r>
              <a:rPr lang="en-US" altLang="zh-CN" spc="-100" dirty="0">
                <a:latin typeface="宋体" panose="02010600030101010101" pitchFamily="2" charset="-122"/>
                <a:cs typeface="宋体" panose="02010600030101010101" pitchFamily="2" charset="-122"/>
              </a:rPr>
              <a:t>          2022</a:t>
            </a:r>
            <a:r>
              <a:rPr lang="zh-CN" altLang="en-US" spc="-100" dirty="0">
                <a:latin typeface="宋体" panose="02010600030101010101" pitchFamily="2" charset="-122"/>
                <a:cs typeface="宋体" panose="02010600030101010101" pitchFamily="2" charset="-122"/>
              </a:rPr>
              <a:t>年中国纯竹浆生活用纸原纸产量第一</a:t>
            </a:r>
            <a:r>
              <a:rPr lang="en-US" altLang="zh-CN" spc="-100" dirty="0">
                <a:latin typeface="宋体" panose="02010600030101010101" pitchFamily="2" charset="-122"/>
                <a:cs typeface="宋体" panose="02010600030101010101" pitchFamily="2" charset="-122"/>
              </a:rPr>
              <a:t>          </a:t>
            </a:r>
            <a:endParaRPr lang="en-US" altLang="zh-CN" sz="1800" dirty="0">
              <a:latin typeface="宋体" panose="02010600030101010101" pitchFamily="2" charset="-122"/>
              <a:cs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Tm="0">
        <p:fade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ldLvl="0" animBg="1"/>
      <p:bldP spid="3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矩形 47"/>
          <p:cNvSpPr/>
          <p:nvPr/>
        </p:nvSpPr>
        <p:spPr>
          <a:xfrm>
            <a:off x="338455" y="3364230"/>
            <a:ext cx="1530985" cy="460375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 defTabSz="685800">
              <a:lnSpc>
                <a:spcPct val="150000"/>
              </a:lnSpc>
            </a:pPr>
            <a:r>
              <a:rPr lang="zh-CN" altLang="en-US" sz="1600">
                <a:solidFill>
                  <a:schemeClr val="bg1"/>
                </a:solidFill>
                <a:latin typeface="方正兰亭黑简体" panose="02000000000000000000" charset="-122"/>
                <a:ea typeface="方正兰亭黑简体" panose="02000000000000000000" charset="-122"/>
                <a:sym typeface="+mn-ea"/>
              </a:rPr>
              <a:t>慈竹种植基地</a:t>
            </a:r>
            <a:endParaRPr lang="zh-CN" altLang="en-US" sz="1600" dirty="0">
              <a:solidFill>
                <a:schemeClr val="bg1"/>
              </a:solidFill>
              <a:latin typeface="方正兰亭黑简体" panose="02000000000000000000" charset="-122"/>
              <a:ea typeface="方正兰亭黑简体" panose="02000000000000000000" charset="-122"/>
              <a:sym typeface="+mn-ea"/>
            </a:endParaRPr>
          </a:p>
        </p:txBody>
      </p:sp>
      <p:sp>
        <p:nvSpPr>
          <p:cNvPr id="50" name="矩形 49"/>
          <p:cNvSpPr/>
          <p:nvPr/>
        </p:nvSpPr>
        <p:spPr>
          <a:xfrm>
            <a:off x="2294255" y="3364230"/>
            <a:ext cx="1297305" cy="460375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 defTabSz="685800">
              <a:lnSpc>
                <a:spcPct val="150000"/>
              </a:lnSpc>
            </a:pPr>
            <a:r>
              <a:rPr lang="zh-CN" altLang="en-US" sz="1600" dirty="0">
                <a:solidFill>
                  <a:schemeClr val="bg1"/>
                </a:solidFill>
                <a:sym typeface="+mn-ea"/>
              </a:rPr>
              <a:t>原料处理</a:t>
            </a:r>
            <a:endParaRPr lang="zh-CN" altLang="en-US" sz="1600" dirty="0">
              <a:solidFill>
                <a:schemeClr val="bg1"/>
              </a:solidFill>
              <a:latin typeface="Arial" panose="020B0604020202020204"/>
              <a:ea typeface="微软雅黑" panose="020B0503020204020204" charset="-122"/>
              <a:sym typeface="+mn-ea"/>
            </a:endParaRPr>
          </a:p>
        </p:txBody>
      </p:sp>
      <p:sp>
        <p:nvSpPr>
          <p:cNvPr id="51" name="矩形 50"/>
          <p:cNvSpPr/>
          <p:nvPr/>
        </p:nvSpPr>
        <p:spPr>
          <a:xfrm>
            <a:off x="3966528" y="3364230"/>
            <a:ext cx="1433195" cy="460375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 defTabSz="685800">
              <a:lnSpc>
                <a:spcPct val="150000"/>
              </a:lnSpc>
            </a:pPr>
            <a:r>
              <a:rPr lang="zh-CN" altLang="en-US" sz="1600">
                <a:solidFill>
                  <a:schemeClr val="bg1"/>
                </a:solidFill>
                <a:sym typeface="+mn-ea"/>
              </a:rPr>
              <a:t>原纸生产中心</a:t>
            </a:r>
            <a:endParaRPr lang="zh-CN" altLang="en-US" sz="1600" dirty="0">
              <a:solidFill>
                <a:schemeClr val="bg1"/>
              </a:solidFill>
              <a:latin typeface="Arial" panose="020B0604020202020204"/>
              <a:ea typeface="微软雅黑" panose="020B0503020204020204" charset="-122"/>
              <a:sym typeface="+mn-ea"/>
            </a:endParaRPr>
          </a:p>
        </p:txBody>
      </p:sp>
      <p:sp>
        <p:nvSpPr>
          <p:cNvPr id="52" name="矩形 51"/>
          <p:cNvSpPr/>
          <p:nvPr/>
        </p:nvSpPr>
        <p:spPr>
          <a:xfrm>
            <a:off x="7334250" y="3364230"/>
            <a:ext cx="1478280" cy="460375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 defTabSz="685800">
              <a:lnSpc>
                <a:spcPct val="150000"/>
              </a:lnSpc>
            </a:pPr>
            <a:r>
              <a:rPr lang="zh-CN" altLang="en-US" sz="1600">
                <a:solidFill>
                  <a:schemeClr val="bg1"/>
                </a:solidFill>
                <a:sym typeface="+mn-ea"/>
              </a:rPr>
              <a:t>严格检验</a:t>
            </a:r>
            <a:endParaRPr lang="zh-CN" altLang="en-US" sz="1600" dirty="0">
              <a:solidFill>
                <a:schemeClr val="bg1"/>
              </a:solidFill>
              <a:latin typeface="Arial" panose="020B0604020202020204"/>
              <a:ea typeface="微软雅黑" panose="020B0503020204020204" charset="-122"/>
              <a:sym typeface="+mn-ea"/>
            </a:endParaRPr>
          </a:p>
        </p:txBody>
      </p:sp>
      <p:sp>
        <p:nvSpPr>
          <p:cNvPr id="21" name="任意多边形 20"/>
          <p:cNvSpPr/>
          <p:nvPr/>
        </p:nvSpPr>
        <p:spPr>
          <a:xfrm>
            <a:off x="7771734" y="4964368"/>
            <a:ext cx="358263" cy="179132"/>
          </a:xfrm>
          <a:custGeom>
            <a:avLst/>
            <a:gdLst>
              <a:gd name="connsiteX0" fmla="*/ 238842 w 477684"/>
              <a:gd name="connsiteY0" fmla="*/ 0 h 238842"/>
              <a:gd name="connsiteX1" fmla="*/ 477684 w 477684"/>
              <a:gd name="connsiteY1" fmla="*/ 238842 h 238842"/>
              <a:gd name="connsiteX2" fmla="*/ 0 w 477684"/>
              <a:gd name="connsiteY2" fmla="*/ 238842 h 2388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77684" h="238842">
                <a:moveTo>
                  <a:pt x="238842" y="0"/>
                </a:moveTo>
                <a:lnTo>
                  <a:pt x="477684" y="238842"/>
                </a:lnTo>
                <a:lnTo>
                  <a:pt x="0" y="238842"/>
                </a:lnTo>
                <a:close/>
              </a:path>
            </a:pathLst>
          </a:custGeom>
          <a:solidFill>
            <a:srgbClr val="07A10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zh-CN" altLang="en-US" sz="1350">
              <a:solidFill>
                <a:prstClr val="white"/>
              </a:solidFill>
              <a:latin typeface="Arial" panose="020B0604020202020204"/>
              <a:ea typeface="微软雅黑" panose="020B0503020204020204" charset="-122"/>
            </a:endParaRPr>
          </a:p>
        </p:txBody>
      </p:sp>
      <p:sp>
        <p:nvSpPr>
          <p:cNvPr id="23" name="任意多边形 22"/>
          <p:cNvSpPr/>
          <p:nvPr/>
        </p:nvSpPr>
        <p:spPr>
          <a:xfrm>
            <a:off x="244720" y="29965"/>
            <a:ext cx="1664725" cy="832363"/>
          </a:xfrm>
          <a:custGeom>
            <a:avLst/>
            <a:gdLst>
              <a:gd name="connsiteX0" fmla="*/ 0 w 2219633"/>
              <a:gd name="connsiteY0" fmla="*/ 0 h 1109817"/>
              <a:gd name="connsiteX1" fmla="*/ 2219633 w 2219633"/>
              <a:gd name="connsiteY1" fmla="*/ 0 h 1109817"/>
              <a:gd name="connsiteX2" fmla="*/ 1109817 w 2219633"/>
              <a:gd name="connsiteY2" fmla="*/ 1109817 h 11098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219633" h="1109817">
                <a:moveTo>
                  <a:pt x="0" y="0"/>
                </a:moveTo>
                <a:lnTo>
                  <a:pt x="2219633" y="0"/>
                </a:lnTo>
                <a:lnTo>
                  <a:pt x="1109817" y="1109817"/>
                </a:lnTo>
                <a:close/>
              </a:path>
            </a:pathLst>
          </a:custGeom>
          <a:solidFill>
            <a:srgbClr val="07A10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zh-CN" altLang="en-US" sz="1350">
              <a:solidFill>
                <a:srgbClr val="07A10B"/>
              </a:solidFill>
              <a:latin typeface="Arial" panose="020B0604020202020204"/>
              <a:ea typeface="微软雅黑" panose="020B0503020204020204" charset="-122"/>
            </a:endParaRPr>
          </a:p>
        </p:txBody>
      </p:sp>
      <p:sp>
        <p:nvSpPr>
          <p:cNvPr id="24" name="椭圆 49"/>
          <p:cNvSpPr/>
          <p:nvPr/>
        </p:nvSpPr>
        <p:spPr>
          <a:xfrm>
            <a:off x="8670387" y="4760317"/>
            <a:ext cx="225879" cy="225483"/>
          </a:xfrm>
          <a:custGeom>
            <a:avLst/>
            <a:gdLst>
              <a:gd name="connsiteX0" fmla="*/ 320385 w 604110"/>
              <a:gd name="connsiteY0" fmla="*/ 164550 h 603052"/>
              <a:gd name="connsiteX1" fmla="*/ 339813 w 604110"/>
              <a:gd name="connsiteY1" fmla="*/ 172569 h 603052"/>
              <a:gd name="connsiteX2" fmla="*/ 449654 w 604110"/>
              <a:gd name="connsiteY2" fmla="*/ 282231 h 603052"/>
              <a:gd name="connsiteX3" fmla="*/ 457617 w 604110"/>
              <a:gd name="connsiteY3" fmla="*/ 301558 h 603052"/>
              <a:gd name="connsiteX4" fmla="*/ 449654 w 604110"/>
              <a:gd name="connsiteY4" fmla="*/ 320886 h 603052"/>
              <a:gd name="connsiteX5" fmla="*/ 339813 w 604110"/>
              <a:gd name="connsiteY5" fmla="*/ 430548 h 603052"/>
              <a:gd name="connsiteX6" fmla="*/ 320316 w 604110"/>
              <a:gd name="connsiteY6" fmla="*/ 438635 h 603052"/>
              <a:gd name="connsiteX7" fmla="*/ 300957 w 604110"/>
              <a:gd name="connsiteY7" fmla="*/ 430548 h 603052"/>
              <a:gd name="connsiteX8" fmla="*/ 300957 w 604110"/>
              <a:gd name="connsiteY8" fmla="*/ 391892 h 603052"/>
              <a:gd name="connsiteX9" fmla="*/ 363841 w 604110"/>
              <a:gd name="connsiteY9" fmla="*/ 328974 h 603052"/>
              <a:gd name="connsiteX10" fmla="*/ 173954 w 604110"/>
              <a:gd name="connsiteY10" fmla="*/ 328974 h 603052"/>
              <a:gd name="connsiteX11" fmla="*/ 146494 w 604110"/>
              <a:gd name="connsiteY11" fmla="*/ 301558 h 603052"/>
              <a:gd name="connsiteX12" fmla="*/ 173954 w 604110"/>
              <a:gd name="connsiteY12" fmla="*/ 274143 h 603052"/>
              <a:gd name="connsiteX13" fmla="*/ 363978 w 604110"/>
              <a:gd name="connsiteY13" fmla="*/ 274143 h 603052"/>
              <a:gd name="connsiteX14" fmla="*/ 300957 w 604110"/>
              <a:gd name="connsiteY14" fmla="*/ 211225 h 603052"/>
              <a:gd name="connsiteX15" fmla="*/ 300957 w 604110"/>
              <a:gd name="connsiteY15" fmla="*/ 172569 h 603052"/>
              <a:gd name="connsiteX16" fmla="*/ 320385 w 604110"/>
              <a:gd name="connsiteY16" fmla="*/ 164550 h 603052"/>
              <a:gd name="connsiteX17" fmla="*/ 302055 w 604110"/>
              <a:gd name="connsiteY17" fmla="*/ 54823 h 603052"/>
              <a:gd name="connsiteX18" fmla="*/ 54919 w 604110"/>
              <a:gd name="connsiteY18" fmla="*/ 301526 h 603052"/>
              <a:gd name="connsiteX19" fmla="*/ 302055 w 604110"/>
              <a:gd name="connsiteY19" fmla="*/ 548229 h 603052"/>
              <a:gd name="connsiteX20" fmla="*/ 549191 w 604110"/>
              <a:gd name="connsiteY20" fmla="*/ 301526 h 603052"/>
              <a:gd name="connsiteX21" fmla="*/ 302055 w 604110"/>
              <a:gd name="connsiteY21" fmla="*/ 54823 h 603052"/>
              <a:gd name="connsiteX22" fmla="*/ 302055 w 604110"/>
              <a:gd name="connsiteY22" fmla="*/ 0 h 603052"/>
              <a:gd name="connsiteX23" fmla="*/ 604110 w 604110"/>
              <a:gd name="connsiteY23" fmla="*/ 301526 h 603052"/>
              <a:gd name="connsiteX24" fmla="*/ 302055 w 604110"/>
              <a:gd name="connsiteY24" fmla="*/ 603052 h 603052"/>
              <a:gd name="connsiteX25" fmla="*/ 0 w 604110"/>
              <a:gd name="connsiteY25" fmla="*/ 301526 h 603052"/>
              <a:gd name="connsiteX26" fmla="*/ 302055 w 604110"/>
              <a:gd name="connsiteY26" fmla="*/ 0 h 6030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604110" h="603052">
                <a:moveTo>
                  <a:pt x="320385" y="164550"/>
                </a:moveTo>
                <a:cubicBezTo>
                  <a:pt x="327422" y="164550"/>
                  <a:pt x="334458" y="167223"/>
                  <a:pt x="339813" y="172569"/>
                </a:cubicBezTo>
                <a:lnTo>
                  <a:pt x="449654" y="282231"/>
                </a:lnTo>
                <a:cubicBezTo>
                  <a:pt x="454734" y="287302"/>
                  <a:pt x="457617" y="294293"/>
                  <a:pt x="457617" y="301558"/>
                </a:cubicBezTo>
                <a:cubicBezTo>
                  <a:pt x="457617" y="308824"/>
                  <a:pt x="454734" y="315814"/>
                  <a:pt x="449654" y="320886"/>
                </a:cubicBezTo>
                <a:lnTo>
                  <a:pt x="339813" y="430548"/>
                </a:lnTo>
                <a:cubicBezTo>
                  <a:pt x="334458" y="436031"/>
                  <a:pt x="327319" y="438635"/>
                  <a:pt x="320316" y="438635"/>
                </a:cubicBezTo>
                <a:cubicBezTo>
                  <a:pt x="313314" y="438635"/>
                  <a:pt x="306312" y="436031"/>
                  <a:pt x="300957" y="430548"/>
                </a:cubicBezTo>
                <a:cubicBezTo>
                  <a:pt x="290248" y="419856"/>
                  <a:pt x="290248" y="402584"/>
                  <a:pt x="300957" y="391892"/>
                </a:cubicBezTo>
                <a:lnTo>
                  <a:pt x="363841" y="328974"/>
                </a:lnTo>
                <a:lnTo>
                  <a:pt x="173954" y="328974"/>
                </a:lnTo>
                <a:cubicBezTo>
                  <a:pt x="158714" y="328974"/>
                  <a:pt x="146494" y="316774"/>
                  <a:pt x="146494" y="301558"/>
                </a:cubicBezTo>
                <a:cubicBezTo>
                  <a:pt x="146494" y="286480"/>
                  <a:pt x="158714" y="274143"/>
                  <a:pt x="173954" y="274143"/>
                </a:cubicBezTo>
                <a:lnTo>
                  <a:pt x="363978" y="274143"/>
                </a:lnTo>
                <a:lnTo>
                  <a:pt x="300957" y="211225"/>
                </a:lnTo>
                <a:cubicBezTo>
                  <a:pt x="290248" y="200533"/>
                  <a:pt x="290248" y="183261"/>
                  <a:pt x="300957" y="172569"/>
                </a:cubicBezTo>
                <a:cubicBezTo>
                  <a:pt x="306312" y="167223"/>
                  <a:pt x="313349" y="164550"/>
                  <a:pt x="320385" y="164550"/>
                </a:cubicBezTo>
                <a:close/>
                <a:moveTo>
                  <a:pt x="302055" y="54823"/>
                </a:moveTo>
                <a:cubicBezTo>
                  <a:pt x="165718" y="54823"/>
                  <a:pt x="54919" y="165428"/>
                  <a:pt x="54919" y="301526"/>
                </a:cubicBezTo>
                <a:cubicBezTo>
                  <a:pt x="54919" y="437624"/>
                  <a:pt x="165718" y="548229"/>
                  <a:pt x="302055" y="548229"/>
                </a:cubicBezTo>
                <a:cubicBezTo>
                  <a:pt x="438392" y="548229"/>
                  <a:pt x="549191" y="437624"/>
                  <a:pt x="549191" y="301526"/>
                </a:cubicBezTo>
                <a:cubicBezTo>
                  <a:pt x="549191" y="165428"/>
                  <a:pt x="438392" y="54823"/>
                  <a:pt x="302055" y="54823"/>
                </a:cubicBezTo>
                <a:close/>
                <a:moveTo>
                  <a:pt x="302055" y="0"/>
                </a:moveTo>
                <a:cubicBezTo>
                  <a:pt x="468597" y="0"/>
                  <a:pt x="604110" y="135275"/>
                  <a:pt x="604110" y="301526"/>
                </a:cubicBezTo>
                <a:cubicBezTo>
                  <a:pt x="604110" y="467777"/>
                  <a:pt x="468597" y="603052"/>
                  <a:pt x="302055" y="603052"/>
                </a:cubicBezTo>
                <a:cubicBezTo>
                  <a:pt x="135513" y="603052"/>
                  <a:pt x="0" y="467777"/>
                  <a:pt x="0" y="301526"/>
                </a:cubicBezTo>
                <a:cubicBezTo>
                  <a:pt x="0" y="135275"/>
                  <a:pt x="135513" y="0"/>
                  <a:pt x="302055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68580" tIns="34290" rIns="68580" bIns="34290" numCol="1" spcCol="0" rtlCol="0" fromWordArt="0" anchor="ctr" anchorCtr="0" forceAA="0" compatLnSpc="1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85800"/>
            <a:endParaRPr lang="zh-CN" altLang="en-US" sz="1350">
              <a:solidFill>
                <a:prstClr val="white"/>
              </a:solidFill>
              <a:latin typeface="Arial" panose="020B0604020202020204"/>
              <a:ea typeface="微软雅黑" panose="020B0503020204020204" charset="-122"/>
            </a:endParaRPr>
          </a:p>
        </p:txBody>
      </p:sp>
      <p:sp>
        <p:nvSpPr>
          <p:cNvPr id="25" name="椭圆 50"/>
          <p:cNvSpPr/>
          <p:nvPr/>
        </p:nvSpPr>
        <p:spPr>
          <a:xfrm flipH="1">
            <a:off x="8385912" y="4760317"/>
            <a:ext cx="225879" cy="225483"/>
          </a:xfrm>
          <a:custGeom>
            <a:avLst/>
            <a:gdLst>
              <a:gd name="connsiteX0" fmla="*/ 320385 w 604110"/>
              <a:gd name="connsiteY0" fmla="*/ 164550 h 603052"/>
              <a:gd name="connsiteX1" fmla="*/ 339813 w 604110"/>
              <a:gd name="connsiteY1" fmla="*/ 172569 h 603052"/>
              <a:gd name="connsiteX2" fmla="*/ 449654 w 604110"/>
              <a:gd name="connsiteY2" fmla="*/ 282231 h 603052"/>
              <a:gd name="connsiteX3" fmla="*/ 457617 w 604110"/>
              <a:gd name="connsiteY3" fmla="*/ 301558 h 603052"/>
              <a:gd name="connsiteX4" fmla="*/ 449654 w 604110"/>
              <a:gd name="connsiteY4" fmla="*/ 320886 h 603052"/>
              <a:gd name="connsiteX5" fmla="*/ 339813 w 604110"/>
              <a:gd name="connsiteY5" fmla="*/ 430548 h 603052"/>
              <a:gd name="connsiteX6" fmla="*/ 320316 w 604110"/>
              <a:gd name="connsiteY6" fmla="*/ 438635 h 603052"/>
              <a:gd name="connsiteX7" fmla="*/ 300957 w 604110"/>
              <a:gd name="connsiteY7" fmla="*/ 430548 h 603052"/>
              <a:gd name="connsiteX8" fmla="*/ 300957 w 604110"/>
              <a:gd name="connsiteY8" fmla="*/ 391892 h 603052"/>
              <a:gd name="connsiteX9" fmla="*/ 363841 w 604110"/>
              <a:gd name="connsiteY9" fmla="*/ 328974 h 603052"/>
              <a:gd name="connsiteX10" fmla="*/ 173954 w 604110"/>
              <a:gd name="connsiteY10" fmla="*/ 328974 h 603052"/>
              <a:gd name="connsiteX11" fmla="*/ 146494 w 604110"/>
              <a:gd name="connsiteY11" fmla="*/ 301558 h 603052"/>
              <a:gd name="connsiteX12" fmla="*/ 173954 w 604110"/>
              <a:gd name="connsiteY12" fmla="*/ 274143 h 603052"/>
              <a:gd name="connsiteX13" fmla="*/ 363978 w 604110"/>
              <a:gd name="connsiteY13" fmla="*/ 274143 h 603052"/>
              <a:gd name="connsiteX14" fmla="*/ 300957 w 604110"/>
              <a:gd name="connsiteY14" fmla="*/ 211225 h 603052"/>
              <a:gd name="connsiteX15" fmla="*/ 300957 w 604110"/>
              <a:gd name="connsiteY15" fmla="*/ 172569 h 603052"/>
              <a:gd name="connsiteX16" fmla="*/ 320385 w 604110"/>
              <a:gd name="connsiteY16" fmla="*/ 164550 h 603052"/>
              <a:gd name="connsiteX17" fmla="*/ 302055 w 604110"/>
              <a:gd name="connsiteY17" fmla="*/ 54823 h 603052"/>
              <a:gd name="connsiteX18" fmla="*/ 54919 w 604110"/>
              <a:gd name="connsiteY18" fmla="*/ 301526 h 603052"/>
              <a:gd name="connsiteX19" fmla="*/ 302055 w 604110"/>
              <a:gd name="connsiteY19" fmla="*/ 548229 h 603052"/>
              <a:gd name="connsiteX20" fmla="*/ 549191 w 604110"/>
              <a:gd name="connsiteY20" fmla="*/ 301526 h 603052"/>
              <a:gd name="connsiteX21" fmla="*/ 302055 w 604110"/>
              <a:gd name="connsiteY21" fmla="*/ 54823 h 603052"/>
              <a:gd name="connsiteX22" fmla="*/ 302055 w 604110"/>
              <a:gd name="connsiteY22" fmla="*/ 0 h 603052"/>
              <a:gd name="connsiteX23" fmla="*/ 604110 w 604110"/>
              <a:gd name="connsiteY23" fmla="*/ 301526 h 603052"/>
              <a:gd name="connsiteX24" fmla="*/ 302055 w 604110"/>
              <a:gd name="connsiteY24" fmla="*/ 603052 h 603052"/>
              <a:gd name="connsiteX25" fmla="*/ 0 w 604110"/>
              <a:gd name="connsiteY25" fmla="*/ 301526 h 603052"/>
              <a:gd name="connsiteX26" fmla="*/ 302055 w 604110"/>
              <a:gd name="connsiteY26" fmla="*/ 0 h 6030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604110" h="603052">
                <a:moveTo>
                  <a:pt x="320385" y="164550"/>
                </a:moveTo>
                <a:cubicBezTo>
                  <a:pt x="327422" y="164550"/>
                  <a:pt x="334458" y="167223"/>
                  <a:pt x="339813" y="172569"/>
                </a:cubicBezTo>
                <a:lnTo>
                  <a:pt x="449654" y="282231"/>
                </a:lnTo>
                <a:cubicBezTo>
                  <a:pt x="454734" y="287302"/>
                  <a:pt x="457617" y="294293"/>
                  <a:pt x="457617" y="301558"/>
                </a:cubicBezTo>
                <a:cubicBezTo>
                  <a:pt x="457617" y="308824"/>
                  <a:pt x="454734" y="315814"/>
                  <a:pt x="449654" y="320886"/>
                </a:cubicBezTo>
                <a:lnTo>
                  <a:pt x="339813" y="430548"/>
                </a:lnTo>
                <a:cubicBezTo>
                  <a:pt x="334458" y="436031"/>
                  <a:pt x="327319" y="438635"/>
                  <a:pt x="320316" y="438635"/>
                </a:cubicBezTo>
                <a:cubicBezTo>
                  <a:pt x="313314" y="438635"/>
                  <a:pt x="306312" y="436031"/>
                  <a:pt x="300957" y="430548"/>
                </a:cubicBezTo>
                <a:cubicBezTo>
                  <a:pt x="290248" y="419856"/>
                  <a:pt x="290248" y="402584"/>
                  <a:pt x="300957" y="391892"/>
                </a:cubicBezTo>
                <a:lnTo>
                  <a:pt x="363841" y="328974"/>
                </a:lnTo>
                <a:lnTo>
                  <a:pt x="173954" y="328974"/>
                </a:lnTo>
                <a:cubicBezTo>
                  <a:pt x="158714" y="328974"/>
                  <a:pt x="146494" y="316774"/>
                  <a:pt x="146494" y="301558"/>
                </a:cubicBezTo>
                <a:cubicBezTo>
                  <a:pt x="146494" y="286480"/>
                  <a:pt x="158714" y="274143"/>
                  <a:pt x="173954" y="274143"/>
                </a:cubicBezTo>
                <a:lnTo>
                  <a:pt x="363978" y="274143"/>
                </a:lnTo>
                <a:lnTo>
                  <a:pt x="300957" y="211225"/>
                </a:lnTo>
                <a:cubicBezTo>
                  <a:pt x="290248" y="200533"/>
                  <a:pt x="290248" y="183261"/>
                  <a:pt x="300957" y="172569"/>
                </a:cubicBezTo>
                <a:cubicBezTo>
                  <a:pt x="306312" y="167223"/>
                  <a:pt x="313349" y="164550"/>
                  <a:pt x="320385" y="164550"/>
                </a:cubicBezTo>
                <a:close/>
                <a:moveTo>
                  <a:pt x="302055" y="54823"/>
                </a:moveTo>
                <a:cubicBezTo>
                  <a:pt x="165718" y="54823"/>
                  <a:pt x="54919" y="165428"/>
                  <a:pt x="54919" y="301526"/>
                </a:cubicBezTo>
                <a:cubicBezTo>
                  <a:pt x="54919" y="437624"/>
                  <a:pt x="165718" y="548229"/>
                  <a:pt x="302055" y="548229"/>
                </a:cubicBezTo>
                <a:cubicBezTo>
                  <a:pt x="438392" y="548229"/>
                  <a:pt x="549191" y="437624"/>
                  <a:pt x="549191" y="301526"/>
                </a:cubicBezTo>
                <a:cubicBezTo>
                  <a:pt x="549191" y="165428"/>
                  <a:pt x="438392" y="54823"/>
                  <a:pt x="302055" y="54823"/>
                </a:cubicBezTo>
                <a:close/>
                <a:moveTo>
                  <a:pt x="302055" y="0"/>
                </a:moveTo>
                <a:cubicBezTo>
                  <a:pt x="468597" y="0"/>
                  <a:pt x="604110" y="135275"/>
                  <a:pt x="604110" y="301526"/>
                </a:cubicBezTo>
                <a:cubicBezTo>
                  <a:pt x="604110" y="467777"/>
                  <a:pt x="468597" y="603052"/>
                  <a:pt x="302055" y="603052"/>
                </a:cubicBezTo>
                <a:cubicBezTo>
                  <a:pt x="135513" y="603052"/>
                  <a:pt x="0" y="467777"/>
                  <a:pt x="0" y="301526"/>
                </a:cubicBezTo>
                <a:cubicBezTo>
                  <a:pt x="0" y="135275"/>
                  <a:pt x="135513" y="0"/>
                  <a:pt x="302055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68580" tIns="34290" rIns="68580" bIns="34290" numCol="1" spcCol="0" rtlCol="0" fromWordArt="0" anchor="ctr" anchorCtr="0" forceAA="0" compatLnSpc="1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85800"/>
            <a:endParaRPr lang="zh-CN" altLang="en-US" sz="1350">
              <a:solidFill>
                <a:prstClr val="white"/>
              </a:solidFill>
              <a:latin typeface="Arial" panose="020B0604020202020204"/>
              <a:ea typeface="微软雅黑" panose="020B0503020204020204" charset="-122"/>
            </a:endParaRPr>
          </a:p>
        </p:txBody>
      </p:sp>
      <p:sp>
        <p:nvSpPr>
          <p:cNvPr id="27" name="任意多边形 26"/>
          <p:cNvSpPr/>
          <p:nvPr/>
        </p:nvSpPr>
        <p:spPr>
          <a:xfrm>
            <a:off x="7170169" y="4760120"/>
            <a:ext cx="766763" cy="383381"/>
          </a:xfrm>
          <a:custGeom>
            <a:avLst/>
            <a:gdLst>
              <a:gd name="connsiteX0" fmla="*/ 511175 w 1022350"/>
              <a:gd name="connsiteY0" fmla="*/ 0 h 511175"/>
              <a:gd name="connsiteX1" fmla="*/ 1022350 w 1022350"/>
              <a:gd name="connsiteY1" fmla="*/ 511175 h 511175"/>
              <a:gd name="connsiteX2" fmla="*/ 0 w 1022350"/>
              <a:gd name="connsiteY2" fmla="*/ 511175 h 511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22350" h="511175">
                <a:moveTo>
                  <a:pt x="511175" y="0"/>
                </a:moveTo>
                <a:lnTo>
                  <a:pt x="1022350" y="511175"/>
                </a:lnTo>
                <a:lnTo>
                  <a:pt x="0" y="511175"/>
                </a:lnTo>
                <a:close/>
              </a:path>
            </a:pathLst>
          </a:custGeom>
          <a:solidFill>
            <a:srgbClr val="07A10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zh-CN" altLang="en-US" sz="1350">
              <a:solidFill>
                <a:prstClr val="white"/>
              </a:solidFill>
              <a:latin typeface="Arial" panose="020B0604020202020204"/>
              <a:ea typeface="微软雅黑" panose="020B0503020204020204" charset="-122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1681480" y="723900"/>
            <a:ext cx="4967605" cy="23622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defTabSz="685800">
              <a:lnSpc>
                <a:spcPct val="114000"/>
              </a:lnSpc>
            </a:pPr>
            <a:endParaRPr lang="en-US" altLang="zh-CN" sz="900" dirty="0">
              <a:solidFill>
                <a:srgbClr val="07A10B"/>
              </a:solidFill>
              <a:latin typeface="Century Gothic" panose="020B0502020202020204" pitchFamily="34" charset="0"/>
              <a:ea typeface="微软雅黑" panose="020B0503020204020204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5645785" y="3364230"/>
            <a:ext cx="1478280" cy="460375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 defTabSz="685800">
              <a:lnSpc>
                <a:spcPct val="150000"/>
              </a:lnSpc>
            </a:pPr>
            <a:r>
              <a:rPr lang="zh-CN" altLang="en-US" sz="1600" dirty="0">
                <a:solidFill>
                  <a:schemeClr val="bg1"/>
                </a:solidFill>
                <a:sym typeface="+mn-ea"/>
              </a:rPr>
              <a:t>全自动化生产</a:t>
            </a:r>
            <a:endParaRPr lang="zh-CN" altLang="en-US" sz="1600" dirty="0">
              <a:solidFill>
                <a:schemeClr val="bg1"/>
              </a:solidFill>
              <a:latin typeface="Arial" panose="020B0604020202020204"/>
              <a:ea typeface="微软雅黑" panose="020B0503020204020204" charset="-122"/>
              <a:sym typeface="+mn-ea"/>
            </a:endParaRPr>
          </a:p>
        </p:txBody>
      </p:sp>
      <p:pic>
        <p:nvPicPr>
          <p:cNvPr id="26" name="object 6"/>
          <p:cNvPicPr/>
          <p:nvPr/>
        </p:nvPicPr>
        <p:blipFill>
          <a:blip r:embed="rId1" cstate="print"/>
          <a:stretch>
            <a:fillRect/>
          </a:stretch>
        </p:blipFill>
        <p:spPr>
          <a:xfrm>
            <a:off x="647055" y="116132"/>
            <a:ext cx="699447" cy="330435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396491" y="948495"/>
            <a:ext cx="8044180" cy="50463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dirty="0">
                <a:solidFill>
                  <a:srgbClr val="FFFF00"/>
                </a:solidFill>
              </a:rPr>
              <a:t>：</a:t>
            </a:r>
            <a:endParaRPr lang="zh-CN" altLang="en-US" dirty="0">
              <a:solidFill>
                <a:srgbClr val="FFFF00"/>
              </a:solidFill>
            </a:endParaRPr>
          </a:p>
          <a:p>
            <a:r>
              <a:rPr lang="en-US" altLang="zh-CN" dirty="0">
                <a:solidFill>
                  <a:srgbClr val="404040"/>
                </a:solidFill>
                <a:latin typeface="阿里巴巴普惠体 Light" panose="00020600040101010101" pitchFamily="18" charset="-122"/>
                <a:ea typeface="阿里巴巴普惠体 Light" panose="00020600040101010101" pitchFamily="18" charset="-122"/>
                <a:sym typeface="+mn-ea"/>
              </a:rPr>
              <a:t>    </a:t>
            </a:r>
            <a:endParaRPr lang="en-US" altLang="zh-CN" dirty="0">
              <a:solidFill>
                <a:srgbClr val="404040"/>
              </a:solidFill>
              <a:latin typeface="阿里巴巴普惠体 Light" panose="00020600040101010101" pitchFamily="18" charset="-122"/>
              <a:ea typeface="阿里巴巴普惠体 Light" panose="00020600040101010101" pitchFamily="18" charset="-122"/>
              <a:sym typeface="+mn-ea"/>
            </a:endParaRPr>
          </a:p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rgbClr val="07A10B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       </a:t>
            </a:r>
            <a:r>
              <a:rPr lang="zh-CN" altLang="en-US" sz="1400" dirty="0"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凤生采用全球最先进的蒸煮工艺和装备技术，采用智能制造和智慧信息系统，实施数字化平台管控，打造全国环保管理标准最高的造纸企业。</a:t>
            </a:r>
            <a:endParaRPr lang="zh-CN" altLang="en-US" sz="1400" dirty="0">
              <a:latin typeface="华文楷体" panose="02010600040101010101" pitchFamily="2" charset="-122"/>
              <a:ea typeface="华文楷体" panose="02010600040101010101" pitchFamily="2" charset="-122"/>
              <a:sym typeface="+mn-ea"/>
            </a:endParaRPr>
          </a:p>
          <a:p>
            <a:endParaRPr lang="en-US" altLang="zh-CN" dirty="0">
              <a:latin typeface="宋体" panose="02010600030101010101" pitchFamily="2" charset="-122"/>
              <a:cs typeface="宋体" panose="02010600030101010101" pitchFamily="2" charset="-122"/>
              <a:sym typeface="+mn-ea"/>
            </a:endParaRPr>
          </a:p>
          <a:p>
            <a:endParaRPr lang="en-US" altLang="zh-CN" sz="1600" dirty="0">
              <a:solidFill>
                <a:srgbClr val="07A10B"/>
              </a:solidFill>
              <a:latin typeface="宋体" panose="02010600030101010101" pitchFamily="2" charset="-122"/>
              <a:cs typeface="宋体" panose="02010600030101010101" pitchFamily="2" charset="-122"/>
              <a:sym typeface="+mn-ea"/>
            </a:endParaRPr>
          </a:p>
          <a:p>
            <a:pPr>
              <a:lnSpc>
                <a:spcPct val="150000"/>
              </a:lnSpc>
            </a:pPr>
            <a:r>
              <a:rPr lang="en-US" altLang="zh-CN" dirty="0"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    </a:t>
            </a:r>
            <a:r>
              <a:rPr lang="zh-CN" altLang="en-US" sz="1400" dirty="0"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凤生有</a:t>
            </a:r>
            <a:r>
              <a:rPr lang="en-US" altLang="zh-CN" sz="1400" dirty="0"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63</a:t>
            </a:r>
            <a:r>
              <a:rPr lang="zh-CN" altLang="en-US" sz="1400" dirty="0"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年竹浆造纸技术沉淀，是</a:t>
            </a:r>
            <a:r>
              <a:rPr sz="1400" dirty="0"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《竹浆生活用纸》 </a:t>
            </a:r>
            <a:r>
              <a:rPr sz="1400" dirty="0" err="1"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团体标准起草单位之一</a:t>
            </a:r>
            <a:r>
              <a:rPr lang="zh-CN" altLang="en-US" sz="1400" dirty="0"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。</a:t>
            </a:r>
            <a:endParaRPr lang="en-US" altLang="zh-CN" sz="1400" dirty="0">
              <a:latin typeface="华文楷体" panose="02010600040101010101" pitchFamily="2" charset="-122"/>
              <a:ea typeface="华文楷体" panose="02010600040101010101" pitchFamily="2" charset="-122"/>
              <a:sym typeface="+mn-ea"/>
            </a:endParaRPr>
          </a:p>
          <a:p>
            <a:endParaRPr sz="1600" spc="5" dirty="0">
              <a:solidFill>
                <a:srgbClr val="07A10B"/>
              </a:solidFill>
              <a:latin typeface="宋体" panose="02010600030101010101" pitchFamily="2" charset="-122"/>
              <a:cs typeface="宋体" panose="02010600030101010101" pitchFamily="2" charset="-122"/>
              <a:sym typeface="+mn-ea"/>
            </a:endParaRPr>
          </a:p>
          <a:p>
            <a:endParaRPr sz="1600" spc="5" dirty="0">
              <a:latin typeface="宋体" panose="02010600030101010101" pitchFamily="2" charset="-122"/>
              <a:cs typeface="宋体" panose="02010600030101010101" pitchFamily="2" charset="-122"/>
              <a:sym typeface="+mn-ea"/>
            </a:endParaRPr>
          </a:p>
          <a:p>
            <a:pPr>
              <a:lnSpc>
                <a:spcPct val="150000"/>
              </a:lnSpc>
            </a:pPr>
            <a:r>
              <a:rPr lang="en-US" altLang="zh-CN" sz="1400" dirty="0"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          </a:t>
            </a:r>
            <a:r>
              <a:rPr lang="zh-CN" altLang="en-US" sz="1400" dirty="0"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凤生</a:t>
            </a:r>
            <a:r>
              <a:rPr lang="en-US" altLang="zh-CN" sz="1400" dirty="0"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2023</a:t>
            </a:r>
            <a:r>
              <a:rPr lang="zh-CN" altLang="en-US" sz="1400" dirty="0"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年末已提交证监会</a:t>
            </a:r>
            <a:r>
              <a:rPr lang="en-US" altLang="zh-CN" sz="1400" dirty="0"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A</a:t>
            </a:r>
            <a:r>
              <a:rPr lang="zh-CN" altLang="en-US" sz="1400" dirty="0"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股</a:t>
            </a:r>
            <a:r>
              <a:rPr lang="en-US" altLang="zh-CN" sz="1400" dirty="0"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IPO</a:t>
            </a:r>
            <a:r>
              <a:rPr lang="zh-CN" altLang="en-US" sz="1400" dirty="0"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发行审核</a:t>
            </a:r>
            <a:r>
              <a:rPr sz="1400" dirty="0"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，</a:t>
            </a:r>
            <a:r>
              <a:rPr lang="zh-CN" altLang="en-US" sz="1400" dirty="0"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已</a:t>
            </a:r>
            <a:r>
              <a:rPr sz="1400" dirty="0" err="1"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通过各项管理体系认证，具备完善的财务、生产、质量</a:t>
            </a:r>
            <a:r>
              <a:rPr lang="zh-CN" altLang="en-US" sz="1400" dirty="0"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经营管理体系，是客户合作信心的保证。</a:t>
            </a:r>
            <a:endParaRPr sz="1400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endParaRPr sz="1600" spc="5" dirty="0">
              <a:latin typeface="宋体" panose="02010600030101010101" pitchFamily="2" charset="-122"/>
              <a:cs typeface="宋体" panose="02010600030101010101" pitchFamily="2" charset="-122"/>
              <a:sym typeface="+mn-ea"/>
            </a:endParaRPr>
          </a:p>
          <a:p>
            <a:endParaRPr spc="5" dirty="0">
              <a:latin typeface="宋体" panose="02010600030101010101" pitchFamily="2" charset="-122"/>
              <a:cs typeface="宋体" panose="02010600030101010101" pitchFamily="2" charset="-122"/>
              <a:sym typeface="+mn-ea"/>
            </a:endParaRPr>
          </a:p>
          <a:p>
            <a:endParaRPr dirty="0">
              <a:latin typeface="宋体" panose="02010600030101010101" pitchFamily="2" charset="-122"/>
              <a:cs typeface="宋体" panose="02010600030101010101" pitchFamily="2" charset="-122"/>
            </a:endParaRPr>
          </a:p>
          <a:p>
            <a:endParaRPr lang="zh-CN" altLang="en-US" dirty="0">
              <a:solidFill>
                <a:srgbClr val="404040"/>
              </a:solidFill>
              <a:latin typeface="阿里巴巴普惠体 Light" panose="00020600040101010101" pitchFamily="18" charset="-122"/>
              <a:ea typeface="阿里巴巴普惠体 Light" panose="00020600040101010101" pitchFamily="18" charset="-122"/>
            </a:endParaRPr>
          </a:p>
          <a:p>
            <a:endParaRPr lang="en-US" altLang="zh-CN" dirty="0"/>
          </a:p>
          <a:p>
            <a:endParaRPr lang="en-US" altLang="zh-CN" dirty="0"/>
          </a:p>
        </p:txBody>
      </p:sp>
      <p:sp>
        <p:nvSpPr>
          <p:cNvPr id="32" name="文本框 31"/>
          <p:cNvSpPr txBox="1"/>
          <p:nvPr/>
        </p:nvSpPr>
        <p:spPr>
          <a:xfrm>
            <a:off x="1273810" y="462280"/>
            <a:ext cx="5375910" cy="46037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l" defTabSz="685800"/>
            <a:r>
              <a:rPr lang="zh-CN" altLang="en-US" sz="2400" b="1" dirty="0">
                <a:solidFill>
                  <a:srgbClr val="00B050"/>
                </a:solidFill>
                <a:latin typeface="Arial" panose="020B0604020202020204"/>
                <a:ea typeface="微软雅黑" panose="020B0503020204020204" charset="-122"/>
              </a:rPr>
              <a:t>凤生产业优势</a:t>
            </a:r>
            <a:r>
              <a:rPr lang="en-US" altLang="zh-CN" sz="2400" b="1" dirty="0">
                <a:solidFill>
                  <a:srgbClr val="00B050"/>
                </a:solidFill>
                <a:latin typeface="Arial" panose="020B0604020202020204"/>
                <a:ea typeface="微软雅黑" panose="020B0503020204020204" charset="-122"/>
              </a:rPr>
              <a:t>—</a:t>
            </a:r>
            <a:r>
              <a:rPr lang="zh-CN" altLang="en-US" sz="2000" b="1" dirty="0">
                <a:solidFill>
                  <a:srgbClr val="00B050"/>
                </a:solidFill>
                <a:latin typeface="Arial" panose="020B0604020202020204"/>
                <a:ea typeface="微软雅黑" panose="020B0503020204020204" charset="-122"/>
              </a:rPr>
              <a:t>技术和管理标准</a:t>
            </a:r>
            <a:endParaRPr lang="zh-CN" altLang="en-US" sz="2000" b="1" dirty="0">
              <a:solidFill>
                <a:srgbClr val="00B050"/>
              </a:solidFill>
              <a:latin typeface="Arial" panose="020B0604020202020204"/>
              <a:ea typeface="微软雅黑" panose="020B0503020204020204" charset="-122"/>
            </a:endParaRPr>
          </a:p>
        </p:txBody>
      </p:sp>
      <p:sp>
        <p:nvSpPr>
          <p:cNvPr id="12" name="ïşḻïďê-Rectangle 13"/>
          <p:cNvSpPr/>
          <p:nvPr/>
        </p:nvSpPr>
        <p:spPr>
          <a:xfrm>
            <a:off x="434340" y="1137920"/>
            <a:ext cx="3263900" cy="370840"/>
          </a:xfrm>
          <a:prstGeom prst="rect">
            <a:avLst/>
          </a:prstGeom>
          <a:solidFill>
            <a:srgbClr val="07A10B"/>
          </a:solidFill>
          <a:ln w="31750" cmpd="thinThick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685800"/>
            <a:r>
              <a:rPr lang="zh-CN" altLang="en-US" sz="1350" dirty="0">
                <a:solidFill>
                  <a:srgbClr val="FFFF00"/>
                </a:solidFill>
                <a:sym typeface="+mn-ea"/>
              </a:rPr>
              <a:t>全国环保管理最高标准的造纸企业</a:t>
            </a:r>
            <a:endParaRPr sz="1350" dirty="0">
              <a:solidFill>
                <a:prstClr val="white"/>
              </a:solidFill>
              <a:latin typeface="Arial" panose="020B0604020202020204"/>
              <a:ea typeface="微软雅黑" panose="020B0503020204020204" charset="-122"/>
            </a:endParaRPr>
          </a:p>
        </p:txBody>
      </p:sp>
      <p:sp>
        <p:nvSpPr>
          <p:cNvPr id="2" name="ïşḻïďê-Rectangle 13"/>
          <p:cNvSpPr/>
          <p:nvPr/>
        </p:nvSpPr>
        <p:spPr>
          <a:xfrm>
            <a:off x="426838" y="2314588"/>
            <a:ext cx="3263900" cy="370840"/>
          </a:xfrm>
          <a:prstGeom prst="rect">
            <a:avLst/>
          </a:prstGeom>
          <a:solidFill>
            <a:srgbClr val="07A10B"/>
          </a:solidFill>
          <a:ln w="31750" cmpd="thinThick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685800"/>
            <a:r>
              <a:rPr lang="zh-CN" altLang="en-US" sz="1350" dirty="0">
                <a:solidFill>
                  <a:srgbClr val="FFFF00"/>
                </a:solidFill>
                <a:sym typeface="+mn-ea"/>
              </a:rPr>
              <a:t>竹浆生活用纸行业标准起草单位</a:t>
            </a:r>
            <a:endParaRPr sz="1350" dirty="0">
              <a:solidFill>
                <a:prstClr val="white"/>
              </a:solidFill>
              <a:latin typeface="Arial" panose="020B0604020202020204"/>
              <a:ea typeface="微软雅黑" panose="020B0503020204020204" charset="-122"/>
            </a:endParaRPr>
          </a:p>
        </p:txBody>
      </p:sp>
      <p:sp>
        <p:nvSpPr>
          <p:cNvPr id="4" name="ïşḻïďê-Rectangle 13"/>
          <p:cNvSpPr/>
          <p:nvPr/>
        </p:nvSpPr>
        <p:spPr>
          <a:xfrm>
            <a:off x="433705" y="3223577"/>
            <a:ext cx="3264535" cy="370840"/>
          </a:xfrm>
          <a:prstGeom prst="rect">
            <a:avLst/>
          </a:prstGeom>
          <a:solidFill>
            <a:srgbClr val="07A10B"/>
          </a:solidFill>
          <a:ln w="31750" cmpd="thinThick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685800"/>
            <a:r>
              <a:rPr lang="zh-CN" sz="1350" dirty="0">
                <a:solidFill>
                  <a:srgbClr val="FFFF00"/>
                </a:solidFill>
              </a:rPr>
              <a:t>完善的财务、生产、质量等管控体系</a:t>
            </a:r>
            <a:endParaRPr lang="zh-CN" sz="1350" dirty="0">
              <a:solidFill>
                <a:srgbClr val="FFFF00"/>
              </a:solidFill>
            </a:endParaRPr>
          </a:p>
        </p:txBody>
      </p:sp>
    </p:spTree>
    <p:custDataLst>
      <p:tags r:id="rId2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0">
        <p:fade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/>
      <p:bldP spid="48" grpId="1"/>
      <p:bldP spid="50" grpId="0"/>
      <p:bldP spid="50" grpId="1"/>
      <p:bldP spid="51" grpId="0"/>
      <p:bldP spid="51" grpId="1"/>
      <p:bldP spid="52" grpId="0"/>
      <p:bldP spid="52" grpId="1"/>
      <p:bldP spid="8" grpId="0"/>
      <p:bldP spid="8" grpId="1"/>
      <p:bldP spid="12" grpId="0" bldLvl="0" animBg="1"/>
      <p:bldP spid="12" grpId="1" bldLvl="0" animBg="1"/>
      <p:bldP spid="2" grpId="0" bldLvl="0" animBg="1"/>
      <p:bldP spid="2" grpId="1" bldLvl="0" animBg="1"/>
      <p:bldP spid="4" grpId="0" bldLvl="0" animBg="1"/>
      <p:bldP spid="4" grpId="1" bldLvl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矩形 51"/>
          <p:cNvSpPr/>
          <p:nvPr/>
        </p:nvSpPr>
        <p:spPr>
          <a:xfrm>
            <a:off x="7433310" y="3028950"/>
            <a:ext cx="1478280" cy="460375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 defTabSz="685800">
              <a:lnSpc>
                <a:spcPct val="150000"/>
              </a:lnSpc>
            </a:pPr>
            <a:r>
              <a:rPr lang="zh-CN" altLang="en-US" sz="1600">
                <a:solidFill>
                  <a:schemeClr val="bg1"/>
                </a:solidFill>
                <a:sym typeface="+mn-ea"/>
              </a:rPr>
              <a:t>严格检验</a:t>
            </a:r>
            <a:endParaRPr lang="zh-CN" altLang="en-US" sz="1600" dirty="0">
              <a:solidFill>
                <a:schemeClr val="bg1"/>
              </a:solidFill>
              <a:latin typeface="Arial" panose="020B0604020202020204"/>
              <a:ea typeface="微软雅黑" panose="020B0503020204020204" charset="-122"/>
              <a:sym typeface="+mn-ea"/>
            </a:endParaRPr>
          </a:p>
        </p:txBody>
      </p:sp>
      <p:sp>
        <p:nvSpPr>
          <p:cNvPr id="21" name="任意多边形 20"/>
          <p:cNvSpPr/>
          <p:nvPr/>
        </p:nvSpPr>
        <p:spPr>
          <a:xfrm>
            <a:off x="7771734" y="4964368"/>
            <a:ext cx="358263" cy="179132"/>
          </a:xfrm>
          <a:custGeom>
            <a:avLst/>
            <a:gdLst>
              <a:gd name="connsiteX0" fmla="*/ 238842 w 477684"/>
              <a:gd name="connsiteY0" fmla="*/ 0 h 238842"/>
              <a:gd name="connsiteX1" fmla="*/ 477684 w 477684"/>
              <a:gd name="connsiteY1" fmla="*/ 238842 h 238842"/>
              <a:gd name="connsiteX2" fmla="*/ 0 w 477684"/>
              <a:gd name="connsiteY2" fmla="*/ 238842 h 2388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77684" h="238842">
                <a:moveTo>
                  <a:pt x="238842" y="0"/>
                </a:moveTo>
                <a:lnTo>
                  <a:pt x="477684" y="238842"/>
                </a:lnTo>
                <a:lnTo>
                  <a:pt x="0" y="238842"/>
                </a:lnTo>
                <a:close/>
              </a:path>
            </a:pathLst>
          </a:custGeom>
          <a:solidFill>
            <a:srgbClr val="07A10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zh-CN" altLang="en-US" sz="1350">
              <a:solidFill>
                <a:prstClr val="white"/>
              </a:solidFill>
              <a:latin typeface="Arial" panose="020B0604020202020204"/>
              <a:ea typeface="微软雅黑" panose="020B0503020204020204" charset="-122"/>
            </a:endParaRPr>
          </a:p>
        </p:txBody>
      </p:sp>
      <p:sp>
        <p:nvSpPr>
          <p:cNvPr id="23" name="任意多边形 22"/>
          <p:cNvSpPr/>
          <p:nvPr/>
        </p:nvSpPr>
        <p:spPr>
          <a:xfrm>
            <a:off x="244720" y="29965"/>
            <a:ext cx="1664725" cy="832363"/>
          </a:xfrm>
          <a:custGeom>
            <a:avLst/>
            <a:gdLst>
              <a:gd name="connsiteX0" fmla="*/ 0 w 2219633"/>
              <a:gd name="connsiteY0" fmla="*/ 0 h 1109817"/>
              <a:gd name="connsiteX1" fmla="*/ 2219633 w 2219633"/>
              <a:gd name="connsiteY1" fmla="*/ 0 h 1109817"/>
              <a:gd name="connsiteX2" fmla="*/ 1109817 w 2219633"/>
              <a:gd name="connsiteY2" fmla="*/ 1109817 h 11098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219633" h="1109817">
                <a:moveTo>
                  <a:pt x="0" y="0"/>
                </a:moveTo>
                <a:lnTo>
                  <a:pt x="2219633" y="0"/>
                </a:lnTo>
                <a:lnTo>
                  <a:pt x="1109817" y="1109817"/>
                </a:lnTo>
                <a:close/>
              </a:path>
            </a:pathLst>
          </a:custGeom>
          <a:solidFill>
            <a:srgbClr val="07A10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zh-CN" altLang="en-US" sz="1350">
              <a:solidFill>
                <a:srgbClr val="07A10B"/>
              </a:solidFill>
              <a:latin typeface="Arial" panose="020B0604020202020204"/>
              <a:ea typeface="微软雅黑" panose="020B0503020204020204" charset="-122"/>
            </a:endParaRPr>
          </a:p>
        </p:txBody>
      </p:sp>
      <p:sp>
        <p:nvSpPr>
          <p:cNvPr id="24" name="椭圆 49"/>
          <p:cNvSpPr/>
          <p:nvPr/>
        </p:nvSpPr>
        <p:spPr>
          <a:xfrm>
            <a:off x="8670387" y="4760317"/>
            <a:ext cx="225879" cy="225483"/>
          </a:xfrm>
          <a:custGeom>
            <a:avLst/>
            <a:gdLst>
              <a:gd name="connsiteX0" fmla="*/ 320385 w 604110"/>
              <a:gd name="connsiteY0" fmla="*/ 164550 h 603052"/>
              <a:gd name="connsiteX1" fmla="*/ 339813 w 604110"/>
              <a:gd name="connsiteY1" fmla="*/ 172569 h 603052"/>
              <a:gd name="connsiteX2" fmla="*/ 449654 w 604110"/>
              <a:gd name="connsiteY2" fmla="*/ 282231 h 603052"/>
              <a:gd name="connsiteX3" fmla="*/ 457617 w 604110"/>
              <a:gd name="connsiteY3" fmla="*/ 301558 h 603052"/>
              <a:gd name="connsiteX4" fmla="*/ 449654 w 604110"/>
              <a:gd name="connsiteY4" fmla="*/ 320886 h 603052"/>
              <a:gd name="connsiteX5" fmla="*/ 339813 w 604110"/>
              <a:gd name="connsiteY5" fmla="*/ 430548 h 603052"/>
              <a:gd name="connsiteX6" fmla="*/ 320316 w 604110"/>
              <a:gd name="connsiteY6" fmla="*/ 438635 h 603052"/>
              <a:gd name="connsiteX7" fmla="*/ 300957 w 604110"/>
              <a:gd name="connsiteY7" fmla="*/ 430548 h 603052"/>
              <a:gd name="connsiteX8" fmla="*/ 300957 w 604110"/>
              <a:gd name="connsiteY8" fmla="*/ 391892 h 603052"/>
              <a:gd name="connsiteX9" fmla="*/ 363841 w 604110"/>
              <a:gd name="connsiteY9" fmla="*/ 328974 h 603052"/>
              <a:gd name="connsiteX10" fmla="*/ 173954 w 604110"/>
              <a:gd name="connsiteY10" fmla="*/ 328974 h 603052"/>
              <a:gd name="connsiteX11" fmla="*/ 146494 w 604110"/>
              <a:gd name="connsiteY11" fmla="*/ 301558 h 603052"/>
              <a:gd name="connsiteX12" fmla="*/ 173954 w 604110"/>
              <a:gd name="connsiteY12" fmla="*/ 274143 h 603052"/>
              <a:gd name="connsiteX13" fmla="*/ 363978 w 604110"/>
              <a:gd name="connsiteY13" fmla="*/ 274143 h 603052"/>
              <a:gd name="connsiteX14" fmla="*/ 300957 w 604110"/>
              <a:gd name="connsiteY14" fmla="*/ 211225 h 603052"/>
              <a:gd name="connsiteX15" fmla="*/ 300957 w 604110"/>
              <a:gd name="connsiteY15" fmla="*/ 172569 h 603052"/>
              <a:gd name="connsiteX16" fmla="*/ 320385 w 604110"/>
              <a:gd name="connsiteY16" fmla="*/ 164550 h 603052"/>
              <a:gd name="connsiteX17" fmla="*/ 302055 w 604110"/>
              <a:gd name="connsiteY17" fmla="*/ 54823 h 603052"/>
              <a:gd name="connsiteX18" fmla="*/ 54919 w 604110"/>
              <a:gd name="connsiteY18" fmla="*/ 301526 h 603052"/>
              <a:gd name="connsiteX19" fmla="*/ 302055 w 604110"/>
              <a:gd name="connsiteY19" fmla="*/ 548229 h 603052"/>
              <a:gd name="connsiteX20" fmla="*/ 549191 w 604110"/>
              <a:gd name="connsiteY20" fmla="*/ 301526 h 603052"/>
              <a:gd name="connsiteX21" fmla="*/ 302055 w 604110"/>
              <a:gd name="connsiteY21" fmla="*/ 54823 h 603052"/>
              <a:gd name="connsiteX22" fmla="*/ 302055 w 604110"/>
              <a:gd name="connsiteY22" fmla="*/ 0 h 603052"/>
              <a:gd name="connsiteX23" fmla="*/ 604110 w 604110"/>
              <a:gd name="connsiteY23" fmla="*/ 301526 h 603052"/>
              <a:gd name="connsiteX24" fmla="*/ 302055 w 604110"/>
              <a:gd name="connsiteY24" fmla="*/ 603052 h 603052"/>
              <a:gd name="connsiteX25" fmla="*/ 0 w 604110"/>
              <a:gd name="connsiteY25" fmla="*/ 301526 h 603052"/>
              <a:gd name="connsiteX26" fmla="*/ 302055 w 604110"/>
              <a:gd name="connsiteY26" fmla="*/ 0 h 6030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604110" h="603052">
                <a:moveTo>
                  <a:pt x="320385" y="164550"/>
                </a:moveTo>
                <a:cubicBezTo>
                  <a:pt x="327422" y="164550"/>
                  <a:pt x="334458" y="167223"/>
                  <a:pt x="339813" y="172569"/>
                </a:cubicBezTo>
                <a:lnTo>
                  <a:pt x="449654" y="282231"/>
                </a:lnTo>
                <a:cubicBezTo>
                  <a:pt x="454734" y="287302"/>
                  <a:pt x="457617" y="294293"/>
                  <a:pt x="457617" y="301558"/>
                </a:cubicBezTo>
                <a:cubicBezTo>
                  <a:pt x="457617" y="308824"/>
                  <a:pt x="454734" y="315814"/>
                  <a:pt x="449654" y="320886"/>
                </a:cubicBezTo>
                <a:lnTo>
                  <a:pt x="339813" y="430548"/>
                </a:lnTo>
                <a:cubicBezTo>
                  <a:pt x="334458" y="436031"/>
                  <a:pt x="327319" y="438635"/>
                  <a:pt x="320316" y="438635"/>
                </a:cubicBezTo>
                <a:cubicBezTo>
                  <a:pt x="313314" y="438635"/>
                  <a:pt x="306312" y="436031"/>
                  <a:pt x="300957" y="430548"/>
                </a:cubicBezTo>
                <a:cubicBezTo>
                  <a:pt x="290248" y="419856"/>
                  <a:pt x="290248" y="402584"/>
                  <a:pt x="300957" y="391892"/>
                </a:cubicBezTo>
                <a:lnTo>
                  <a:pt x="363841" y="328974"/>
                </a:lnTo>
                <a:lnTo>
                  <a:pt x="173954" y="328974"/>
                </a:lnTo>
                <a:cubicBezTo>
                  <a:pt x="158714" y="328974"/>
                  <a:pt x="146494" y="316774"/>
                  <a:pt x="146494" y="301558"/>
                </a:cubicBezTo>
                <a:cubicBezTo>
                  <a:pt x="146494" y="286480"/>
                  <a:pt x="158714" y="274143"/>
                  <a:pt x="173954" y="274143"/>
                </a:cubicBezTo>
                <a:lnTo>
                  <a:pt x="363978" y="274143"/>
                </a:lnTo>
                <a:lnTo>
                  <a:pt x="300957" y="211225"/>
                </a:lnTo>
                <a:cubicBezTo>
                  <a:pt x="290248" y="200533"/>
                  <a:pt x="290248" y="183261"/>
                  <a:pt x="300957" y="172569"/>
                </a:cubicBezTo>
                <a:cubicBezTo>
                  <a:pt x="306312" y="167223"/>
                  <a:pt x="313349" y="164550"/>
                  <a:pt x="320385" y="164550"/>
                </a:cubicBezTo>
                <a:close/>
                <a:moveTo>
                  <a:pt x="302055" y="54823"/>
                </a:moveTo>
                <a:cubicBezTo>
                  <a:pt x="165718" y="54823"/>
                  <a:pt x="54919" y="165428"/>
                  <a:pt x="54919" y="301526"/>
                </a:cubicBezTo>
                <a:cubicBezTo>
                  <a:pt x="54919" y="437624"/>
                  <a:pt x="165718" y="548229"/>
                  <a:pt x="302055" y="548229"/>
                </a:cubicBezTo>
                <a:cubicBezTo>
                  <a:pt x="438392" y="548229"/>
                  <a:pt x="549191" y="437624"/>
                  <a:pt x="549191" y="301526"/>
                </a:cubicBezTo>
                <a:cubicBezTo>
                  <a:pt x="549191" y="165428"/>
                  <a:pt x="438392" y="54823"/>
                  <a:pt x="302055" y="54823"/>
                </a:cubicBezTo>
                <a:close/>
                <a:moveTo>
                  <a:pt x="302055" y="0"/>
                </a:moveTo>
                <a:cubicBezTo>
                  <a:pt x="468597" y="0"/>
                  <a:pt x="604110" y="135275"/>
                  <a:pt x="604110" y="301526"/>
                </a:cubicBezTo>
                <a:cubicBezTo>
                  <a:pt x="604110" y="467777"/>
                  <a:pt x="468597" y="603052"/>
                  <a:pt x="302055" y="603052"/>
                </a:cubicBezTo>
                <a:cubicBezTo>
                  <a:pt x="135513" y="603052"/>
                  <a:pt x="0" y="467777"/>
                  <a:pt x="0" y="301526"/>
                </a:cubicBezTo>
                <a:cubicBezTo>
                  <a:pt x="0" y="135275"/>
                  <a:pt x="135513" y="0"/>
                  <a:pt x="302055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68580" tIns="34290" rIns="68580" bIns="34290" numCol="1" spcCol="0" rtlCol="0" fromWordArt="0" anchor="ctr" anchorCtr="0" forceAA="0" compatLnSpc="1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85800"/>
            <a:endParaRPr lang="zh-CN" altLang="en-US" sz="1350">
              <a:solidFill>
                <a:prstClr val="white"/>
              </a:solidFill>
              <a:latin typeface="Arial" panose="020B0604020202020204"/>
              <a:ea typeface="微软雅黑" panose="020B0503020204020204" charset="-122"/>
            </a:endParaRPr>
          </a:p>
        </p:txBody>
      </p:sp>
      <p:sp>
        <p:nvSpPr>
          <p:cNvPr id="25" name="椭圆 50"/>
          <p:cNvSpPr/>
          <p:nvPr/>
        </p:nvSpPr>
        <p:spPr>
          <a:xfrm flipH="1">
            <a:off x="8385912" y="4760317"/>
            <a:ext cx="225879" cy="225483"/>
          </a:xfrm>
          <a:custGeom>
            <a:avLst/>
            <a:gdLst>
              <a:gd name="connsiteX0" fmla="*/ 320385 w 604110"/>
              <a:gd name="connsiteY0" fmla="*/ 164550 h 603052"/>
              <a:gd name="connsiteX1" fmla="*/ 339813 w 604110"/>
              <a:gd name="connsiteY1" fmla="*/ 172569 h 603052"/>
              <a:gd name="connsiteX2" fmla="*/ 449654 w 604110"/>
              <a:gd name="connsiteY2" fmla="*/ 282231 h 603052"/>
              <a:gd name="connsiteX3" fmla="*/ 457617 w 604110"/>
              <a:gd name="connsiteY3" fmla="*/ 301558 h 603052"/>
              <a:gd name="connsiteX4" fmla="*/ 449654 w 604110"/>
              <a:gd name="connsiteY4" fmla="*/ 320886 h 603052"/>
              <a:gd name="connsiteX5" fmla="*/ 339813 w 604110"/>
              <a:gd name="connsiteY5" fmla="*/ 430548 h 603052"/>
              <a:gd name="connsiteX6" fmla="*/ 320316 w 604110"/>
              <a:gd name="connsiteY6" fmla="*/ 438635 h 603052"/>
              <a:gd name="connsiteX7" fmla="*/ 300957 w 604110"/>
              <a:gd name="connsiteY7" fmla="*/ 430548 h 603052"/>
              <a:gd name="connsiteX8" fmla="*/ 300957 w 604110"/>
              <a:gd name="connsiteY8" fmla="*/ 391892 h 603052"/>
              <a:gd name="connsiteX9" fmla="*/ 363841 w 604110"/>
              <a:gd name="connsiteY9" fmla="*/ 328974 h 603052"/>
              <a:gd name="connsiteX10" fmla="*/ 173954 w 604110"/>
              <a:gd name="connsiteY10" fmla="*/ 328974 h 603052"/>
              <a:gd name="connsiteX11" fmla="*/ 146494 w 604110"/>
              <a:gd name="connsiteY11" fmla="*/ 301558 h 603052"/>
              <a:gd name="connsiteX12" fmla="*/ 173954 w 604110"/>
              <a:gd name="connsiteY12" fmla="*/ 274143 h 603052"/>
              <a:gd name="connsiteX13" fmla="*/ 363978 w 604110"/>
              <a:gd name="connsiteY13" fmla="*/ 274143 h 603052"/>
              <a:gd name="connsiteX14" fmla="*/ 300957 w 604110"/>
              <a:gd name="connsiteY14" fmla="*/ 211225 h 603052"/>
              <a:gd name="connsiteX15" fmla="*/ 300957 w 604110"/>
              <a:gd name="connsiteY15" fmla="*/ 172569 h 603052"/>
              <a:gd name="connsiteX16" fmla="*/ 320385 w 604110"/>
              <a:gd name="connsiteY16" fmla="*/ 164550 h 603052"/>
              <a:gd name="connsiteX17" fmla="*/ 302055 w 604110"/>
              <a:gd name="connsiteY17" fmla="*/ 54823 h 603052"/>
              <a:gd name="connsiteX18" fmla="*/ 54919 w 604110"/>
              <a:gd name="connsiteY18" fmla="*/ 301526 h 603052"/>
              <a:gd name="connsiteX19" fmla="*/ 302055 w 604110"/>
              <a:gd name="connsiteY19" fmla="*/ 548229 h 603052"/>
              <a:gd name="connsiteX20" fmla="*/ 549191 w 604110"/>
              <a:gd name="connsiteY20" fmla="*/ 301526 h 603052"/>
              <a:gd name="connsiteX21" fmla="*/ 302055 w 604110"/>
              <a:gd name="connsiteY21" fmla="*/ 54823 h 603052"/>
              <a:gd name="connsiteX22" fmla="*/ 302055 w 604110"/>
              <a:gd name="connsiteY22" fmla="*/ 0 h 603052"/>
              <a:gd name="connsiteX23" fmla="*/ 604110 w 604110"/>
              <a:gd name="connsiteY23" fmla="*/ 301526 h 603052"/>
              <a:gd name="connsiteX24" fmla="*/ 302055 w 604110"/>
              <a:gd name="connsiteY24" fmla="*/ 603052 h 603052"/>
              <a:gd name="connsiteX25" fmla="*/ 0 w 604110"/>
              <a:gd name="connsiteY25" fmla="*/ 301526 h 603052"/>
              <a:gd name="connsiteX26" fmla="*/ 302055 w 604110"/>
              <a:gd name="connsiteY26" fmla="*/ 0 h 6030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604110" h="603052">
                <a:moveTo>
                  <a:pt x="320385" y="164550"/>
                </a:moveTo>
                <a:cubicBezTo>
                  <a:pt x="327422" y="164550"/>
                  <a:pt x="334458" y="167223"/>
                  <a:pt x="339813" y="172569"/>
                </a:cubicBezTo>
                <a:lnTo>
                  <a:pt x="449654" y="282231"/>
                </a:lnTo>
                <a:cubicBezTo>
                  <a:pt x="454734" y="287302"/>
                  <a:pt x="457617" y="294293"/>
                  <a:pt x="457617" y="301558"/>
                </a:cubicBezTo>
                <a:cubicBezTo>
                  <a:pt x="457617" y="308824"/>
                  <a:pt x="454734" y="315814"/>
                  <a:pt x="449654" y="320886"/>
                </a:cubicBezTo>
                <a:lnTo>
                  <a:pt x="339813" y="430548"/>
                </a:lnTo>
                <a:cubicBezTo>
                  <a:pt x="334458" y="436031"/>
                  <a:pt x="327319" y="438635"/>
                  <a:pt x="320316" y="438635"/>
                </a:cubicBezTo>
                <a:cubicBezTo>
                  <a:pt x="313314" y="438635"/>
                  <a:pt x="306312" y="436031"/>
                  <a:pt x="300957" y="430548"/>
                </a:cubicBezTo>
                <a:cubicBezTo>
                  <a:pt x="290248" y="419856"/>
                  <a:pt x="290248" y="402584"/>
                  <a:pt x="300957" y="391892"/>
                </a:cubicBezTo>
                <a:lnTo>
                  <a:pt x="363841" y="328974"/>
                </a:lnTo>
                <a:lnTo>
                  <a:pt x="173954" y="328974"/>
                </a:lnTo>
                <a:cubicBezTo>
                  <a:pt x="158714" y="328974"/>
                  <a:pt x="146494" y="316774"/>
                  <a:pt x="146494" y="301558"/>
                </a:cubicBezTo>
                <a:cubicBezTo>
                  <a:pt x="146494" y="286480"/>
                  <a:pt x="158714" y="274143"/>
                  <a:pt x="173954" y="274143"/>
                </a:cubicBezTo>
                <a:lnTo>
                  <a:pt x="363978" y="274143"/>
                </a:lnTo>
                <a:lnTo>
                  <a:pt x="300957" y="211225"/>
                </a:lnTo>
                <a:cubicBezTo>
                  <a:pt x="290248" y="200533"/>
                  <a:pt x="290248" y="183261"/>
                  <a:pt x="300957" y="172569"/>
                </a:cubicBezTo>
                <a:cubicBezTo>
                  <a:pt x="306312" y="167223"/>
                  <a:pt x="313349" y="164550"/>
                  <a:pt x="320385" y="164550"/>
                </a:cubicBezTo>
                <a:close/>
                <a:moveTo>
                  <a:pt x="302055" y="54823"/>
                </a:moveTo>
                <a:cubicBezTo>
                  <a:pt x="165718" y="54823"/>
                  <a:pt x="54919" y="165428"/>
                  <a:pt x="54919" y="301526"/>
                </a:cubicBezTo>
                <a:cubicBezTo>
                  <a:pt x="54919" y="437624"/>
                  <a:pt x="165718" y="548229"/>
                  <a:pt x="302055" y="548229"/>
                </a:cubicBezTo>
                <a:cubicBezTo>
                  <a:pt x="438392" y="548229"/>
                  <a:pt x="549191" y="437624"/>
                  <a:pt x="549191" y="301526"/>
                </a:cubicBezTo>
                <a:cubicBezTo>
                  <a:pt x="549191" y="165428"/>
                  <a:pt x="438392" y="54823"/>
                  <a:pt x="302055" y="54823"/>
                </a:cubicBezTo>
                <a:close/>
                <a:moveTo>
                  <a:pt x="302055" y="0"/>
                </a:moveTo>
                <a:cubicBezTo>
                  <a:pt x="468597" y="0"/>
                  <a:pt x="604110" y="135275"/>
                  <a:pt x="604110" y="301526"/>
                </a:cubicBezTo>
                <a:cubicBezTo>
                  <a:pt x="604110" y="467777"/>
                  <a:pt x="468597" y="603052"/>
                  <a:pt x="302055" y="603052"/>
                </a:cubicBezTo>
                <a:cubicBezTo>
                  <a:pt x="135513" y="603052"/>
                  <a:pt x="0" y="467777"/>
                  <a:pt x="0" y="301526"/>
                </a:cubicBezTo>
                <a:cubicBezTo>
                  <a:pt x="0" y="135275"/>
                  <a:pt x="135513" y="0"/>
                  <a:pt x="302055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68580" tIns="34290" rIns="68580" bIns="34290" numCol="1" spcCol="0" rtlCol="0" fromWordArt="0" anchor="ctr" anchorCtr="0" forceAA="0" compatLnSpc="1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85800"/>
            <a:endParaRPr lang="zh-CN" altLang="en-US" sz="1350">
              <a:solidFill>
                <a:prstClr val="white"/>
              </a:solidFill>
              <a:latin typeface="Arial" panose="020B0604020202020204"/>
              <a:ea typeface="微软雅黑" panose="020B0503020204020204" charset="-122"/>
            </a:endParaRPr>
          </a:p>
        </p:txBody>
      </p:sp>
      <p:sp>
        <p:nvSpPr>
          <p:cNvPr id="27" name="任意多边形 26"/>
          <p:cNvSpPr/>
          <p:nvPr/>
        </p:nvSpPr>
        <p:spPr>
          <a:xfrm>
            <a:off x="7170169" y="4760120"/>
            <a:ext cx="766763" cy="383381"/>
          </a:xfrm>
          <a:custGeom>
            <a:avLst/>
            <a:gdLst>
              <a:gd name="connsiteX0" fmla="*/ 511175 w 1022350"/>
              <a:gd name="connsiteY0" fmla="*/ 0 h 511175"/>
              <a:gd name="connsiteX1" fmla="*/ 1022350 w 1022350"/>
              <a:gd name="connsiteY1" fmla="*/ 511175 h 511175"/>
              <a:gd name="connsiteX2" fmla="*/ 0 w 1022350"/>
              <a:gd name="connsiteY2" fmla="*/ 511175 h 511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22350" h="511175">
                <a:moveTo>
                  <a:pt x="511175" y="0"/>
                </a:moveTo>
                <a:lnTo>
                  <a:pt x="1022350" y="511175"/>
                </a:lnTo>
                <a:lnTo>
                  <a:pt x="0" y="511175"/>
                </a:lnTo>
                <a:close/>
              </a:path>
            </a:pathLst>
          </a:custGeom>
          <a:solidFill>
            <a:srgbClr val="07A10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zh-CN" altLang="en-US" sz="1350">
              <a:solidFill>
                <a:prstClr val="white"/>
              </a:solidFill>
              <a:latin typeface="Arial" panose="020B0604020202020204"/>
              <a:ea typeface="微软雅黑" panose="020B0503020204020204" charset="-122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1346200" y="441325"/>
            <a:ext cx="3365024" cy="46166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l" defTabSz="685800"/>
            <a:r>
              <a:rPr lang="zh-CN" altLang="en-US" sz="2400" b="1" dirty="0">
                <a:solidFill>
                  <a:srgbClr val="00B050"/>
                </a:solidFill>
                <a:latin typeface="Arial" panose="020B0604020202020204"/>
                <a:ea typeface="微软雅黑" panose="020B0503020204020204" charset="-122"/>
                <a:sym typeface="+mn-ea"/>
              </a:rPr>
              <a:t>凤生产业优势</a:t>
            </a:r>
            <a:r>
              <a:rPr lang="en-US" altLang="zh-CN" sz="2400" b="1" dirty="0">
                <a:solidFill>
                  <a:srgbClr val="00B050"/>
                </a:solidFill>
                <a:latin typeface="Arial" panose="020B0604020202020204"/>
                <a:ea typeface="微软雅黑" panose="020B0503020204020204" charset="-122"/>
                <a:sym typeface="+mn-ea"/>
              </a:rPr>
              <a:t>—</a:t>
            </a:r>
            <a:r>
              <a:rPr lang="zh-CN" altLang="en-US" sz="2000" b="1" dirty="0">
                <a:solidFill>
                  <a:srgbClr val="00B050"/>
                </a:solidFill>
                <a:latin typeface="Arial" panose="020B0604020202020204"/>
                <a:ea typeface="微软雅黑" panose="020B0503020204020204" charset="-122"/>
                <a:sym typeface="+mn-ea"/>
              </a:rPr>
              <a:t>区位优势</a:t>
            </a:r>
            <a:endParaRPr lang="zh-CN" altLang="en-US" sz="2000" b="1" dirty="0">
              <a:solidFill>
                <a:srgbClr val="00B050"/>
              </a:solidFill>
              <a:latin typeface="Arial" panose="020B0604020202020204"/>
              <a:ea typeface="微软雅黑" panose="020B0503020204020204" charset="-122"/>
              <a:sym typeface="+mn-ea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3948430" y="3013075"/>
            <a:ext cx="1635760" cy="460375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 defTabSz="685800">
              <a:lnSpc>
                <a:spcPct val="15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Arial" panose="020B0604020202020204"/>
                <a:ea typeface="微软雅黑" panose="020B0503020204020204" charset="-122"/>
                <a:sym typeface="+mn-ea"/>
              </a:rPr>
              <a:t>造纸</a:t>
            </a:r>
            <a:endParaRPr lang="zh-CN" altLang="en-US" sz="1600" dirty="0">
              <a:solidFill>
                <a:schemeClr val="bg1"/>
              </a:solidFill>
              <a:latin typeface="Arial" panose="020B0604020202020204"/>
              <a:ea typeface="微软雅黑" panose="020B0503020204020204" charset="-122"/>
              <a:sym typeface="+mn-ea"/>
            </a:endParaRPr>
          </a:p>
        </p:txBody>
      </p:sp>
      <p:pic>
        <p:nvPicPr>
          <p:cNvPr id="32" name="object 6"/>
          <p:cNvPicPr/>
          <p:nvPr/>
        </p:nvPicPr>
        <p:blipFill>
          <a:blip r:embed="rId1" cstate="print"/>
          <a:stretch>
            <a:fillRect/>
          </a:stretch>
        </p:blipFill>
        <p:spPr>
          <a:xfrm>
            <a:off x="672313" y="156222"/>
            <a:ext cx="699447" cy="285103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2215515" y="3028950"/>
            <a:ext cx="1403985" cy="460375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 defTabSz="685800">
              <a:lnSpc>
                <a:spcPct val="15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Arial" panose="020B0604020202020204"/>
                <a:ea typeface="微软雅黑" panose="020B0503020204020204" charset="-122"/>
                <a:sym typeface="+mn-ea"/>
              </a:rPr>
              <a:t>浆</a:t>
            </a:r>
            <a:endParaRPr lang="zh-CN" altLang="en-US" sz="1600" dirty="0">
              <a:solidFill>
                <a:schemeClr val="bg1"/>
              </a:solidFill>
              <a:latin typeface="Arial" panose="020B0604020202020204"/>
              <a:ea typeface="微软雅黑" panose="020B0503020204020204" charset="-122"/>
              <a:sym typeface="+mn-ea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5567045" y="3028950"/>
            <a:ext cx="1774190" cy="460375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 defTabSz="685800">
              <a:lnSpc>
                <a:spcPct val="15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Arial" panose="020B0604020202020204"/>
                <a:ea typeface="微软雅黑" panose="020B0503020204020204" charset="-122"/>
                <a:sym typeface="+mn-ea"/>
              </a:rPr>
              <a:t>成品加工</a:t>
            </a:r>
            <a:endParaRPr lang="zh-CN" altLang="en-US" sz="1600" dirty="0">
              <a:solidFill>
                <a:schemeClr val="bg1"/>
              </a:solidFill>
              <a:latin typeface="Arial" panose="020B0604020202020204"/>
              <a:ea typeface="微软雅黑" panose="020B0503020204020204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791845" y="2740660"/>
            <a:ext cx="782002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fontAlgn="base"/>
            <a:r>
              <a:rPr lang="en-US" altLang="zh-CN" sz="1400" dirty="0">
                <a:solidFill>
                  <a:srgbClr val="333333"/>
                </a:solidFill>
                <a:effectLst/>
                <a:latin typeface="Haettenschweiler" panose="020B0706040902060204" charset="0"/>
                <a:sym typeface="+mn-ea"/>
              </a:rPr>
              <a:t>   </a:t>
            </a:r>
            <a:r>
              <a:rPr lang="en-US" altLang="zh-CN" sz="1400" dirty="0">
                <a:solidFill>
                  <a:srgbClr val="07A10B"/>
                </a:solidFill>
                <a:effectLst/>
                <a:latin typeface="Haettenschweiler" panose="020B0706040902060204" charset="0"/>
                <a:sym typeface="+mn-ea"/>
              </a:rPr>
              <a:t>  </a:t>
            </a:r>
            <a:endParaRPr lang="zh-CN" altLang="en-US" sz="1400" dirty="0">
              <a:solidFill>
                <a:srgbClr val="07A10B"/>
              </a:solidFill>
              <a:effectLst/>
              <a:latin typeface="Haettenschweiler" panose="020B0706040902060204" charset="0"/>
              <a:sym typeface="+mn-ea"/>
            </a:endParaRPr>
          </a:p>
          <a:p>
            <a:pPr algn="l" fontAlgn="base"/>
            <a:endParaRPr lang="zh-CN" altLang="en-US" sz="1400" dirty="0">
              <a:solidFill>
                <a:srgbClr val="07A10B"/>
              </a:solidFill>
              <a:effectLst/>
              <a:latin typeface="Haettenschweiler" panose="020B0706040902060204" charset="0"/>
              <a:sym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4402455" y="1123315"/>
            <a:ext cx="4209415" cy="30460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rgbClr val="07A10B"/>
                </a:solidFill>
                <a:latin typeface="+mn-ea"/>
                <a:cs typeface="+mn-ea"/>
                <a:sym typeface="+mn-ea"/>
              </a:rPr>
              <a:t>       </a:t>
            </a:r>
            <a:r>
              <a:rPr lang="zh-CN" altLang="en-US" sz="1600" dirty="0">
                <a:solidFill>
                  <a:srgbClr val="07A10B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+mn-ea"/>
                <a:sym typeface="+mn-ea"/>
              </a:rPr>
              <a:t>凤生厂区地处成渝经济圈重要节点，</a:t>
            </a:r>
            <a:r>
              <a:rPr lang="en-US" altLang="zh-CN" sz="1600" dirty="0">
                <a:solidFill>
                  <a:srgbClr val="07A10B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+mn-ea"/>
                <a:sym typeface="+mn-ea"/>
              </a:rPr>
              <a:t>                                 </a:t>
            </a:r>
            <a:r>
              <a:rPr lang="zh-CN" altLang="en-US" sz="1600" dirty="0">
                <a:solidFill>
                  <a:srgbClr val="07A10B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+mn-ea"/>
                <a:sym typeface="+mn-ea"/>
              </a:rPr>
              <a:t>毗邻成渝环线高速、乐宜高速、蓉丽高速等高速公路，距离高速公路入口仅</a:t>
            </a:r>
            <a:r>
              <a:rPr lang="en-US" altLang="zh-CN" sz="1600" dirty="0">
                <a:solidFill>
                  <a:srgbClr val="07A10B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+mn-ea"/>
                <a:sym typeface="+mn-ea"/>
              </a:rPr>
              <a:t>1km</a:t>
            </a:r>
            <a:r>
              <a:rPr lang="zh-CN" altLang="en-US" sz="1600" dirty="0">
                <a:solidFill>
                  <a:srgbClr val="07A10B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+mn-ea"/>
                <a:sym typeface="+mn-ea"/>
              </a:rPr>
              <a:t>；毗邻成贵高铁、乐山港等高铁、航运交通枢纽；距高铁站</a:t>
            </a:r>
            <a:r>
              <a:rPr lang="en-US" altLang="zh-CN" sz="1600" dirty="0">
                <a:solidFill>
                  <a:srgbClr val="07A10B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+mn-ea"/>
                <a:sym typeface="+mn-ea"/>
              </a:rPr>
              <a:t>20</a:t>
            </a:r>
            <a:r>
              <a:rPr lang="zh-CN" altLang="en-US" sz="1600" dirty="0">
                <a:solidFill>
                  <a:srgbClr val="07A10B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+mn-ea"/>
                <a:sym typeface="+mn-ea"/>
              </a:rPr>
              <a:t>分钟，距成都机场</a:t>
            </a:r>
            <a:r>
              <a:rPr lang="en-US" altLang="zh-CN" sz="1600" dirty="0">
                <a:solidFill>
                  <a:srgbClr val="07A10B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+mn-ea"/>
                <a:sym typeface="+mn-ea"/>
              </a:rPr>
              <a:t>120</a:t>
            </a:r>
            <a:r>
              <a:rPr lang="zh-CN" altLang="en-US" sz="1600" dirty="0">
                <a:solidFill>
                  <a:srgbClr val="07A10B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+mn-ea"/>
                <a:sym typeface="+mn-ea"/>
              </a:rPr>
              <a:t>分钟。</a:t>
            </a:r>
            <a:endParaRPr lang="zh-CN" altLang="en-US" sz="1600" dirty="0">
              <a:solidFill>
                <a:srgbClr val="07A10B"/>
              </a:solidFill>
              <a:latin typeface="华文楷体" panose="02010600040101010101" pitchFamily="2" charset="-122"/>
              <a:ea typeface="华文楷体" panose="02010600040101010101" pitchFamily="2" charset="-122"/>
              <a:cs typeface="+mn-ea"/>
              <a:sym typeface="+mn-ea"/>
            </a:endParaRPr>
          </a:p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rgbClr val="07A10B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+mn-ea"/>
                <a:sym typeface="+mn-ea"/>
              </a:rPr>
              <a:t>      </a:t>
            </a:r>
            <a:r>
              <a:rPr lang="zh-CN" altLang="en-US" sz="1600" dirty="0">
                <a:solidFill>
                  <a:srgbClr val="07A10B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+mn-ea"/>
                <a:sym typeface="+mn-ea"/>
              </a:rPr>
              <a:t>良好的区位交通优势能够及时满足客户的货物交付和业务往来，通达便利。</a:t>
            </a:r>
            <a:endParaRPr lang="zh-CN" altLang="en-US" sz="1600" dirty="0">
              <a:solidFill>
                <a:srgbClr val="07A10B"/>
              </a:solidFill>
              <a:latin typeface="华文楷体" panose="02010600040101010101" pitchFamily="2" charset="-122"/>
              <a:ea typeface="华文楷体" panose="02010600040101010101" pitchFamily="2" charset="-122"/>
              <a:cs typeface="+mn-ea"/>
              <a:sym typeface="+mn-ea"/>
            </a:endParaRPr>
          </a:p>
          <a:p>
            <a:pPr>
              <a:lnSpc>
                <a:spcPct val="150000"/>
              </a:lnSpc>
            </a:pPr>
            <a:endParaRPr lang="zh-CN" altLang="en-US" sz="1600" dirty="0">
              <a:solidFill>
                <a:srgbClr val="07A10B"/>
              </a:solidFill>
              <a:latin typeface="+mn-ea"/>
              <a:cs typeface="+mn-ea"/>
              <a:sym typeface="+mn-ea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9755" y="1076960"/>
            <a:ext cx="3533140" cy="3092450"/>
          </a:xfrm>
          <a:prstGeom prst="rect">
            <a:avLst/>
          </a:prstGeom>
          <a:effectLst>
            <a:softEdge rad="63500"/>
          </a:effectLst>
        </p:spPr>
      </p:pic>
    </p:spTree>
    <p:custDataLst>
      <p:tags r:id="rId3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0">
        <p:fade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" grpId="0"/>
      <p:bldP spid="52" grpId="1"/>
      <p:bldP spid="8" grpId="0"/>
      <p:bldP spid="8" grpId="1"/>
      <p:bldP spid="5" grpId="0"/>
      <p:bldP spid="5" grpId="1"/>
      <p:bldP spid="11" grpId="0"/>
      <p:bldP spid="11" grpId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矩形 47"/>
          <p:cNvSpPr/>
          <p:nvPr/>
        </p:nvSpPr>
        <p:spPr>
          <a:xfrm>
            <a:off x="338455" y="3364230"/>
            <a:ext cx="7920355" cy="460375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 defTabSz="685800">
              <a:lnSpc>
                <a:spcPct val="15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方正兰亭黑简体" panose="02000000000000000000" charset="-122"/>
                <a:ea typeface="方正兰亭黑简体" panose="02000000000000000000" charset="-122"/>
                <a:sym typeface="+mn-ea"/>
              </a:rPr>
              <a:t>慈竹种凤生植基地</a:t>
            </a:r>
            <a:endParaRPr lang="zh-CN" altLang="en-US" sz="1600" dirty="0">
              <a:solidFill>
                <a:schemeClr val="bg1"/>
              </a:solidFill>
              <a:latin typeface="方正兰亭黑简体" panose="02000000000000000000" charset="-122"/>
              <a:ea typeface="方正兰亭黑简体" panose="02000000000000000000" charset="-122"/>
              <a:sym typeface="+mn-ea"/>
            </a:endParaRPr>
          </a:p>
        </p:txBody>
      </p:sp>
      <p:sp>
        <p:nvSpPr>
          <p:cNvPr id="50" name="矩形 49"/>
          <p:cNvSpPr/>
          <p:nvPr/>
        </p:nvSpPr>
        <p:spPr>
          <a:xfrm>
            <a:off x="2294255" y="3364230"/>
            <a:ext cx="1297305" cy="460375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 defTabSz="685800">
              <a:lnSpc>
                <a:spcPct val="150000"/>
              </a:lnSpc>
            </a:pPr>
            <a:r>
              <a:rPr lang="zh-CN" altLang="en-US" sz="1600" dirty="0">
                <a:solidFill>
                  <a:schemeClr val="bg1"/>
                </a:solidFill>
                <a:sym typeface="+mn-ea"/>
              </a:rPr>
              <a:t>原料处理</a:t>
            </a:r>
            <a:endParaRPr lang="zh-CN" altLang="en-US" sz="1600" dirty="0">
              <a:solidFill>
                <a:schemeClr val="bg1"/>
              </a:solidFill>
              <a:latin typeface="Arial" panose="020B0604020202020204"/>
              <a:ea typeface="微软雅黑" panose="020B0503020204020204" charset="-122"/>
              <a:sym typeface="+mn-ea"/>
            </a:endParaRPr>
          </a:p>
        </p:txBody>
      </p:sp>
      <p:sp>
        <p:nvSpPr>
          <p:cNvPr id="51" name="矩形 50"/>
          <p:cNvSpPr/>
          <p:nvPr/>
        </p:nvSpPr>
        <p:spPr>
          <a:xfrm>
            <a:off x="3966528" y="3364230"/>
            <a:ext cx="1433195" cy="460375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 defTabSz="685800">
              <a:lnSpc>
                <a:spcPct val="150000"/>
              </a:lnSpc>
            </a:pPr>
            <a:r>
              <a:rPr lang="zh-CN" altLang="en-US" sz="1600">
                <a:solidFill>
                  <a:schemeClr val="bg1"/>
                </a:solidFill>
                <a:sym typeface="+mn-ea"/>
              </a:rPr>
              <a:t>原纸生产中心</a:t>
            </a:r>
            <a:endParaRPr lang="zh-CN" altLang="en-US" sz="1600" dirty="0">
              <a:solidFill>
                <a:schemeClr val="bg1"/>
              </a:solidFill>
              <a:latin typeface="Arial" panose="020B0604020202020204"/>
              <a:ea typeface="微软雅黑" panose="020B0503020204020204" charset="-122"/>
              <a:sym typeface="+mn-ea"/>
            </a:endParaRPr>
          </a:p>
        </p:txBody>
      </p:sp>
      <p:sp>
        <p:nvSpPr>
          <p:cNvPr id="52" name="矩形 51"/>
          <p:cNvSpPr/>
          <p:nvPr/>
        </p:nvSpPr>
        <p:spPr>
          <a:xfrm>
            <a:off x="7334250" y="3364230"/>
            <a:ext cx="1478280" cy="460375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 defTabSz="685800">
              <a:lnSpc>
                <a:spcPct val="150000"/>
              </a:lnSpc>
            </a:pPr>
            <a:r>
              <a:rPr lang="zh-CN" altLang="en-US" sz="1600">
                <a:solidFill>
                  <a:schemeClr val="bg1"/>
                </a:solidFill>
                <a:sym typeface="+mn-ea"/>
              </a:rPr>
              <a:t>严格检验</a:t>
            </a:r>
            <a:endParaRPr lang="zh-CN" altLang="en-US" sz="1600" dirty="0">
              <a:solidFill>
                <a:schemeClr val="bg1"/>
              </a:solidFill>
              <a:latin typeface="Arial" panose="020B0604020202020204"/>
              <a:ea typeface="微软雅黑" panose="020B0503020204020204" charset="-122"/>
              <a:sym typeface="+mn-ea"/>
            </a:endParaRPr>
          </a:p>
        </p:txBody>
      </p:sp>
      <p:sp>
        <p:nvSpPr>
          <p:cNvPr id="21" name="任意多边形 20"/>
          <p:cNvSpPr/>
          <p:nvPr/>
        </p:nvSpPr>
        <p:spPr>
          <a:xfrm>
            <a:off x="7771734" y="4964368"/>
            <a:ext cx="358263" cy="179132"/>
          </a:xfrm>
          <a:custGeom>
            <a:avLst/>
            <a:gdLst>
              <a:gd name="connsiteX0" fmla="*/ 238842 w 477684"/>
              <a:gd name="connsiteY0" fmla="*/ 0 h 238842"/>
              <a:gd name="connsiteX1" fmla="*/ 477684 w 477684"/>
              <a:gd name="connsiteY1" fmla="*/ 238842 h 238842"/>
              <a:gd name="connsiteX2" fmla="*/ 0 w 477684"/>
              <a:gd name="connsiteY2" fmla="*/ 238842 h 2388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77684" h="238842">
                <a:moveTo>
                  <a:pt x="238842" y="0"/>
                </a:moveTo>
                <a:lnTo>
                  <a:pt x="477684" y="238842"/>
                </a:lnTo>
                <a:lnTo>
                  <a:pt x="0" y="238842"/>
                </a:lnTo>
                <a:close/>
              </a:path>
            </a:pathLst>
          </a:custGeom>
          <a:solidFill>
            <a:srgbClr val="07A10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zh-CN" altLang="en-US" sz="1350">
              <a:solidFill>
                <a:prstClr val="white"/>
              </a:solidFill>
              <a:latin typeface="Arial" panose="020B0604020202020204"/>
              <a:ea typeface="微软雅黑" panose="020B0503020204020204" charset="-122"/>
            </a:endParaRPr>
          </a:p>
        </p:txBody>
      </p:sp>
      <p:sp>
        <p:nvSpPr>
          <p:cNvPr id="23" name="任意多边形 22"/>
          <p:cNvSpPr/>
          <p:nvPr/>
        </p:nvSpPr>
        <p:spPr>
          <a:xfrm>
            <a:off x="244720" y="29965"/>
            <a:ext cx="1664725" cy="832363"/>
          </a:xfrm>
          <a:custGeom>
            <a:avLst/>
            <a:gdLst>
              <a:gd name="connsiteX0" fmla="*/ 0 w 2219633"/>
              <a:gd name="connsiteY0" fmla="*/ 0 h 1109817"/>
              <a:gd name="connsiteX1" fmla="*/ 2219633 w 2219633"/>
              <a:gd name="connsiteY1" fmla="*/ 0 h 1109817"/>
              <a:gd name="connsiteX2" fmla="*/ 1109817 w 2219633"/>
              <a:gd name="connsiteY2" fmla="*/ 1109817 h 11098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219633" h="1109817">
                <a:moveTo>
                  <a:pt x="0" y="0"/>
                </a:moveTo>
                <a:lnTo>
                  <a:pt x="2219633" y="0"/>
                </a:lnTo>
                <a:lnTo>
                  <a:pt x="1109817" y="1109817"/>
                </a:lnTo>
                <a:close/>
              </a:path>
            </a:pathLst>
          </a:custGeom>
          <a:solidFill>
            <a:srgbClr val="07A10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zh-CN" altLang="en-US" sz="1350">
              <a:solidFill>
                <a:srgbClr val="07A10B"/>
              </a:solidFill>
              <a:latin typeface="Arial" panose="020B0604020202020204"/>
              <a:ea typeface="微软雅黑" panose="020B0503020204020204" charset="-122"/>
            </a:endParaRPr>
          </a:p>
        </p:txBody>
      </p:sp>
      <p:sp>
        <p:nvSpPr>
          <p:cNvPr id="24" name="椭圆 49"/>
          <p:cNvSpPr/>
          <p:nvPr/>
        </p:nvSpPr>
        <p:spPr>
          <a:xfrm>
            <a:off x="8670387" y="4760317"/>
            <a:ext cx="225879" cy="225483"/>
          </a:xfrm>
          <a:custGeom>
            <a:avLst/>
            <a:gdLst>
              <a:gd name="connsiteX0" fmla="*/ 320385 w 604110"/>
              <a:gd name="connsiteY0" fmla="*/ 164550 h 603052"/>
              <a:gd name="connsiteX1" fmla="*/ 339813 w 604110"/>
              <a:gd name="connsiteY1" fmla="*/ 172569 h 603052"/>
              <a:gd name="connsiteX2" fmla="*/ 449654 w 604110"/>
              <a:gd name="connsiteY2" fmla="*/ 282231 h 603052"/>
              <a:gd name="connsiteX3" fmla="*/ 457617 w 604110"/>
              <a:gd name="connsiteY3" fmla="*/ 301558 h 603052"/>
              <a:gd name="connsiteX4" fmla="*/ 449654 w 604110"/>
              <a:gd name="connsiteY4" fmla="*/ 320886 h 603052"/>
              <a:gd name="connsiteX5" fmla="*/ 339813 w 604110"/>
              <a:gd name="connsiteY5" fmla="*/ 430548 h 603052"/>
              <a:gd name="connsiteX6" fmla="*/ 320316 w 604110"/>
              <a:gd name="connsiteY6" fmla="*/ 438635 h 603052"/>
              <a:gd name="connsiteX7" fmla="*/ 300957 w 604110"/>
              <a:gd name="connsiteY7" fmla="*/ 430548 h 603052"/>
              <a:gd name="connsiteX8" fmla="*/ 300957 w 604110"/>
              <a:gd name="connsiteY8" fmla="*/ 391892 h 603052"/>
              <a:gd name="connsiteX9" fmla="*/ 363841 w 604110"/>
              <a:gd name="connsiteY9" fmla="*/ 328974 h 603052"/>
              <a:gd name="connsiteX10" fmla="*/ 173954 w 604110"/>
              <a:gd name="connsiteY10" fmla="*/ 328974 h 603052"/>
              <a:gd name="connsiteX11" fmla="*/ 146494 w 604110"/>
              <a:gd name="connsiteY11" fmla="*/ 301558 h 603052"/>
              <a:gd name="connsiteX12" fmla="*/ 173954 w 604110"/>
              <a:gd name="connsiteY12" fmla="*/ 274143 h 603052"/>
              <a:gd name="connsiteX13" fmla="*/ 363978 w 604110"/>
              <a:gd name="connsiteY13" fmla="*/ 274143 h 603052"/>
              <a:gd name="connsiteX14" fmla="*/ 300957 w 604110"/>
              <a:gd name="connsiteY14" fmla="*/ 211225 h 603052"/>
              <a:gd name="connsiteX15" fmla="*/ 300957 w 604110"/>
              <a:gd name="connsiteY15" fmla="*/ 172569 h 603052"/>
              <a:gd name="connsiteX16" fmla="*/ 320385 w 604110"/>
              <a:gd name="connsiteY16" fmla="*/ 164550 h 603052"/>
              <a:gd name="connsiteX17" fmla="*/ 302055 w 604110"/>
              <a:gd name="connsiteY17" fmla="*/ 54823 h 603052"/>
              <a:gd name="connsiteX18" fmla="*/ 54919 w 604110"/>
              <a:gd name="connsiteY18" fmla="*/ 301526 h 603052"/>
              <a:gd name="connsiteX19" fmla="*/ 302055 w 604110"/>
              <a:gd name="connsiteY19" fmla="*/ 548229 h 603052"/>
              <a:gd name="connsiteX20" fmla="*/ 549191 w 604110"/>
              <a:gd name="connsiteY20" fmla="*/ 301526 h 603052"/>
              <a:gd name="connsiteX21" fmla="*/ 302055 w 604110"/>
              <a:gd name="connsiteY21" fmla="*/ 54823 h 603052"/>
              <a:gd name="connsiteX22" fmla="*/ 302055 w 604110"/>
              <a:gd name="connsiteY22" fmla="*/ 0 h 603052"/>
              <a:gd name="connsiteX23" fmla="*/ 604110 w 604110"/>
              <a:gd name="connsiteY23" fmla="*/ 301526 h 603052"/>
              <a:gd name="connsiteX24" fmla="*/ 302055 w 604110"/>
              <a:gd name="connsiteY24" fmla="*/ 603052 h 603052"/>
              <a:gd name="connsiteX25" fmla="*/ 0 w 604110"/>
              <a:gd name="connsiteY25" fmla="*/ 301526 h 603052"/>
              <a:gd name="connsiteX26" fmla="*/ 302055 w 604110"/>
              <a:gd name="connsiteY26" fmla="*/ 0 h 6030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604110" h="603052">
                <a:moveTo>
                  <a:pt x="320385" y="164550"/>
                </a:moveTo>
                <a:cubicBezTo>
                  <a:pt x="327422" y="164550"/>
                  <a:pt x="334458" y="167223"/>
                  <a:pt x="339813" y="172569"/>
                </a:cubicBezTo>
                <a:lnTo>
                  <a:pt x="449654" y="282231"/>
                </a:lnTo>
                <a:cubicBezTo>
                  <a:pt x="454734" y="287302"/>
                  <a:pt x="457617" y="294293"/>
                  <a:pt x="457617" y="301558"/>
                </a:cubicBezTo>
                <a:cubicBezTo>
                  <a:pt x="457617" y="308824"/>
                  <a:pt x="454734" y="315814"/>
                  <a:pt x="449654" y="320886"/>
                </a:cubicBezTo>
                <a:lnTo>
                  <a:pt x="339813" y="430548"/>
                </a:lnTo>
                <a:cubicBezTo>
                  <a:pt x="334458" y="436031"/>
                  <a:pt x="327319" y="438635"/>
                  <a:pt x="320316" y="438635"/>
                </a:cubicBezTo>
                <a:cubicBezTo>
                  <a:pt x="313314" y="438635"/>
                  <a:pt x="306312" y="436031"/>
                  <a:pt x="300957" y="430548"/>
                </a:cubicBezTo>
                <a:cubicBezTo>
                  <a:pt x="290248" y="419856"/>
                  <a:pt x="290248" y="402584"/>
                  <a:pt x="300957" y="391892"/>
                </a:cubicBezTo>
                <a:lnTo>
                  <a:pt x="363841" y="328974"/>
                </a:lnTo>
                <a:lnTo>
                  <a:pt x="173954" y="328974"/>
                </a:lnTo>
                <a:cubicBezTo>
                  <a:pt x="158714" y="328974"/>
                  <a:pt x="146494" y="316774"/>
                  <a:pt x="146494" y="301558"/>
                </a:cubicBezTo>
                <a:cubicBezTo>
                  <a:pt x="146494" y="286480"/>
                  <a:pt x="158714" y="274143"/>
                  <a:pt x="173954" y="274143"/>
                </a:cubicBezTo>
                <a:lnTo>
                  <a:pt x="363978" y="274143"/>
                </a:lnTo>
                <a:lnTo>
                  <a:pt x="300957" y="211225"/>
                </a:lnTo>
                <a:cubicBezTo>
                  <a:pt x="290248" y="200533"/>
                  <a:pt x="290248" y="183261"/>
                  <a:pt x="300957" y="172569"/>
                </a:cubicBezTo>
                <a:cubicBezTo>
                  <a:pt x="306312" y="167223"/>
                  <a:pt x="313349" y="164550"/>
                  <a:pt x="320385" y="164550"/>
                </a:cubicBezTo>
                <a:close/>
                <a:moveTo>
                  <a:pt x="302055" y="54823"/>
                </a:moveTo>
                <a:cubicBezTo>
                  <a:pt x="165718" y="54823"/>
                  <a:pt x="54919" y="165428"/>
                  <a:pt x="54919" y="301526"/>
                </a:cubicBezTo>
                <a:cubicBezTo>
                  <a:pt x="54919" y="437624"/>
                  <a:pt x="165718" y="548229"/>
                  <a:pt x="302055" y="548229"/>
                </a:cubicBezTo>
                <a:cubicBezTo>
                  <a:pt x="438392" y="548229"/>
                  <a:pt x="549191" y="437624"/>
                  <a:pt x="549191" y="301526"/>
                </a:cubicBezTo>
                <a:cubicBezTo>
                  <a:pt x="549191" y="165428"/>
                  <a:pt x="438392" y="54823"/>
                  <a:pt x="302055" y="54823"/>
                </a:cubicBezTo>
                <a:close/>
                <a:moveTo>
                  <a:pt x="302055" y="0"/>
                </a:moveTo>
                <a:cubicBezTo>
                  <a:pt x="468597" y="0"/>
                  <a:pt x="604110" y="135275"/>
                  <a:pt x="604110" y="301526"/>
                </a:cubicBezTo>
                <a:cubicBezTo>
                  <a:pt x="604110" y="467777"/>
                  <a:pt x="468597" y="603052"/>
                  <a:pt x="302055" y="603052"/>
                </a:cubicBezTo>
                <a:cubicBezTo>
                  <a:pt x="135513" y="603052"/>
                  <a:pt x="0" y="467777"/>
                  <a:pt x="0" y="301526"/>
                </a:cubicBezTo>
                <a:cubicBezTo>
                  <a:pt x="0" y="135275"/>
                  <a:pt x="135513" y="0"/>
                  <a:pt x="302055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68580" tIns="34290" rIns="68580" bIns="34290" numCol="1" spcCol="0" rtlCol="0" fromWordArt="0" anchor="ctr" anchorCtr="0" forceAA="0" compatLnSpc="1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85800"/>
            <a:endParaRPr lang="zh-CN" altLang="en-US" sz="1350">
              <a:solidFill>
                <a:prstClr val="white"/>
              </a:solidFill>
              <a:latin typeface="Arial" panose="020B0604020202020204"/>
              <a:ea typeface="微软雅黑" panose="020B0503020204020204" charset="-122"/>
            </a:endParaRPr>
          </a:p>
        </p:txBody>
      </p:sp>
      <p:sp>
        <p:nvSpPr>
          <p:cNvPr id="25" name="椭圆 50"/>
          <p:cNvSpPr/>
          <p:nvPr/>
        </p:nvSpPr>
        <p:spPr>
          <a:xfrm flipH="1">
            <a:off x="8385912" y="4760317"/>
            <a:ext cx="225879" cy="225483"/>
          </a:xfrm>
          <a:custGeom>
            <a:avLst/>
            <a:gdLst>
              <a:gd name="connsiteX0" fmla="*/ 320385 w 604110"/>
              <a:gd name="connsiteY0" fmla="*/ 164550 h 603052"/>
              <a:gd name="connsiteX1" fmla="*/ 339813 w 604110"/>
              <a:gd name="connsiteY1" fmla="*/ 172569 h 603052"/>
              <a:gd name="connsiteX2" fmla="*/ 449654 w 604110"/>
              <a:gd name="connsiteY2" fmla="*/ 282231 h 603052"/>
              <a:gd name="connsiteX3" fmla="*/ 457617 w 604110"/>
              <a:gd name="connsiteY3" fmla="*/ 301558 h 603052"/>
              <a:gd name="connsiteX4" fmla="*/ 449654 w 604110"/>
              <a:gd name="connsiteY4" fmla="*/ 320886 h 603052"/>
              <a:gd name="connsiteX5" fmla="*/ 339813 w 604110"/>
              <a:gd name="connsiteY5" fmla="*/ 430548 h 603052"/>
              <a:gd name="connsiteX6" fmla="*/ 320316 w 604110"/>
              <a:gd name="connsiteY6" fmla="*/ 438635 h 603052"/>
              <a:gd name="connsiteX7" fmla="*/ 300957 w 604110"/>
              <a:gd name="connsiteY7" fmla="*/ 430548 h 603052"/>
              <a:gd name="connsiteX8" fmla="*/ 300957 w 604110"/>
              <a:gd name="connsiteY8" fmla="*/ 391892 h 603052"/>
              <a:gd name="connsiteX9" fmla="*/ 363841 w 604110"/>
              <a:gd name="connsiteY9" fmla="*/ 328974 h 603052"/>
              <a:gd name="connsiteX10" fmla="*/ 173954 w 604110"/>
              <a:gd name="connsiteY10" fmla="*/ 328974 h 603052"/>
              <a:gd name="connsiteX11" fmla="*/ 146494 w 604110"/>
              <a:gd name="connsiteY11" fmla="*/ 301558 h 603052"/>
              <a:gd name="connsiteX12" fmla="*/ 173954 w 604110"/>
              <a:gd name="connsiteY12" fmla="*/ 274143 h 603052"/>
              <a:gd name="connsiteX13" fmla="*/ 363978 w 604110"/>
              <a:gd name="connsiteY13" fmla="*/ 274143 h 603052"/>
              <a:gd name="connsiteX14" fmla="*/ 300957 w 604110"/>
              <a:gd name="connsiteY14" fmla="*/ 211225 h 603052"/>
              <a:gd name="connsiteX15" fmla="*/ 300957 w 604110"/>
              <a:gd name="connsiteY15" fmla="*/ 172569 h 603052"/>
              <a:gd name="connsiteX16" fmla="*/ 320385 w 604110"/>
              <a:gd name="connsiteY16" fmla="*/ 164550 h 603052"/>
              <a:gd name="connsiteX17" fmla="*/ 302055 w 604110"/>
              <a:gd name="connsiteY17" fmla="*/ 54823 h 603052"/>
              <a:gd name="connsiteX18" fmla="*/ 54919 w 604110"/>
              <a:gd name="connsiteY18" fmla="*/ 301526 h 603052"/>
              <a:gd name="connsiteX19" fmla="*/ 302055 w 604110"/>
              <a:gd name="connsiteY19" fmla="*/ 548229 h 603052"/>
              <a:gd name="connsiteX20" fmla="*/ 549191 w 604110"/>
              <a:gd name="connsiteY20" fmla="*/ 301526 h 603052"/>
              <a:gd name="connsiteX21" fmla="*/ 302055 w 604110"/>
              <a:gd name="connsiteY21" fmla="*/ 54823 h 603052"/>
              <a:gd name="connsiteX22" fmla="*/ 302055 w 604110"/>
              <a:gd name="connsiteY22" fmla="*/ 0 h 603052"/>
              <a:gd name="connsiteX23" fmla="*/ 604110 w 604110"/>
              <a:gd name="connsiteY23" fmla="*/ 301526 h 603052"/>
              <a:gd name="connsiteX24" fmla="*/ 302055 w 604110"/>
              <a:gd name="connsiteY24" fmla="*/ 603052 h 603052"/>
              <a:gd name="connsiteX25" fmla="*/ 0 w 604110"/>
              <a:gd name="connsiteY25" fmla="*/ 301526 h 603052"/>
              <a:gd name="connsiteX26" fmla="*/ 302055 w 604110"/>
              <a:gd name="connsiteY26" fmla="*/ 0 h 6030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604110" h="603052">
                <a:moveTo>
                  <a:pt x="320385" y="164550"/>
                </a:moveTo>
                <a:cubicBezTo>
                  <a:pt x="327422" y="164550"/>
                  <a:pt x="334458" y="167223"/>
                  <a:pt x="339813" y="172569"/>
                </a:cubicBezTo>
                <a:lnTo>
                  <a:pt x="449654" y="282231"/>
                </a:lnTo>
                <a:cubicBezTo>
                  <a:pt x="454734" y="287302"/>
                  <a:pt x="457617" y="294293"/>
                  <a:pt x="457617" y="301558"/>
                </a:cubicBezTo>
                <a:cubicBezTo>
                  <a:pt x="457617" y="308824"/>
                  <a:pt x="454734" y="315814"/>
                  <a:pt x="449654" y="320886"/>
                </a:cubicBezTo>
                <a:lnTo>
                  <a:pt x="339813" y="430548"/>
                </a:lnTo>
                <a:cubicBezTo>
                  <a:pt x="334458" y="436031"/>
                  <a:pt x="327319" y="438635"/>
                  <a:pt x="320316" y="438635"/>
                </a:cubicBezTo>
                <a:cubicBezTo>
                  <a:pt x="313314" y="438635"/>
                  <a:pt x="306312" y="436031"/>
                  <a:pt x="300957" y="430548"/>
                </a:cubicBezTo>
                <a:cubicBezTo>
                  <a:pt x="290248" y="419856"/>
                  <a:pt x="290248" y="402584"/>
                  <a:pt x="300957" y="391892"/>
                </a:cubicBezTo>
                <a:lnTo>
                  <a:pt x="363841" y="328974"/>
                </a:lnTo>
                <a:lnTo>
                  <a:pt x="173954" y="328974"/>
                </a:lnTo>
                <a:cubicBezTo>
                  <a:pt x="158714" y="328974"/>
                  <a:pt x="146494" y="316774"/>
                  <a:pt x="146494" y="301558"/>
                </a:cubicBezTo>
                <a:cubicBezTo>
                  <a:pt x="146494" y="286480"/>
                  <a:pt x="158714" y="274143"/>
                  <a:pt x="173954" y="274143"/>
                </a:cubicBezTo>
                <a:lnTo>
                  <a:pt x="363978" y="274143"/>
                </a:lnTo>
                <a:lnTo>
                  <a:pt x="300957" y="211225"/>
                </a:lnTo>
                <a:cubicBezTo>
                  <a:pt x="290248" y="200533"/>
                  <a:pt x="290248" y="183261"/>
                  <a:pt x="300957" y="172569"/>
                </a:cubicBezTo>
                <a:cubicBezTo>
                  <a:pt x="306312" y="167223"/>
                  <a:pt x="313349" y="164550"/>
                  <a:pt x="320385" y="164550"/>
                </a:cubicBezTo>
                <a:close/>
                <a:moveTo>
                  <a:pt x="302055" y="54823"/>
                </a:moveTo>
                <a:cubicBezTo>
                  <a:pt x="165718" y="54823"/>
                  <a:pt x="54919" y="165428"/>
                  <a:pt x="54919" y="301526"/>
                </a:cubicBezTo>
                <a:cubicBezTo>
                  <a:pt x="54919" y="437624"/>
                  <a:pt x="165718" y="548229"/>
                  <a:pt x="302055" y="548229"/>
                </a:cubicBezTo>
                <a:cubicBezTo>
                  <a:pt x="438392" y="548229"/>
                  <a:pt x="549191" y="437624"/>
                  <a:pt x="549191" y="301526"/>
                </a:cubicBezTo>
                <a:cubicBezTo>
                  <a:pt x="549191" y="165428"/>
                  <a:pt x="438392" y="54823"/>
                  <a:pt x="302055" y="54823"/>
                </a:cubicBezTo>
                <a:close/>
                <a:moveTo>
                  <a:pt x="302055" y="0"/>
                </a:moveTo>
                <a:cubicBezTo>
                  <a:pt x="468597" y="0"/>
                  <a:pt x="604110" y="135275"/>
                  <a:pt x="604110" y="301526"/>
                </a:cubicBezTo>
                <a:cubicBezTo>
                  <a:pt x="604110" y="467777"/>
                  <a:pt x="468597" y="603052"/>
                  <a:pt x="302055" y="603052"/>
                </a:cubicBezTo>
                <a:cubicBezTo>
                  <a:pt x="135513" y="603052"/>
                  <a:pt x="0" y="467777"/>
                  <a:pt x="0" y="301526"/>
                </a:cubicBezTo>
                <a:cubicBezTo>
                  <a:pt x="0" y="135275"/>
                  <a:pt x="135513" y="0"/>
                  <a:pt x="302055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68580" tIns="34290" rIns="68580" bIns="34290" numCol="1" spcCol="0" rtlCol="0" fromWordArt="0" anchor="ctr" anchorCtr="0" forceAA="0" compatLnSpc="1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85800"/>
            <a:endParaRPr lang="zh-CN" altLang="en-US" sz="1350">
              <a:solidFill>
                <a:prstClr val="white"/>
              </a:solidFill>
              <a:latin typeface="Arial" panose="020B0604020202020204"/>
              <a:ea typeface="微软雅黑" panose="020B0503020204020204" charset="-122"/>
            </a:endParaRPr>
          </a:p>
        </p:txBody>
      </p:sp>
      <p:sp>
        <p:nvSpPr>
          <p:cNvPr id="27" name="任意多边形 26"/>
          <p:cNvSpPr/>
          <p:nvPr/>
        </p:nvSpPr>
        <p:spPr>
          <a:xfrm>
            <a:off x="7170169" y="4760120"/>
            <a:ext cx="766763" cy="383381"/>
          </a:xfrm>
          <a:custGeom>
            <a:avLst/>
            <a:gdLst>
              <a:gd name="connsiteX0" fmla="*/ 511175 w 1022350"/>
              <a:gd name="connsiteY0" fmla="*/ 0 h 511175"/>
              <a:gd name="connsiteX1" fmla="*/ 1022350 w 1022350"/>
              <a:gd name="connsiteY1" fmla="*/ 511175 h 511175"/>
              <a:gd name="connsiteX2" fmla="*/ 0 w 1022350"/>
              <a:gd name="connsiteY2" fmla="*/ 511175 h 511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22350" h="511175">
                <a:moveTo>
                  <a:pt x="511175" y="0"/>
                </a:moveTo>
                <a:lnTo>
                  <a:pt x="1022350" y="511175"/>
                </a:lnTo>
                <a:lnTo>
                  <a:pt x="0" y="511175"/>
                </a:lnTo>
                <a:close/>
              </a:path>
            </a:pathLst>
          </a:custGeom>
          <a:solidFill>
            <a:srgbClr val="07A10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zh-CN" altLang="en-US" sz="1350">
              <a:solidFill>
                <a:prstClr val="white"/>
              </a:solidFill>
              <a:latin typeface="Arial" panose="020B0604020202020204"/>
              <a:ea typeface="微软雅黑" panose="020B0503020204020204" charset="-122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1681480" y="723900"/>
            <a:ext cx="4967605" cy="23622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defTabSz="685800">
              <a:lnSpc>
                <a:spcPct val="114000"/>
              </a:lnSpc>
            </a:pPr>
            <a:endParaRPr lang="en-US" altLang="zh-CN" sz="900" dirty="0">
              <a:solidFill>
                <a:srgbClr val="07A10B"/>
              </a:solidFill>
              <a:latin typeface="Century Gothic" panose="020B0502020202020204" pitchFamily="34" charset="0"/>
              <a:ea typeface="微软雅黑" panose="020B0503020204020204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5645785" y="3364230"/>
            <a:ext cx="1478280" cy="460375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 defTabSz="685800">
              <a:lnSpc>
                <a:spcPct val="150000"/>
              </a:lnSpc>
            </a:pPr>
            <a:r>
              <a:rPr lang="zh-CN" altLang="en-US" sz="1600" dirty="0">
                <a:solidFill>
                  <a:schemeClr val="bg1"/>
                </a:solidFill>
                <a:sym typeface="+mn-ea"/>
              </a:rPr>
              <a:t>全自动化生产</a:t>
            </a:r>
            <a:endParaRPr lang="zh-CN" altLang="en-US" sz="1600" dirty="0">
              <a:solidFill>
                <a:schemeClr val="bg1"/>
              </a:solidFill>
              <a:latin typeface="Arial" panose="020B0604020202020204"/>
              <a:ea typeface="微软雅黑" panose="020B0503020204020204" charset="-122"/>
              <a:sym typeface="+mn-ea"/>
            </a:endParaRPr>
          </a:p>
        </p:txBody>
      </p:sp>
      <p:pic>
        <p:nvPicPr>
          <p:cNvPr id="26" name="object 6"/>
          <p:cNvPicPr/>
          <p:nvPr/>
        </p:nvPicPr>
        <p:blipFill>
          <a:blip r:embed="rId1" cstate="print"/>
          <a:stretch>
            <a:fillRect/>
          </a:stretch>
        </p:blipFill>
        <p:spPr>
          <a:xfrm>
            <a:off x="647055" y="116132"/>
            <a:ext cx="699447" cy="315035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453169" y="3278410"/>
            <a:ext cx="8112125" cy="37548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latin typeface="华文楷体" panose="02010600040101010101" pitchFamily="2" charset="-122"/>
                <a:ea typeface="华文楷体" panose="02010600040101010101" pitchFamily="2" charset="-122"/>
              </a:rPr>
              <a:t>      2021</a:t>
            </a:r>
            <a:r>
              <a:rPr lang="zh-CN" altLang="en-US" sz="1400" dirty="0">
                <a:latin typeface="华文楷体" panose="02010600040101010101" pitchFamily="2" charset="-122"/>
                <a:ea typeface="华文楷体" panose="02010600040101010101" pitchFamily="2" charset="-122"/>
              </a:rPr>
              <a:t>年，凤生启动从工业制造业向消费品牌商提供</a:t>
            </a:r>
            <a:r>
              <a:rPr lang="en-US" altLang="zh-CN" sz="1400" dirty="0">
                <a:latin typeface="华文楷体" panose="02010600040101010101" pitchFamily="2" charset="-122"/>
                <a:ea typeface="华文楷体" panose="02010600040101010101" pitchFamily="2" charset="-122"/>
              </a:rPr>
              <a:t>OEM/ODM</a:t>
            </a:r>
            <a:r>
              <a:rPr lang="zh-CN" altLang="en-US" sz="1400" dirty="0">
                <a:latin typeface="华文楷体" panose="02010600040101010101" pitchFamily="2" charset="-122"/>
                <a:ea typeface="华文楷体" panose="02010600040101010101" pitchFamily="2" charset="-122"/>
              </a:rPr>
              <a:t>产品和服务的产业模式升级，和永辉、京东京造、大润发、盒马、天虹等自有品牌以及华住等酒店餐饮连锁系统形成紧密业务协同，积累了全方位服务终端渠道经验。</a:t>
            </a:r>
            <a:endParaRPr lang="zh-CN" altLang="en-US" sz="1400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endParaRPr lang="zh-CN" altLang="en-US" sz="1400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endParaRPr lang="zh-CN" altLang="en-US" sz="1400" dirty="0"/>
          </a:p>
          <a:p>
            <a:r>
              <a:rPr lang="zh-CN" altLang="en-US" sz="1400" dirty="0">
                <a:latin typeface="华文楷体" panose="02010600040101010101" pitchFamily="2" charset="-122"/>
                <a:ea typeface="华文楷体" panose="02010600040101010101" pitchFamily="2" charset="-122"/>
              </a:rPr>
              <a:t>       凤生电商是京东自有品牌的主要合作厂商，连续获得京东集团消费者最满意服务奖，已建立了客服、设计、快递发运、物流交付等</a:t>
            </a:r>
            <a:r>
              <a:rPr lang="en-US" altLang="zh-CN" sz="1400" dirty="0">
                <a:latin typeface="华文楷体" panose="02010600040101010101" pitchFamily="2" charset="-122"/>
                <a:ea typeface="华文楷体" panose="02010600040101010101" pitchFamily="2" charset="-122"/>
              </a:rPr>
              <a:t>7</a:t>
            </a:r>
            <a:r>
              <a:rPr lang="zh-CN" altLang="en-US" sz="1400" dirty="0">
                <a:latin typeface="华文楷体" panose="02010600040101010101" pitchFamily="2" charset="-122"/>
                <a:ea typeface="华文楷体" panose="02010600040101010101" pitchFamily="2" charset="-122"/>
              </a:rPr>
              <a:t>天</a:t>
            </a:r>
            <a:r>
              <a:rPr lang="en-US" altLang="zh-CN" sz="1400" dirty="0">
                <a:latin typeface="华文楷体" panose="02010600040101010101" pitchFamily="2" charset="-122"/>
                <a:ea typeface="华文楷体" panose="02010600040101010101" pitchFamily="2" charset="-122"/>
              </a:rPr>
              <a:t>*24</a:t>
            </a:r>
            <a:r>
              <a:rPr lang="zh-CN" altLang="en-US" sz="1400" dirty="0">
                <a:latin typeface="华文楷体" panose="02010600040101010101" pitchFamily="2" charset="-122"/>
                <a:ea typeface="华文楷体" panose="02010600040101010101" pitchFamily="2" charset="-122"/>
              </a:rPr>
              <a:t>小时响应支持团队，可满足不同客户的业务需求，不断打造快速响应支持能力。</a:t>
            </a:r>
            <a:endParaRPr lang="zh-CN" altLang="en-US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endParaRPr lang="zh-CN" altLang="en-US" dirty="0"/>
          </a:p>
          <a:p>
            <a:endParaRPr lang="zh-CN" altLang="en-US" dirty="0"/>
          </a:p>
          <a:p>
            <a:r>
              <a:rPr lang="zh-CN" altLang="en-US" dirty="0"/>
              <a:t> </a:t>
            </a:r>
            <a:r>
              <a:rPr lang="en-US" altLang="zh-CN" dirty="0"/>
              <a:t>      </a:t>
            </a:r>
            <a:endParaRPr spc="5" dirty="0">
              <a:latin typeface="宋体" panose="02010600030101010101" pitchFamily="2" charset="-122"/>
              <a:cs typeface="宋体" panose="02010600030101010101" pitchFamily="2" charset="-122"/>
              <a:sym typeface="+mn-ea"/>
            </a:endParaRPr>
          </a:p>
          <a:p>
            <a:endParaRPr dirty="0">
              <a:latin typeface="宋体" panose="02010600030101010101" pitchFamily="2" charset="-122"/>
              <a:cs typeface="宋体" panose="02010600030101010101" pitchFamily="2" charset="-122"/>
            </a:endParaRPr>
          </a:p>
          <a:p>
            <a:endParaRPr lang="zh-CN" altLang="en-US" dirty="0">
              <a:solidFill>
                <a:srgbClr val="404040"/>
              </a:solidFill>
              <a:latin typeface="阿里巴巴普惠体 Light" panose="00020600040101010101" pitchFamily="18" charset="-122"/>
              <a:ea typeface="阿里巴巴普惠体 Light" panose="00020600040101010101" pitchFamily="18" charset="-122"/>
            </a:endParaRPr>
          </a:p>
          <a:p>
            <a:endParaRPr lang="en-US" altLang="zh-CN" dirty="0"/>
          </a:p>
          <a:p>
            <a:endParaRPr lang="en-US" altLang="zh-CN" dirty="0"/>
          </a:p>
        </p:txBody>
      </p:sp>
      <p:sp>
        <p:nvSpPr>
          <p:cNvPr id="32" name="文本框 31"/>
          <p:cNvSpPr txBox="1"/>
          <p:nvPr/>
        </p:nvSpPr>
        <p:spPr>
          <a:xfrm>
            <a:off x="1346200" y="499745"/>
            <a:ext cx="6856095" cy="46037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l" defTabSz="685800"/>
            <a:r>
              <a:rPr lang="zh-CN" altLang="en-US" sz="2400" b="1" dirty="0">
                <a:solidFill>
                  <a:srgbClr val="00B050"/>
                </a:solidFill>
                <a:latin typeface="Arial" panose="020B0604020202020204"/>
                <a:ea typeface="微软雅黑" panose="020B0503020204020204" charset="-122"/>
              </a:rPr>
              <a:t>凤生产业优势</a:t>
            </a:r>
            <a:r>
              <a:rPr lang="en-US" altLang="zh-CN" sz="2400" b="1" dirty="0">
                <a:solidFill>
                  <a:srgbClr val="00B050"/>
                </a:solidFill>
                <a:latin typeface="Arial" panose="020B0604020202020204"/>
                <a:ea typeface="微软雅黑" panose="020B0503020204020204" charset="-122"/>
              </a:rPr>
              <a:t>—</a:t>
            </a:r>
            <a:r>
              <a:rPr lang="zh-CN" altLang="en-US" sz="2400" b="1" dirty="0">
                <a:solidFill>
                  <a:srgbClr val="00B050"/>
                </a:solidFill>
                <a:latin typeface="Arial" panose="020B0604020202020204"/>
                <a:ea typeface="微软雅黑" panose="020B0503020204020204" charset="-122"/>
              </a:rPr>
              <a:t>销售渠道及服务支持</a:t>
            </a:r>
            <a:endParaRPr lang="zh-CN" altLang="en-US" sz="2400" b="1" dirty="0">
              <a:solidFill>
                <a:srgbClr val="00B050"/>
              </a:solidFill>
              <a:latin typeface="Arial" panose="020B0604020202020204"/>
              <a:ea typeface="微软雅黑" panose="020B0503020204020204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16980" y="978534"/>
            <a:ext cx="2235212" cy="1650461"/>
          </a:xfrm>
          <a:prstGeom prst="rect">
            <a:avLst/>
          </a:prstGeom>
          <a:effectLst>
            <a:softEdge rad="31750"/>
          </a:effectLst>
        </p:spPr>
      </p:pic>
      <p:sp>
        <p:nvSpPr>
          <p:cNvPr id="4" name="文本框 3"/>
          <p:cNvSpPr txBox="1"/>
          <p:nvPr/>
        </p:nvSpPr>
        <p:spPr>
          <a:xfrm>
            <a:off x="453169" y="1476743"/>
            <a:ext cx="6014720" cy="1168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fontAlgn="base"/>
            <a:r>
              <a:rPr lang="en-US" altLang="zh-CN" sz="1400" dirty="0">
                <a:solidFill>
                  <a:srgbClr val="333333"/>
                </a:solidFill>
                <a:effectLst/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       </a:t>
            </a:r>
            <a:r>
              <a:rPr lang="zh-CN" altLang="en-US" sz="1400" dirty="0">
                <a:solidFill>
                  <a:srgbClr val="333333"/>
                </a:solidFill>
                <a:effectLst/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凤生浆纸主销分布西南、西北、华中、华东等区域</a:t>
            </a:r>
            <a:r>
              <a:rPr lang="en-US" altLang="zh-CN" sz="1400" dirty="0">
                <a:solidFill>
                  <a:srgbClr val="333333"/>
                </a:solidFill>
                <a:effectLst/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20</a:t>
            </a:r>
            <a:r>
              <a:rPr lang="zh-CN" altLang="en-US" sz="1400" dirty="0">
                <a:solidFill>
                  <a:srgbClr val="333333"/>
                </a:solidFill>
                <a:effectLst/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个省份，供应数百家生活用纸制造及下游成品加工厂，以品质稳定、诚信交付为行业口碑。遍布全国的原纸渠道和下游联营工厂，可以满足客户覆盖全国的业务需求。</a:t>
            </a:r>
            <a:endParaRPr lang="zh-CN" altLang="en-US" sz="1400" dirty="0">
              <a:solidFill>
                <a:srgbClr val="333333"/>
              </a:solidFill>
              <a:effectLst/>
              <a:latin typeface="华文楷体" panose="02010600040101010101" pitchFamily="2" charset="-122"/>
              <a:ea typeface="华文楷体" panose="02010600040101010101" pitchFamily="2" charset="-122"/>
              <a:sym typeface="+mn-ea"/>
            </a:endParaRPr>
          </a:p>
          <a:p>
            <a:pPr algn="l" fontAlgn="base"/>
            <a:r>
              <a:rPr lang="en-US" altLang="zh-CN" sz="1400" dirty="0"/>
              <a:t>     </a:t>
            </a:r>
            <a:endParaRPr lang="zh-CN" altLang="en-US" sz="1400" dirty="0"/>
          </a:p>
          <a:p>
            <a:pPr algn="l" fontAlgn="base"/>
            <a:r>
              <a:rPr lang="zh-CN" altLang="en-US" sz="1400" dirty="0"/>
              <a:t> </a:t>
            </a:r>
            <a:r>
              <a:rPr lang="en-US" altLang="zh-CN" sz="1400" dirty="0"/>
              <a:t>   </a:t>
            </a:r>
            <a:endParaRPr lang="zh-CN" altLang="en-US" sz="1400" dirty="0"/>
          </a:p>
        </p:txBody>
      </p:sp>
      <p:sp>
        <p:nvSpPr>
          <p:cNvPr id="12" name="ïşḻïďê-Rectangle 13"/>
          <p:cNvSpPr/>
          <p:nvPr/>
        </p:nvSpPr>
        <p:spPr>
          <a:xfrm>
            <a:off x="457200" y="1097280"/>
            <a:ext cx="2146300" cy="370840"/>
          </a:xfrm>
          <a:prstGeom prst="rect">
            <a:avLst/>
          </a:prstGeom>
          <a:solidFill>
            <a:srgbClr val="07A10B"/>
          </a:solidFill>
          <a:ln w="31750" cmpd="thinThick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685800"/>
            <a:r>
              <a:rPr lang="zh-CN" sz="1350" dirty="0">
                <a:solidFill>
                  <a:prstClr val="white"/>
                </a:solidFill>
                <a:latin typeface="Arial" panose="020B0604020202020204"/>
                <a:ea typeface="微软雅黑" panose="020B0503020204020204" charset="-122"/>
              </a:rPr>
              <a:t>全国浆纸渠道服务</a:t>
            </a:r>
            <a:endParaRPr lang="zh-CN" sz="1350" dirty="0">
              <a:solidFill>
                <a:prstClr val="white"/>
              </a:solidFill>
              <a:latin typeface="Arial" panose="020B0604020202020204"/>
              <a:ea typeface="微软雅黑" panose="020B0503020204020204" charset="-122"/>
            </a:endParaRPr>
          </a:p>
        </p:txBody>
      </p:sp>
      <p:sp>
        <p:nvSpPr>
          <p:cNvPr id="5" name="ïşḻïďê-Rectangle 13"/>
          <p:cNvSpPr/>
          <p:nvPr/>
        </p:nvSpPr>
        <p:spPr>
          <a:xfrm>
            <a:off x="457200" y="2222024"/>
            <a:ext cx="2146300" cy="370840"/>
          </a:xfrm>
          <a:prstGeom prst="rect">
            <a:avLst/>
          </a:prstGeom>
          <a:solidFill>
            <a:srgbClr val="07A10B"/>
          </a:solidFill>
          <a:ln w="31750" cmpd="thinThick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685800"/>
            <a:r>
              <a:rPr lang="zh-CN" sz="1350" dirty="0">
                <a:solidFill>
                  <a:prstClr val="white"/>
                </a:solidFill>
                <a:latin typeface="Arial" panose="020B0604020202020204"/>
                <a:ea typeface="微软雅黑" panose="020B0503020204020204" charset="-122"/>
              </a:rPr>
              <a:t>外贸出口渠道及服务</a:t>
            </a:r>
            <a:endParaRPr lang="zh-CN" sz="1350" dirty="0">
              <a:solidFill>
                <a:prstClr val="white"/>
              </a:solidFill>
              <a:latin typeface="Arial" panose="020B0604020202020204"/>
              <a:ea typeface="微软雅黑" panose="020B050302020402020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436337" y="2541460"/>
            <a:ext cx="769366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fontAlgn="base"/>
            <a:r>
              <a:rPr lang="en-US" altLang="zh-CN" dirty="0">
                <a:solidFill>
                  <a:srgbClr val="333333"/>
                </a:solidFill>
                <a:effectLst/>
                <a:latin typeface="Haettenschweiler" panose="020B0706040902060204" charset="0"/>
                <a:sym typeface="+mn-ea"/>
              </a:rPr>
              <a:t> </a:t>
            </a:r>
            <a:r>
              <a:rPr lang="en-US" altLang="zh-CN" sz="1400" dirty="0">
                <a:solidFill>
                  <a:srgbClr val="333333"/>
                </a:solidFill>
                <a:effectLst/>
                <a:latin typeface="Haettenschweiler" panose="020B0706040902060204" charset="0"/>
                <a:sym typeface="+mn-ea"/>
              </a:rPr>
              <a:t>     </a:t>
            </a:r>
            <a:r>
              <a:rPr lang="zh-CN" altLang="en-US" sz="1400" dirty="0">
                <a:solidFill>
                  <a:srgbClr val="333333"/>
                </a:solidFill>
                <a:effectLst/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近年来</a:t>
            </a:r>
            <a:r>
              <a:rPr lang="zh-CN" altLang="en-US" dirty="0">
                <a:solidFill>
                  <a:srgbClr val="333333"/>
                </a:solidFill>
                <a:effectLst/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，</a:t>
            </a:r>
            <a:r>
              <a:rPr lang="zh-CN" altLang="en-US" sz="1400" dirty="0">
                <a:solidFill>
                  <a:srgbClr val="333333"/>
                </a:solidFill>
                <a:effectLst/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凤生积极拓展外贸渠道，韩国、日本、澳大利亚、欧洲、美国等为主要出口市场。</a:t>
            </a:r>
            <a:endParaRPr lang="zh-CN" altLang="en-US" sz="1400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algn="l" fontAlgn="base"/>
            <a:r>
              <a:rPr lang="zh-CN" altLang="en-US" sz="1400" dirty="0"/>
              <a:t> </a:t>
            </a:r>
            <a:r>
              <a:rPr lang="en-US" altLang="zh-CN" sz="1400" dirty="0"/>
              <a:t>   </a:t>
            </a:r>
            <a:endParaRPr lang="zh-CN" altLang="en-US" sz="1400" dirty="0"/>
          </a:p>
        </p:txBody>
      </p:sp>
      <p:sp>
        <p:nvSpPr>
          <p:cNvPr id="7" name="ïşḻïďê-Rectangle 13"/>
          <p:cNvSpPr/>
          <p:nvPr/>
        </p:nvSpPr>
        <p:spPr>
          <a:xfrm>
            <a:off x="457200" y="2873788"/>
            <a:ext cx="2146300" cy="370840"/>
          </a:xfrm>
          <a:prstGeom prst="rect">
            <a:avLst/>
          </a:prstGeom>
          <a:solidFill>
            <a:srgbClr val="07A10B"/>
          </a:solidFill>
          <a:ln w="31750" cmpd="thinThick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685800"/>
            <a:r>
              <a:rPr lang="zh-CN" sz="1350" dirty="0">
                <a:solidFill>
                  <a:prstClr val="white"/>
                </a:solidFill>
                <a:latin typeface="Arial" panose="020B0604020202020204"/>
                <a:ea typeface="微软雅黑" panose="020B0503020204020204" charset="-122"/>
              </a:rPr>
              <a:t>终端渠道服务支持</a:t>
            </a:r>
            <a:endParaRPr lang="zh-CN" sz="1350" dirty="0">
              <a:solidFill>
                <a:prstClr val="white"/>
              </a:solidFill>
              <a:latin typeface="Arial" panose="020B0604020202020204"/>
              <a:ea typeface="微软雅黑" panose="020B0503020204020204" charset="-122"/>
            </a:endParaRPr>
          </a:p>
        </p:txBody>
      </p:sp>
      <p:sp>
        <p:nvSpPr>
          <p:cNvPr id="9" name="ïşḻïďê-Rectangle 13"/>
          <p:cNvSpPr/>
          <p:nvPr/>
        </p:nvSpPr>
        <p:spPr>
          <a:xfrm>
            <a:off x="454070" y="4012945"/>
            <a:ext cx="2085340" cy="370840"/>
          </a:xfrm>
          <a:prstGeom prst="rect">
            <a:avLst/>
          </a:prstGeom>
          <a:solidFill>
            <a:srgbClr val="07A10B"/>
          </a:solidFill>
          <a:ln w="31750" cmpd="thinThick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685800"/>
            <a:r>
              <a:rPr lang="zh-CN" sz="1350" dirty="0">
                <a:solidFill>
                  <a:prstClr val="white"/>
                </a:solidFill>
                <a:latin typeface="Arial" panose="020B0604020202020204"/>
                <a:ea typeface="微软雅黑" panose="020B0503020204020204" charset="-122"/>
              </a:rPr>
              <a:t>电商渠道服务支持</a:t>
            </a:r>
            <a:endParaRPr lang="zh-CN" sz="1350" dirty="0">
              <a:solidFill>
                <a:prstClr val="white"/>
              </a:solidFill>
              <a:latin typeface="Arial" panose="020B0604020202020204"/>
              <a:ea typeface="微软雅黑" panose="020B0503020204020204" charset="-122"/>
            </a:endParaRPr>
          </a:p>
        </p:txBody>
      </p:sp>
    </p:spTree>
    <p:custDataLst>
      <p:tags r:id="rId3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0">
        <p:fade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/>
      <p:bldP spid="48" grpId="1"/>
      <p:bldP spid="50" grpId="0"/>
      <p:bldP spid="50" grpId="1"/>
      <p:bldP spid="51" grpId="0"/>
      <p:bldP spid="51" grpId="1"/>
      <p:bldP spid="52" grpId="0"/>
      <p:bldP spid="52" grpId="1"/>
      <p:bldP spid="8" grpId="0"/>
      <p:bldP spid="8" grpId="1"/>
      <p:bldP spid="12" grpId="0" bldLvl="0" animBg="1"/>
      <p:bldP spid="12" grpId="1" bldLvl="0" animBg="1"/>
      <p:bldP spid="5" grpId="0" bldLvl="0" animBg="1"/>
      <p:bldP spid="5" grpId="1" bldLvl="0" animBg="1"/>
      <p:bldP spid="7" grpId="0" bldLvl="0" animBg="1"/>
      <p:bldP spid="7" grpId="1" bldLvl="0" animBg="1"/>
      <p:bldP spid="9" grpId="0" bldLvl="0" animBg="1"/>
      <p:bldP spid="9" grpId="1" bldLvl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矩形 47"/>
          <p:cNvSpPr/>
          <p:nvPr/>
        </p:nvSpPr>
        <p:spPr>
          <a:xfrm>
            <a:off x="338455" y="3364230"/>
            <a:ext cx="1530985" cy="460375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 defTabSz="685800">
              <a:lnSpc>
                <a:spcPct val="150000"/>
              </a:lnSpc>
            </a:pPr>
            <a:r>
              <a:rPr lang="zh-CN" altLang="en-US" sz="1600">
                <a:solidFill>
                  <a:schemeClr val="bg1"/>
                </a:solidFill>
                <a:latin typeface="方正兰亭黑简体" panose="02000000000000000000" charset="-122"/>
                <a:ea typeface="方正兰亭黑简体" panose="02000000000000000000" charset="-122"/>
                <a:sym typeface="+mn-ea"/>
              </a:rPr>
              <a:t>慈竹种植基地</a:t>
            </a:r>
            <a:endParaRPr lang="zh-CN" altLang="en-US" sz="1600" dirty="0">
              <a:solidFill>
                <a:schemeClr val="bg1"/>
              </a:solidFill>
              <a:latin typeface="方正兰亭黑简体" panose="02000000000000000000" charset="-122"/>
              <a:ea typeface="方正兰亭黑简体" panose="02000000000000000000" charset="-122"/>
              <a:sym typeface="+mn-ea"/>
            </a:endParaRPr>
          </a:p>
        </p:txBody>
      </p:sp>
      <p:sp>
        <p:nvSpPr>
          <p:cNvPr id="50" name="矩形 49"/>
          <p:cNvSpPr/>
          <p:nvPr/>
        </p:nvSpPr>
        <p:spPr>
          <a:xfrm>
            <a:off x="2294255" y="3364230"/>
            <a:ext cx="1297305" cy="460375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 defTabSz="685800">
              <a:lnSpc>
                <a:spcPct val="150000"/>
              </a:lnSpc>
            </a:pPr>
            <a:r>
              <a:rPr lang="zh-CN" altLang="en-US" sz="1600" dirty="0">
                <a:solidFill>
                  <a:schemeClr val="bg1"/>
                </a:solidFill>
                <a:sym typeface="+mn-ea"/>
              </a:rPr>
              <a:t>原料处理</a:t>
            </a:r>
            <a:endParaRPr lang="zh-CN" altLang="en-US" sz="1600" dirty="0">
              <a:solidFill>
                <a:schemeClr val="bg1"/>
              </a:solidFill>
              <a:latin typeface="Arial" panose="020B0604020202020204"/>
              <a:ea typeface="微软雅黑" panose="020B0503020204020204" charset="-122"/>
              <a:sym typeface="+mn-ea"/>
            </a:endParaRPr>
          </a:p>
        </p:txBody>
      </p:sp>
      <p:sp>
        <p:nvSpPr>
          <p:cNvPr id="51" name="矩形 50"/>
          <p:cNvSpPr/>
          <p:nvPr/>
        </p:nvSpPr>
        <p:spPr>
          <a:xfrm>
            <a:off x="3966528" y="3364230"/>
            <a:ext cx="1433195" cy="460375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 defTabSz="685800">
              <a:lnSpc>
                <a:spcPct val="150000"/>
              </a:lnSpc>
            </a:pPr>
            <a:r>
              <a:rPr lang="zh-CN" altLang="en-US" sz="1600">
                <a:solidFill>
                  <a:schemeClr val="bg1"/>
                </a:solidFill>
                <a:sym typeface="+mn-ea"/>
              </a:rPr>
              <a:t>原纸生产中心</a:t>
            </a:r>
            <a:endParaRPr lang="zh-CN" altLang="en-US" sz="1600" dirty="0">
              <a:solidFill>
                <a:schemeClr val="bg1"/>
              </a:solidFill>
              <a:latin typeface="Arial" panose="020B0604020202020204"/>
              <a:ea typeface="微软雅黑" panose="020B0503020204020204" charset="-122"/>
              <a:sym typeface="+mn-ea"/>
            </a:endParaRPr>
          </a:p>
        </p:txBody>
      </p:sp>
      <p:sp>
        <p:nvSpPr>
          <p:cNvPr id="52" name="矩形 51"/>
          <p:cNvSpPr/>
          <p:nvPr/>
        </p:nvSpPr>
        <p:spPr>
          <a:xfrm>
            <a:off x="7334250" y="3364230"/>
            <a:ext cx="1478280" cy="460375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 defTabSz="685800">
              <a:lnSpc>
                <a:spcPct val="150000"/>
              </a:lnSpc>
            </a:pPr>
            <a:r>
              <a:rPr lang="zh-CN" altLang="en-US" sz="1600">
                <a:solidFill>
                  <a:schemeClr val="bg1"/>
                </a:solidFill>
                <a:sym typeface="+mn-ea"/>
              </a:rPr>
              <a:t>严格检验</a:t>
            </a:r>
            <a:endParaRPr lang="zh-CN" altLang="en-US" sz="1600" dirty="0">
              <a:solidFill>
                <a:schemeClr val="bg1"/>
              </a:solidFill>
              <a:latin typeface="Arial" panose="020B0604020202020204"/>
              <a:ea typeface="微软雅黑" panose="020B0503020204020204" charset="-122"/>
              <a:sym typeface="+mn-ea"/>
            </a:endParaRPr>
          </a:p>
        </p:txBody>
      </p:sp>
      <p:sp>
        <p:nvSpPr>
          <p:cNvPr id="21" name="任意多边形 20"/>
          <p:cNvSpPr/>
          <p:nvPr/>
        </p:nvSpPr>
        <p:spPr>
          <a:xfrm>
            <a:off x="7771734" y="4964368"/>
            <a:ext cx="358263" cy="179132"/>
          </a:xfrm>
          <a:custGeom>
            <a:avLst/>
            <a:gdLst>
              <a:gd name="connsiteX0" fmla="*/ 238842 w 477684"/>
              <a:gd name="connsiteY0" fmla="*/ 0 h 238842"/>
              <a:gd name="connsiteX1" fmla="*/ 477684 w 477684"/>
              <a:gd name="connsiteY1" fmla="*/ 238842 h 238842"/>
              <a:gd name="connsiteX2" fmla="*/ 0 w 477684"/>
              <a:gd name="connsiteY2" fmla="*/ 238842 h 2388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77684" h="238842">
                <a:moveTo>
                  <a:pt x="238842" y="0"/>
                </a:moveTo>
                <a:lnTo>
                  <a:pt x="477684" y="238842"/>
                </a:lnTo>
                <a:lnTo>
                  <a:pt x="0" y="238842"/>
                </a:lnTo>
                <a:close/>
              </a:path>
            </a:pathLst>
          </a:custGeom>
          <a:solidFill>
            <a:srgbClr val="07A10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zh-CN" altLang="en-US" sz="1350">
              <a:solidFill>
                <a:prstClr val="white"/>
              </a:solidFill>
              <a:latin typeface="Arial" panose="020B0604020202020204"/>
              <a:ea typeface="微软雅黑" panose="020B0503020204020204" charset="-122"/>
            </a:endParaRPr>
          </a:p>
        </p:txBody>
      </p:sp>
      <p:sp>
        <p:nvSpPr>
          <p:cNvPr id="23" name="任意多边形 22"/>
          <p:cNvSpPr/>
          <p:nvPr/>
        </p:nvSpPr>
        <p:spPr>
          <a:xfrm>
            <a:off x="244720" y="29965"/>
            <a:ext cx="1664725" cy="832363"/>
          </a:xfrm>
          <a:custGeom>
            <a:avLst/>
            <a:gdLst>
              <a:gd name="connsiteX0" fmla="*/ 0 w 2219633"/>
              <a:gd name="connsiteY0" fmla="*/ 0 h 1109817"/>
              <a:gd name="connsiteX1" fmla="*/ 2219633 w 2219633"/>
              <a:gd name="connsiteY1" fmla="*/ 0 h 1109817"/>
              <a:gd name="connsiteX2" fmla="*/ 1109817 w 2219633"/>
              <a:gd name="connsiteY2" fmla="*/ 1109817 h 11098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219633" h="1109817">
                <a:moveTo>
                  <a:pt x="0" y="0"/>
                </a:moveTo>
                <a:lnTo>
                  <a:pt x="2219633" y="0"/>
                </a:lnTo>
                <a:lnTo>
                  <a:pt x="1109817" y="1109817"/>
                </a:lnTo>
                <a:close/>
              </a:path>
            </a:pathLst>
          </a:custGeom>
          <a:solidFill>
            <a:srgbClr val="07A10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zh-CN" altLang="en-US" sz="1350">
              <a:solidFill>
                <a:srgbClr val="07A10B"/>
              </a:solidFill>
              <a:latin typeface="Arial" panose="020B0604020202020204"/>
              <a:ea typeface="微软雅黑" panose="020B0503020204020204" charset="-122"/>
            </a:endParaRPr>
          </a:p>
        </p:txBody>
      </p:sp>
      <p:sp>
        <p:nvSpPr>
          <p:cNvPr id="24" name="椭圆 49"/>
          <p:cNvSpPr/>
          <p:nvPr/>
        </p:nvSpPr>
        <p:spPr>
          <a:xfrm>
            <a:off x="8670387" y="4760317"/>
            <a:ext cx="225879" cy="225483"/>
          </a:xfrm>
          <a:custGeom>
            <a:avLst/>
            <a:gdLst>
              <a:gd name="connsiteX0" fmla="*/ 320385 w 604110"/>
              <a:gd name="connsiteY0" fmla="*/ 164550 h 603052"/>
              <a:gd name="connsiteX1" fmla="*/ 339813 w 604110"/>
              <a:gd name="connsiteY1" fmla="*/ 172569 h 603052"/>
              <a:gd name="connsiteX2" fmla="*/ 449654 w 604110"/>
              <a:gd name="connsiteY2" fmla="*/ 282231 h 603052"/>
              <a:gd name="connsiteX3" fmla="*/ 457617 w 604110"/>
              <a:gd name="connsiteY3" fmla="*/ 301558 h 603052"/>
              <a:gd name="connsiteX4" fmla="*/ 449654 w 604110"/>
              <a:gd name="connsiteY4" fmla="*/ 320886 h 603052"/>
              <a:gd name="connsiteX5" fmla="*/ 339813 w 604110"/>
              <a:gd name="connsiteY5" fmla="*/ 430548 h 603052"/>
              <a:gd name="connsiteX6" fmla="*/ 320316 w 604110"/>
              <a:gd name="connsiteY6" fmla="*/ 438635 h 603052"/>
              <a:gd name="connsiteX7" fmla="*/ 300957 w 604110"/>
              <a:gd name="connsiteY7" fmla="*/ 430548 h 603052"/>
              <a:gd name="connsiteX8" fmla="*/ 300957 w 604110"/>
              <a:gd name="connsiteY8" fmla="*/ 391892 h 603052"/>
              <a:gd name="connsiteX9" fmla="*/ 363841 w 604110"/>
              <a:gd name="connsiteY9" fmla="*/ 328974 h 603052"/>
              <a:gd name="connsiteX10" fmla="*/ 173954 w 604110"/>
              <a:gd name="connsiteY10" fmla="*/ 328974 h 603052"/>
              <a:gd name="connsiteX11" fmla="*/ 146494 w 604110"/>
              <a:gd name="connsiteY11" fmla="*/ 301558 h 603052"/>
              <a:gd name="connsiteX12" fmla="*/ 173954 w 604110"/>
              <a:gd name="connsiteY12" fmla="*/ 274143 h 603052"/>
              <a:gd name="connsiteX13" fmla="*/ 363978 w 604110"/>
              <a:gd name="connsiteY13" fmla="*/ 274143 h 603052"/>
              <a:gd name="connsiteX14" fmla="*/ 300957 w 604110"/>
              <a:gd name="connsiteY14" fmla="*/ 211225 h 603052"/>
              <a:gd name="connsiteX15" fmla="*/ 300957 w 604110"/>
              <a:gd name="connsiteY15" fmla="*/ 172569 h 603052"/>
              <a:gd name="connsiteX16" fmla="*/ 320385 w 604110"/>
              <a:gd name="connsiteY16" fmla="*/ 164550 h 603052"/>
              <a:gd name="connsiteX17" fmla="*/ 302055 w 604110"/>
              <a:gd name="connsiteY17" fmla="*/ 54823 h 603052"/>
              <a:gd name="connsiteX18" fmla="*/ 54919 w 604110"/>
              <a:gd name="connsiteY18" fmla="*/ 301526 h 603052"/>
              <a:gd name="connsiteX19" fmla="*/ 302055 w 604110"/>
              <a:gd name="connsiteY19" fmla="*/ 548229 h 603052"/>
              <a:gd name="connsiteX20" fmla="*/ 549191 w 604110"/>
              <a:gd name="connsiteY20" fmla="*/ 301526 h 603052"/>
              <a:gd name="connsiteX21" fmla="*/ 302055 w 604110"/>
              <a:gd name="connsiteY21" fmla="*/ 54823 h 603052"/>
              <a:gd name="connsiteX22" fmla="*/ 302055 w 604110"/>
              <a:gd name="connsiteY22" fmla="*/ 0 h 603052"/>
              <a:gd name="connsiteX23" fmla="*/ 604110 w 604110"/>
              <a:gd name="connsiteY23" fmla="*/ 301526 h 603052"/>
              <a:gd name="connsiteX24" fmla="*/ 302055 w 604110"/>
              <a:gd name="connsiteY24" fmla="*/ 603052 h 603052"/>
              <a:gd name="connsiteX25" fmla="*/ 0 w 604110"/>
              <a:gd name="connsiteY25" fmla="*/ 301526 h 603052"/>
              <a:gd name="connsiteX26" fmla="*/ 302055 w 604110"/>
              <a:gd name="connsiteY26" fmla="*/ 0 h 6030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604110" h="603052">
                <a:moveTo>
                  <a:pt x="320385" y="164550"/>
                </a:moveTo>
                <a:cubicBezTo>
                  <a:pt x="327422" y="164550"/>
                  <a:pt x="334458" y="167223"/>
                  <a:pt x="339813" y="172569"/>
                </a:cubicBezTo>
                <a:lnTo>
                  <a:pt x="449654" y="282231"/>
                </a:lnTo>
                <a:cubicBezTo>
                  <a:pt x="454734" y="287302"/>
                  <a:pt x="457617" y="294293"/>
                  <a:pt x="457617" y="301558"/>
                </a:cubicBezTo>
                <a:cubicBezTo>
                  <a:pt x="457617" y="308824"/>
                  <a:pt x="454734" y="315814"/>
                  <a:pt x="449654" y="320886"/>
                </a:cubicBezTo>
                <a:lnTo>
                  <a:pt x="339813" y="430548"/>
                </a:lnTo>
                <a:cubicBezTo>
                  <a:pt x="334458" y="436031"/>
                  <a:pt x="327319" y="438635"/>
                  <a:pt x="320316" y="438635"/>
                </a:cubicBezTo>
                <a:cubicBezTo>
                  <a:pt x="313314" y="438635"/>
                  <a:pt x="306312" y="436031"/>
                  <a:pt x="300957" y="430548"/>
                </a:cubicBezTo>
                <a:cubicBezTo>
                  <a:pt x="290248" y="419856"/>
                  <a:pt x="290248" y="402584"/>
                  <a:pt x="300957" y="391892"/>
                </a:cubicBezTo>
                <a:lnTo>
                  <a:pt x="363841" y="328974"/>
                </a:lnTo>
                <a:lnTo>
                  <a:pt x="173954" y="328974"/>
                </a:lnTo>
                <a:cubicBezTo>
                  <a:pt x="158714" y="328974"/>
                  <a:pt x="146494" y="316774"/>
                  <a:pt x="146494" y="301558"/>
                </a:cubicBezTo>
                <a:cubicBezTo>
                  <a:pt x="146494" y="286480"/>
                  <a:pt x="158714" y="274143"/>
                  <a:pt x="173954" y="274143"/>
                </a:cubicBezTo>
                <a:lnTo>
                  <a:pt x="363978" y="274143"/>
                </a:lnTo>
                <a:lnTo>
                  <a:pt x="300957" y="211225"/>
                </a:lnTo>
                <a:cubicBezTo>
                  <a:pt x="290248" y="200533"/>
                  <a:pt x="290248" y="183261"/>
                  <a:pt x="300957" y="172569"/>
                </a:cubicBezTo>
                <a:cubicBezTo>
                  <a:pt x="306312" y="167223"/>
                  <a:pt x="313349" y="164550"/>
                  <a:pt x="320385" y="164550"/>
                </a:cubicBezTo>
                <a:close/>
                <a:moveTo>
                  <a:pt x="302055" y="54823"/>
                </a:moveTo>
                <a:cubicBezTo>
                  <a:pt x="165718" y="54823"/>
                  <a:pt x="54919" y="165428"/>
                  <a:pt x="54919" y="301526"/>
                </a:cubicBezTo>
                <a:cubicBezTo>
                  <a:pt x="54919" y="437624"/>
                  <a:pt x="165718" y="548229"/>
                  <a:pt x="302055" y="548229"/>
                </a:cubicBezTo>
                <a:cubicBezTo>
                  <a:pt x="438392" y="548229"/>
                  <a:pt x="549191" y="437624"/>
                  <a:pt x="549191" y="301526"/>
                </a:cubicBezTo>
                <a:cubicBezTo>
                  <a:pt x="549191" y="165428"/>
                  <a:pt x="438392" y="54823"/>
                  <a:pt x="302055" y="54823"/>
                </a:cubicBezTo>
                <a:close/>
                <a:moveTo>
                  <a:pt x="302055" y="0"/>
                </a:moveTo>
                <a:cubicBezTo>
                  <a:pt x="468597" y="0"/>
                  <a:pt x="604110" y="135275"/>
                  <a:pt x="604110" y="301526"/>
                </a:cubicBezTo>
                <a:cubicBezTo>
                  <a:pt x="604110" y="467777"/>
                  <a:pt x="468597" y="603052"/>
                  <a:pt x="302055" y="603052"/>
                </a:cubicBezTo>
                <a:cubicBezTo>
                  <a:pt x="135513" y="603052"/>
                  <a:pt x="0" y="467777"/>
                  <a:pt x="0" y="301526"/>
                </a:cubicBezTo>
                <a:cubicBezTo>
                  <a:pt x="0" y="135275"/>
                  <a:pt x="135513" y="0"/>
                  <a:pt x="302055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68580" tIns="34290" rIns="68580" bIns="34290" numCol="1" spcCol="0" rtlCol="0" fromWordArt="0" anchor="ctr" anchorCtr="0" forceAA="0" compatLnSpc="1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85800"/>
            <a:endParaRPr lang="zh-CN" altLang="en-US" sz="1350">
              <a:solidFill>
                <a:prstClr val="white"/>
              </a:solidFill>
              <a:latin typeface="Arial" panose="020B0604020202020204"/>
              <a:ea typeface="微软雅黑" panose="020B0503020204020204" charset="-122"/>
            </a:endParaRPr>
          </a:p>
        </p:txBody>
      </p:sp>
      <p:sp>
        <p:nvSpPr>
          <p:cNvPr id="25" name="椭圆 50"/>
          <p:cNvSpPr/>
          <p:nvPr/>
        </p:nvSpPr>
        <p:spPr>
          <a:xfrm flipH="1">
            <a:off x="8385912" y="4760317"/>
            <a:ext cx="225879" cy="225483"/>
          </a:xfrm>
          <a:custGeom>
            <a:avLst/>
            <a:gdLst>
              <a:gd name="connsiteX0" fmla="*/ 320385 w 604110"/>
              <a:gd name="connsiteY0" fmla="*/ 164550 h 603052"/>
              <a:gd name="connsiteX1" fmla="*/ 339813 w 604110"/>
              <a:gd name="connsiteY1" fmla="*/ 172569 h 603052"/>
              <a:gd name="connsiteX2" fmla="*/ 449654 w 604110"/>
              <a:gd name="connsiteY2" fmla="*/ 282231 h 603052"/>
              <a:gd name="connsiteX3" fmla="*/ 457617 w 604110"/>
              <a:gd name="connsiteY3" fmla="*/ 301558 h 603052"/>
              <a:gd name="connsiteX4" fmla="*/ 449654 w 604110"/>
              <a:gd name="connsiteY4" fmla="*/ 320886 h 603052"/>
              <a:gd name="connsiteX5" fmla="*/ 339813 w 604110"/>
              <a:gd name="connsiteY5" fmla="*/ 430548 h 603052"/>
              <a:gd name="connsiteX6" fmla="*/ 320316 w 604110"/>
              <a:gd name="connsiteY6" fmla="*/ 438635 h 603052"/>
              <a:gd name="connsiteX7" fmla="*/ 300957 w 604110"/>
              <a:gd name="connsiteY7" fmla="*/ 430548 h 603052"/>
              <a:gd name="connsiteX8" fmla="*/ 300957 w 604110"/>
              <a:gd name="connsiteY8" fmla="*/ 391892 h 603052"/>
              <a:gd name="connsiteX9" fmla="*/ 363841 w 604110"/>
              <a:gd name="connsiteY9" fmla="*/ 328974 h 603052"/>
              <a:gd name="connsiteX10" fmla="*/ 173954 w 604110"/>
              <a:gd name="connsiteY10" fmla="*/ 328974 h 603052"/>
              <a:gd name="connsiteX11" fmla="*/ 146494 w 604110"/>
              <a:gd name="connsiteY11" fmla="*/ 301558 h 603052"/>
              <a:gd name="connsiteX12" fmla="*/ 173954 w 604110"/>
              <a:gd name="connsiteY12" fmla="*/ 274143 h 603052"/>
              <a:gd name="connsiteX13" fmla="*/ 363978 w 604110"/>
              <a:gd name="connsiteY13" fmla="*/ 274143 h 603052"/>
              <a:gd name="connsiteX14" fmla="*/ 300957 w 604110"/>
              <a:gd name="connsiteY14" fmla="*/ 211225 h 603052"/>
              <a:gd name="connsiteX15" fmla="*/ 300957 w 604110"/>
              <a:gd name="connsiteY15" fmla="*/ 172569 h 603052"/>
              <a:gd name="connsiteX16" fmla="*/ 320385 w 604110"/>
              <a:gd name="connsiteY16" fmla="*/ 164550 h 603052"/>
              <a:gd name="connsiteX17" fmla="*/ 302055 w 604110"/>
              <a:gd name="connsiteY17" fmla="*/ 54823 h 603052"/>
              <a:gd name="connsiteX18" fmla="*/ 54919 w 604110"/>
              <a:gd name="connsiteY18" fmla="*/ 301526 h 603052"/>
              <a:gd name="connsiteX19" fmla="*/ 302055 w 604110"/>
              <a:gd name="connsiteY19" fmla="*/ 548229 h 603052"/>
              <a:gd name="connsiteX20" fmla="*/ 549191 w 604110"/>
              <a:gd name="connsiteY20" fmla="*/ 301526 h 603052"/>
              <a:gd name="connsiteX21" fmla="*/ 302055 w 604110"/>
              <a:gd name="connsiteY21" fmla="*/ 54823 h 603052"/>
              <a:gd name="connsiteX22" fmla="*/ 302055 w 604110"/>
              <a:gd name="connsiteY22" fmla="*/ 0 h 603052"/>
              <a:gd name="connsiteX23" fmla="*/ 604110 w 604110"/>
              <a:gd name="connsiteY23" fmla="*/ 301526 h 603052"/>
              <a:gd name="connsiteX24" fmla="*/ 302055 w 604110"/>
              <a:gd name="connsiteY24" fmla="*/ 603052 h 603052"/>
              <a:gd name="connsiteX25" fmla="*/ 0 w 604110"/>
              <a:gd name="connsiteY25" fmla="*/ 301526 h 603052"/>
              <a:gd name="connsiteX26" fmla="*/ 302055 w 604110"/>
              <a:gd name="connsiteY26" fmla="*/ 0 h 6030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604110" h="603052">
                <a:moveTo>
                  <a:pt x="320385" y="164550"/>
                </a:moveTo>
                <a:cubicBezTo>
                  <a:pt x="327422" y="164550"/>
                  <a:pt x="334458" y="167223"/>
                  <a:pt x="339813" y="172569"/>
                </a:cubicBezTo>
                <a:lnTo>
                  <a:pt x="449654" y="282231"/>
                </a:lnTo>
                <a:cubicBezTo>
                  <a:pt x="454734" y="287302"/>
                  <a:pt x="457617" y="294293"/>
                  <a:pt x="457617" y="301558"/>
                </a:cubicBezTo>
                <a:cubicBezTo>
                  <a:pt x="457617" y="308824"/>
                  <a:pt x="454734" y="315814"/>
                  <a:pt x="449654" y="320886"/>
                </a:cubicBezTo>
                <a:lnTo>
                  <a:pt x="339813" y="430548"/>
                </a:lnTo>
                <a:cubicBezTo>
                  <a:pt x="334458" y="436031"/>
                  <a:pt x="327319" y="438635"/>
                  <a:pt x="320316" y="438635"/>
                </a:cubicBezTo>
                <a:cubicBezTo>
                  <a:pt x="313314" y="438635"/>
                  <a:pt x="306312" y="436031"/>
                  <a:pt x="300957" y="430548"/>
                </a:cubicBezTo>
                <a:cubicBezTo>
                  <a:pt x="290248" y="419856"/>
                  <a:pt x="290248" y="402584"/>
                  <a:pt x="300957" y="391892"/>
                </a:cubicBezTo>
                <a:lnTo>
                  <a:pt x="363841" y="328974"/>
                </a:lnTo>
                <a:lnTo>
                  <a:pt x="173954" y="328974"/>
                </a:lnTo>
                <a:cubicBezTo>
                  <a:pt x="158714" y="328974"/>
                  <a:pt x="146494" y="316774"/>
                  <a:pt x="146494" y="301558"/>
                </a:cubicBezTo>
                <a:cubicBezTo>
                  <a:pt x="146494" y="286480"/>
                  <a:pt x="158714" y="274143"/>
                  <a:pt x="173954" y="274143"/>
                </a:cubicBezTo>
                <a:lnTo>
                  <a:pt x="363978" y="274143"/>
                </a:lnTo>
                <a:lnTo>
                  <a:pt x="300957" y="211225"/>
                </a:lnTo>
                <a:cubicBezTo>
                  <a:pt x="290248" y="200533"/>
                  <a:pt x="290248" y="183261"/>
                  <a:pt x="300957" y="172569"/>
                </a:cubicBezTo>
                <a:cubicBezTo>
                  <a:pt x="306312" y="167223"/>
                  <a:pt x="313349" y="164550"/>
                  <a:pt x="320385" y="164550"/>
                </a:cubicBezTo>
                <a:close/>
                <a:moveTo>
                  <a:pt x="302055" y="54823"/>
                </a:moveTo>
                <a:cubicBezTo>
                  <a:pt x="165718" y="54823"/>
                  <a:pt x="54919" y="165428"/>
                  <a:pt x="54919" y="301526"/>
                </a:cubicBezTo>
                <a:cubicBezTo>
                  <a:pt x="54919" y="437624"/>
                  <a:pt x="165718" y="548229"/>
                  <a:pt x="302055" y="548229"/>
                </a:cubicBezTo>
                <a:cubicBezTo>
                  <a:pt x="438392" y="548229"/>
                  <a:pt x="549191" y="437624"/>
                  <a:pt x="549191" y="301526"/>
                </a:cubicBezTo>
                <a:cubicBezTo>
                  <a:pt x="549191" y="165428"/>
                  <a:pt x="438392" y="54823"/>
                  <a:pt x="302055" y="54823"/>
                </a:cubicBezTo>
                <a:close/>
                <a:moveTo>
                  <a:pt x="302055" y="0"/>
                </a:moveTo>
                <a:cubicBezTo>
                  <a:pt x="468597" y="0"/>
                  <a:pt x="604110" y="135275"/>
                  <a:pt x="604110" y="301526"/>
                </a:cubicBezTo>
                <a:cubicBezTo>
                  <a:pt x="604110" y="467777"/>
                  <a:pt x="468597" y="603052"/>
                  <a:pt x="302055" y="603052"/>
                </a:cubicBezTo>
                <a:cubicBezTo>
                  <a:pt x="135513" y="603052"/>
                  <a:pt x="0" y="467777"/>
                  <a:pt x="0" y="301526"/>
                </a:cubicBezTo>
                <a:cubicBezTo>
                  <a:pt x="0" y="135275"/>
                  <a:pt x="135513" y="0"/>
                  <a:pt x="302055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68580" tIns="34290" rIns="68580" bIns="34290" numCol="1" spcCol="0" rtlCol="0" fromWordArt="0" anchor="ctr" anchorCtr="0" forceAA="0" compatLnSpc="1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85800"/>
            <a:endParaRPr lang="zh-CN" altLang="en-US" sz="1350">
              <a:solidFill>
                <a:prstClr val="white"/>
              </a:solidFill>
              <a:latin typeface="Arial" panose="020B0604020202020204"/>
              <a:ea typeface="微软雅黑" panose="020B0503020204020204" charset="-122"/>
            </a:endParaRPr>
          </a:p>
        </p:txBody>
      </p:sp>
      <p:sp>
        <p:nvSpPr>
          <p:cNvPr id="27" name="任意多边形 26"/>
          <p:cNvSpPr/>
          <p:nvPr/>
        </p:nvSpPr>
        <p:spPr>
          <a:xfrm>
            <a:off x="7170169" y="4760120"/>
            <a:ext cx="766763" cy="383381"/>
          </a:xfrm>
          <a:custGeom>
            <a:avLst/>
            <a:gdLst>
              <a:gd name="connsiteX0" fmla="*/ 511175 w 1022350"/>
              <a:gd name="connsiteY0" fmla="*/ 0 h 511175"/>
              <a:gd name="connsiteX1" fmla="*/ 1022350 w 1022350"/>
              <a:gd name="connsiteY1" fmla="*/ 511175 h 511175"/>
              <a:gd name="connsiteX2" fmla="*/ 0 w 1022350"/>
              <a:gd name="connsiteY2" fmla="*/ 511175 h 511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22350" h="511175">
                <a:moveTo>
                  <a:pt x="511175" y="0"/>
                </a:moveTo>
                <a:lnTo>
                  <a:pt x="1022350" y="511175"/>
                </a:lnTo>
                <a:lnTo>
                  <a:pt x="0" y="511175"/>
                </a:lnTo>
                <a:close/>
              </a:path>
            </a:pathLst>
          </a:custGeom>
          <a:solidFill>
            <a:srgbClr val="07A10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zh-CN" altLang="en-US" sz="1350">
              <a:solidFill>
                <a:prstClr val="white"/>
              </a:solidFill>
              <a:latin typeface="Arial" panose="020B0604020202020204"/>
              <a:ea typeface="微软雅黑" panose="020B0503020204020204" charset="-122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1681480" y="723900"/>
            <a:ext cx="4967605" cy="23622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defTabSz="685800">
              <a:lnSpc>
                <a:spcPct val="114000"/>
              </a:lnSpc>
            </a:pPr>
            <a:endParaRPr lang="en-US" altLang="zh-CN" sz="900" dirty="0">
              <a:solidFill>
                <a:srgbClr val="07A10B"/>
              </a:solidFill>
              <a:latin typeface="Century Gothic" panose="020B0502020202020204" pitchFamily="34" charset="0"/>
              <a:ea typeface="微软雅黑" panose="020B0503020204020204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5645785" y="3364230"/>
            <a:ext cx="1478280" cy="460375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 defTabSz="685800">
              <a:lnSpc>
                <a:spcPct val="150000"/>
              </a:lnSpc>
            </a:pPr>
            <a:r>
              <a:rPr lang="zh-CN" altLang="en-US" sz="1600" dirty="0">
                <a:solidFill>
                  <a:schemeClr val="bg1"/>
                </a:solidFill>
                <a:sym typeface="+mn-ea"/>
              </a:rPr>
              <a:t>全自动化生产</a:t>
            </a:r>
            <a:endParaRPr lang="zh-CN" altLang="en-US" sz="1600" dirty="0">
              <a:solidFill>
                <a:schemeClr val="bg1"/>
              </a:solidFill>
              <a:latin typeface="Arial" panose="020B0604020202020204"/>
              <a:ea typeface="微软雅黑" panose="020B0503020204020204" charset="-122"/>
              <a:sym typeface="+mn-ea"/>
            </a:endParaRPr>
          </a:p>
        </p:txBody>
      </p:sp>
      <p:pic>
        <p:nvPicPr>
          <p:cNvPr id="26" name="object 6"/>
          <p:cNvPicPr/>
          <p:nvPr/>
        </p:nvPicPr>
        <p:blipFill>
          <a:blip r:embed="rId1" cstate="print"/>
          <a:stretch>
            <a:fillRect/>
          </a:stretch>
        </p:blipFill>
        <p:spPr>
          <a:xfrm>
            <a:off x="647055" y="116132"/>
            <a:ext cx="699447" cy="342986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433705" y="1048385"/>
            <a:ext cx="8044180" cy="27686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dirty="0">
                <a:solidFill>
                  <a:srgbClr val="FFFF00"/>
                </a:solidFill>
              </a:rPr>
              <a:t>：</a:t>
            </a:r>
            <a:endParaRPr lang="zh-CN" altLang="en-US" dirty="0">
              <a:solidFill>
                <a:srgbClr val="FFFF00"/>
              </a:solidFill>
            </a:endParaRPr>
          </a:p>
          <a:p>
            <a:r>
              <a:rPr lang="en-US" altLang="zh-CN" dirty="0">
                <a:solidFill>
                  <a:srgbClr val="404040"/>
                </a:solidFill>
                <a:latin typeface="阿里巴巴普惠体 Light" panose="00020600040101010101" pitchFamily="18" charset="-122"/>
                <a:ea typeface="阿里巴巴普惠体 Light" panose="00020600040101010101" pitchFamily="18" charset="-122"/>
                <a:sym typeface="+mn-ea"/>
              </a:rPr>
              <a:t>    </a:t>
            </a:r>
            <a:endParaRPr lang="en-US" altLang="zh-CN" dirty="0">
              <a:solidFill>
                <a:srgbClr val="404040"/>
              </a:solidFill>
              <a:latin typeface="阿里巴巴普惠体 Light" panose="00020600040101010101" pitchFamily="18" charset="-122"/>
              <a:ea typeface="阿里巴巴普惠体 Light" panose="00020600040101010101" pitchFamily="18" charset="-122"/>
              <a:sym typeface="+mn-ea"/>
            </a:endParaRPr>
          </a:p>
          <a:p>
            <a:r>
              <a:rPr lang="en-US" altLang="zh-CN" sz="1600" dirty="0">
                <a:solidFill>
                  <a:srgbClr val="07A10B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      </a:t>
            </a:r>
            <a:endParaRPr lang="zh-CN" altLang="en-US" sz="1600" dirty="0">
              <a:solidFill>
                <a:srgbClr val="07A10B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endParaRPr lang="en-US" altLang="zh-CN" dirty="0">
              <a:latin typeface="宋体" panose="02010600030101010101" pitchFamily="2" charset="-122"/>
              <a:cs typeface="宋体" panose="02010600030101010101" pitchFamily="2" charset="-122"/>
              <a:sym typeface="+mn-ea"/>
            </a:endParaRPr>
          </a:p>
          <a:p>
            <a:endParaRPr lang="en-US" altLang="zh-CN" sz="1600" dirty="0">
              <a:solidFill>
                <a:srgbClr val="07A10B"/>
              </a:solidFill>
              <a:latin typeface="宋体" panose="02010600030101010101" pitchFamily="2" charset="-122"/>
              <a:cs typeface="宋体" panose="02010600030101010101" pitchFamily="2" charset="-122"/>
              <a:sym typeface="+mn-ea"/>
            </a:endParaRPr>
          </a:p>
          <a:p>
            <a:r>
              <a:rPr lang="en-US" altLang="zh-CN" dirty="0"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   </a:t>
            </a:r>
            <a:endParaRPr sz="1600" spc="5" dirty="0">
              <a:latin typeface="宋体" panose="02010600030101010101" pitchFamily="2" charset="-122"/>
              <a:cs typeface="宋体" panose="02010600030101010101" pitchFamily="2" charset="-122"/>
              <a:sym typeface="+mn-ea"/>
            </a:endParaRPr>
          </a:p>
          <a:p>
            <a:r>
              <a:rPr lang="en-US" altLang="zh-CN" sz="1600" spc="5" dirty="0">
                <a:solidFill>
                  <a:srgbClr val="00B050"/>
                </a:solidFill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    </a:t>
            </a:r>
            <a:endParaRPr dirty="0">
              <a:latin typeface="宋体" panose="02010600030101010101" pitchFamily="2" charset="-122"/>
              <a:cs typeface="宋体" panose="02010600030101010101" pitchFamily="2" charset="-122"/>
            </a:endParaRPr>
          </a:p>
          <a:p>
            <a:endParaRPr lang="zh-CN" altLang="en-US" dirty="0">
              <a:solidFill>
                <a:srgbClr val="404040"/>
              </a:solidFill>
              <a:latin typeface="阿里巴巴普惠体 Light" panose="00020600040101010101" pitchFamily="18" charset="-122"/>
              <a:ea typeface="阿里巴巴普惠体 Light" panose="00020600040101010101" pitchFamily="18" charset="-122"/>
            </a:endParaRPr>
          </a:p>
          <a:p>
            <a:endParaRPr lang="en-US" altLang="zh-CN" dirty="0"/>
          </a:p>
          <a:p>
            <a:endParaRPr lang="en-US" altLang="zh-CN" dirty="0"/>
          </a:p>
        </p:txBody>
      </p:sp>
      <p:sp>
        <p:nvSpPr>
          <p:cNvPr id="32" name="文本框 31"/>
          <p:cNvSpPr txBox="1"/>
          <p:nvPr/>
        </p:nvSpPr>
        <p:spPr>
          <a:xfrm>
            <a:off x="1273810" y="462280"/>
            <a:ext cx="5375910" cy="46037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l" defTabSz="685800"/>
            <a:r>
              <a:rPr lang="zh-CN" altLang="en-US" sz="2400" b="1" dirty="0">
                <a:solidFill>
                  <a:srgbClr val="00B050"/>
                </a:solidFill>
                <a:latin typeface="Arial" panose="020B0604020202020204"/>
                <a:ea typeface="微软雅黑" panose="020B0503020204020204" charset="-122"/>
              </a:rPr>
              <a:t>凤生产业优势</a:t>
            </a:r>
            <a:r>
              <a:rPr lang="en-US" altLang="zh-CN" sz="2400" b="1" dirty="0">
                <a:solidFill>
                  <a:srgbClr val="00B050"/>
                </a:solidFill>
                <a:latin typeface="Arial" panose="020B0604020202020204"/>
                <a:ea typeface="微软雅黑" panose="020B0503020204020204" charset="-122"/>
              </a:rPr>
              <a:t>—</a:t>
            </a:r>
            <a:r>
              <a:rPr lang="zh-CN" altLang="en-US" sz="2400" b="1" dirty="0">
                <a:solidFill>
                  <a:srgbClr val="00B050"/>
                </a:solidFill>
                <a:latin typeface="Arial" panose="020B0604020202020204"/>
                <a:ea typeface="微软雅黑" panose="020B0503020204020204" charset="-122"/>
              </a:rPr>
              <a:t>企业荣誉</a:t>
            </a:r>
            <a:endParaRPr lang="zh-CN" altLang="en-US" sz="2400" b="1" dirty="0">
              <a:solidFill>
                <a:srgbClr val="00B050"/>
              </a:solidFill>
              <a:latin typeface="Arial" panose="020B0604020202020204"/>
              <a:ea typeface="微软雅黑" panose="020B0503020204020204" charset="-122"/>
            </a:endParaRPr>
          </a:p>
        </p:txBody>
      </p:sp>
      <p:sp>
        <p:nvSpPr>
          <p:cNvPr id="12" name="ïşḻïďê-Rectangle 13"/>
          <p:cNvSpPr/>
          <p:nvPr/>
        </p:nvSpPr>
        <p:spPr>
          <a:xfrm>
            <a:off x="338455" y="1000125"/>
            <a:ext cx="3263900" cy="370840"/>
          </a:xfrm>
          <a:prstGeom prst="rect">
            <a:avLst/>
          </a:prstGeom>
          <a:solidFill>
            <a:srgbClr val="07A10B"/>
          </a:solidFill>
          <a:ln w="31750" cmpd="thinThick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685800"/>
            <a:r>
              <a:rPr lang="zh-CN" sz="1600" dirty="0">
                <a:solidFill>
                  <a:prstClr val="white"/>
                </a:solidFill>
                <a:latin typeface="Arial" panose="020B0604020202020204"/>
                <a:ea typeface="微软雅黑" panose="020B0503020204020204" charset="-122"/>
              </a:rPr>
              <a:t>乡村振兴</a:t>
            </a:r>
            <a:endParaRPr lang="zh-CN" sz="1600" dirty="0">
              <a:solidFill>
                <a:prstClr val="white"/>
              </a:solidFill>
              <a:latin typeface="Arial" panose="020B0604020202020204"/>
              <a:ea typeface="微软雅黑" panose="020B0503020204020204" charset="-122"/>
            </a:endParaRPr>
          </a:p>
        </p:txBody>
      </p:sp>
      <p:pic>
        <p:nvPicPr>
          <p:cNvPr id="10" name="object 10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614545" y="818515"/>
            <a:ext cx="4197985" cy="3941445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338455" y="1378585"/>
            <a:ext cx="5306695" cy="8202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2700" marR="2002155">
              <a:lnSpc>
                <a:spcPct val="110000"/>
              </a:lnSpc>
              <a:spcBef>
                <a:spcPts val="100"/>
              </a:spcBef>
            </a:pPr>
            <a:r>
              <a:rPr sz="1400" dirty="0" err="1">
                <a:latin typeface="华文楷体" panose="02010600040101010101" pitchFamily="2" charset="-122"/>
                <a:ea typeface="华文楷体" panose="02010600040101010101" pitchFamily="2" charset="-122"/>
                <a:cs typeface="宋体" panose="02010600030101010101" pitchFamily="2" charset="-122"/>
                <a:sym typeface="+mn-ea"/>
              </a:rPr>
              <a:t>农业产业化国家重点龙头企</a:t>
            </a:r>
            <a:r>
              <a:rPr sz="1400" spc="-5" dirty="0" err="1">
                <a:latin typeface="华文楷体" panose="02010600040101010101" pitchFamily="2" charset="-122"/>
                <a:ea typeface="华文楷体" panose="02010600040101010101" pitchFamily="2" charset="-122"/>
                <a:cs typeface="宋体" panose="02010600030101010101" pitchFamily="2" charset="-122"/>
                <a:sym typeface="+mn-ea"/>
              </a:rPr>
              <a:t>业</a:t>
            </a:r>
            <a:r>
              <a:rPr sz="1400" spc="-5" dirty="0">
                <a:latin typeface="华文楷体" panose="02010600040101010101" pitchFamily="2" charset="-122"/>
                <a:ea typeface="华文楷体" panose="02010600040101010101" pitchFamily="2" charset="-122"/>
                <a:cs typeface="宋体" panose="02010600030101010101" pitchFamily="2" charset="-122"/>
                <a:sym typeface="+mn-ea"/>
              </a:rPr>
              <a:t> </a:t>
            </a:r>
            <a:r>
              <a:rPr lang="en-US" sz="1400" spc="-5" dirty="0">
                <a:latin typeface="华文楷体" panose="02010600040101010101" pitchFamily="2" charset="-122"/>
                <a:ea typeface="华文楷体" panose="02010600040101010101" pitchFamily="2" charset="-122"/>
                <a:cs typeface="宋体" panose="02010600030101010101" pitchFamily="2" charset="-122"/>
                <a:sym typeface="+mn-ea"/>
              </a:rPr>
              <a:t>    </a:t>
            </a:r>
            <a:endParaRPr lang="en-US" sz="1400" spc="-5" dirty="0">
              <a:latin typeface="华文楷体" panose="02010600040101010101" pitchFamily="2" charset="-122"/>
              <a:ea typeface="华文楷体" panose="02010600040101010101" pitchFamily="2" charset="-122"/>
              <a:cs typeface="宋体" panose="02010600030101010101" pitchFamily="2" charset="-122"/>
              <a:sym typeface="+mn-ea"/>
            </a:endParaRPr>
          </a:p>
          <a:p>
            <a:pPr marL="12700" marR="2002155">
              <a:lnSpc>
                <a:spcPct val="110000"/>
              </a:lnSpc>
              <a:spcBef>
                <a:spcPts val="100"/>
              </a:spcBef>
            </a:pPr>
            <a:r>
              <a:rPr sz="1400" dirty="0" err="1">
                <a:latin typeface="华文楷体" panose="02010600040101010101" pitchFamily="2" charset="-122"/>
                <a:ea typeface="华文楷体" panose="02010600040101010101" pitchFamily="2" charset="-122"/>
                <a:cs typeface="宋体" panose="02010600030101010101" pitchFamily="2" charset="-122"/>
                <a:sym typeface="+mn-ea"/>
              </a:rPr>
              <a:t>四川省扶贫龙头企</a:t>
            </a:r>
            <a:r>
              <a:rPr sz="1400" spc="-5" dirty="0" err="1">
                <a:latin typeface="华文楷体" panose="02010600040101010101" pitchFamily="2" charset="-122"/>
                <a:ea typeface="华文楷体" panose="02010600040101010101" pitchFamily="2" charset="-122"/>
                <a:cs typeface="宋体" panose="02010600030101010101" pitchFamily="2" charset="-122"/>
                <a:sym typeface="+mn-ea"/>
              </a:rPr>
              <a:t>业</a:t>
            </a:r>
            <a:endParaRPr sz="1400" dirty="0">
              <a:latin typeface="华文楷体" panose="02010600040101010101" pitchFamily="2" charset="-122"/>
              <a:ea typeface="华文楷体" panose="02010600040101010101" pitchFamily="2" charset="-122"/>
              <a:cs typeface="宋体" panose="02010600030101010101" pitchFamily="2" charset="-122"/>
            </a:endParaRPr>
          </a:p>
          <a:p>
            <a:pPr marL="12700">
              <a:lnSpc>
                <a:spcPct val="100000"/>
              </a:lnSpc>
              <a:spcBef>
                <a:spcPts val="190"/>
              </a:spcBef>
            </a:pPr>
            <a:r>
              <a:rPr sz="1400" spc="-85" dirty="0">
                <a:latin typeface="华文楷体" panose="02010600040101010101" pitchFamily="2" charset="-122"/>
                <a:ea typeface="华文楷体" panose="02010600040101010101" pitchFamily="2" charset="-122"/>
                <a:cs typeface="宋体" panose="02010600030101010101" pitchFamily="2" charset="-122"/>
                <a:sym typeface="+mn-ea"/>
              </a:rPr>
              <a:t>CSEIF·</a:t>
            </a:r>
            <a:r>
              <a:rPr sz="1400" dirty="0">
                <a:latin typeface="华文楷体" panose="02010600040101010101" pitchFamily="2" charset="-122"/>
                <a:ea typeface="华文楷体" panose="02010600040101010101" pitchFamily="2" charset="-122"/>
                <a:cs typeface="宋体" panose="02010600030101010101" pitchFamily="2" charset="-122"/>
                <a:sym typeface="+mn-ea"/>
              </a:rPr>
              <a:t>乡村振兴</a:t>
            </a:r>
            <a:r>
              <a:rPr sz="1400" spc="-5" dirty="0">
                <a:latin typeface="华文楷体" panose="02010600040101010101" pitchFamily="2" charset="-122"/>
                <a:ea typeface="华文楷体" panose="02010600040101010101" pitchFamily="2" charset="-122"/>
                <a:cs typeface="宋体" panose="02010600030101010101" pitchFamily="2" charset="-122"/>
                <a:sym typeface="+mn-ea"/>
              </a:rPr>
              <a:t>奖</a:t>
            </a:r>
            <a:endParaRPr lang="zh-CN" altLang="en-US" sz="1400" spc="-5" dirty="0">
              <a:latin typeface="华文楷体" panose="02010600040101010101" pitchFamily="2" charset="-122"/>
              <a:ea typeface="华文楷体" panose="02010600040101010101" pitchFamily="2" charset="-122"/>
              <a:cs typeface="宋体" panose="02010600030101010101" pitchFamily="2" charset="-122"/>
              <a:sym typeface="+mn-ea"/>
            </a:endParaRPr>
          </a:p>
        </p:txBody>
      </p:sp>
      <p:sp>
        <p:nvSpPr>
          <p:cNvPr id="6" name="ïşḻïďê-Rectangle 13"/>
          <p:cNvSpPr/>
          <p:nvPr/>
        </p:nvSpPr>
        <p:spPr>
          <a:xfrm>
            <a:off x="327660" y="2258695"/>
            <a:ext cx="3263900" cy="370840"/>
          </a:xfrm>
          <a:prstGeom prst="rect">
            <a:avLst/>
          </a:prstGeom>
          <a:solidFill>
            <a:srgbClr val="07A10B"/>
          </a:solidFill>
          <a:ln w="31750" cmpd="thinThick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685800"/>
            <a:r>
              <a:rPr lang="zh-CN" sz="1600" dirty="0">
                <a:solidFill>
                  <a:prstClr val="white"/>
                </a:solidFill>
                <a:latin typeface="Arial" panose="020B0604020202020204"/>
                <a:ea typeface="微软雅黑" panose="020B0503020204020204" charset="-122"/>
              </a:rPr>
              <a:t>环境友好</a:t>
            </a:r>
            <a:endParaRPr lang="zh-CN" sz="1600" dirty="0">
              <a:solidFill>
                <a:prstClr val="white"/>
              </a:solidFill>
              <a:latin typeface="Arial" panose="020B0604020202020204"/>
              <a:ea typeface="微软雅黑" panose="020B050302020402020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67030" y="2629535"/>
            <a:ext cx="8177530" cy="1044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3495" marR="1355725">
              <a:lnSpc>
                <a:spcPct val="110000"/>
              </a:lnSpc>
              <a:spcBef>
                <a:spcPts val="5"/>
              </a:spcBef>
            </a:pPr>
            <a:r>
              <a:rPr sz="1400" spc="70" dirty="0">
                <a:latin typeface="华文楷体" panose="02010600040101010101" pitchFamily="2" charset="-122"/>
                <a:ea typeface="华文楷体" panose="02010600040101010101" pitchFamily="2" charset="-122"/>
                <a:cs typeface="宋体" panose="02010600030101010101" pitchFamily="2" charset="-122"/>
                <a:sym typeface="+mn-ea"/>
              </a:rPr>
              <a:t>F</a:t>
            </a:r>
            <a:r>
              <a:rPr sz="1400" spc="140" dirty="0">
                <a:latin typeface="华文楷体" panose="02010600040101010101" pitchFamily="2" charset="-122"/>
                <a:ea typeface="华文楷体" panose="02010600040101010101" pitchFamily="2" charset="-122"/>
                <a:cs typeface="宋体" panose="02010600030101010101" pitchFamily="2" charset="-122"/>
                <a:sym typeface="+mn-ea"/>
              </a:rPr>
              <a:t>S</a:t>
            </a:r>
            <a:r>
              <a:rPr sz="1400" spc="210" dirty="0">
                <a:latin typeface="华文楷体" panose="02010600040101010101" pitchFamily="2" charset="-122"/>
                <a:ea typeface="华文楷体" panose="02010600040101010101" pitchFamily="2" charset="-122"/>
                <a:cs typeface="宋体" panose="02010600030101010101" pitchFamily="2" charset="-122"/>
                <a:sym typeface="+mn-ea"/>
              </a:rPr>
              <a:t>C</a:t>
            </a:r>
            <a:r>
              <a:rPr sz="1400" dirty="0">
                <a:latin typeface="华文楷体" panose="02010600040101010101" pitchFamily="2" charset="-122"/>
                <a:ea typeface="华文楷体" panose="02010600040101010101" pitchFamily="2" charset="-122"/>
                <a:cs typeface="宋体" panose="02010600030101010101" pitchFamily="2" charset="-122"/>
                <a:sym typeface="+mn-ea"/>
              </a:rPr>
              <a:t>国际森林体系认证（</a:t>
            </a:r>
            <a:r>
              <a:rPr sz="1400" spc="70" dirty="0">
                <a:latin typeface="华文楷体" panose="02010600040101010101" pitchFamily="2" charset="-122"/>
                <a:ea typeface="华文楷体" panose="02010600040101010101" pitchFamily="2" charset="-122"/>
                <a:cs typeface="宋体" panose="02010600030101010101" pitchFamily="2" charset="-122"/>
                <a:sym typeface="+mn-ea"/>
              </a:rPr>
              <a:t>F</a:t>
            </a:r>
            <a:r>
              <a:rPr sz="1400" spc="480" dirty="0">
                <a:latin typeface="华文楷体" panose="02010600040101010101" pitchFamily="2" charset="-122"/>
                <a:ea typeface="华文楷体" panose="02010600040101010101" pitchFamily="2" charset="-122"/>
                <a:cs typeface="宋体" panose="02010600030101010101" pitchFamily="2" charset="-122"/>
                <a:sym typeface="+mn-ea"/>
              </a:rPr>
              <a:t>M</a:t>
            </a:r>
            <a:r>
              <a:rPr sz="1400" dirty="0">
                <a:latin typeface="华文楷体" panose="02010600040101010101" pitchFamily="2" charset="-122"/>
                <a:ea typeface="华文楷体" panose="02010600040101010101" pitchFamily="2" charset="-122"/>
                <a:cs typeface="宋体" panose="02010600030101010101" pitchFamily="2" charset="-122"/>
                <a:sym typeface="+mn-ea"/>
              </a:rPr>
              <a:t>，</a:t>
            </a:r>
            <a:r>
              <a:rPr sz="1400" spc="210" dirty="0">
                <a:latin typeface="华文楷体" panose="02010600040101010101" pitchFamily="2" charset="-122"/>
                <a:ea typeface="华文楷体" panose="02010600040101010101" pitchFamily="2" charset="-122"/>
                <a:cs typeface="宋体" panose="02010600030101010101" pitchFamily="2" charset="-122"/>
                <a:sym typeface="+mn-ea"/>
              </a:rPr>
              <a:t>C</a:t>
            </a:r>
            <a:r>
              <a:rPr sz="1400" spc="375" dirty="0">
                <a:latin typeface="华文楷体" panose="02010600040101010101" pitchFamily="2" charset="-122"/>
                <a:ea typeface="华文楷体" panose="02010600040101010101" pitchFamily="2" charset="-122"/>
                <a:cs typeface="宋体" panose="02010600030101010101" pitchFamily="2" charset="-122"/>
                <a:sym typeface="+mn-ea"/>
              </a:rPr>
              <a:t>O</a:t>
            </a:r>
            <a:r>
              <a:rPr sz="1400" spc="210" dirty="0">
                <a:latin typeface="华文楷体" panose="02010600040101010101" pitchFamily="2" charset="-122"/>
                <a:ea typeface="华文楷体" panose="02010600040101010101" pitchFamily="2" charset="-122"/>
                <a:cs typeface="宋体" panose="02010600030101010101" pitchFamily="2" charset="-122"/>
                <a:sym typeface="+mn-ea"/>
              </a:rPr>
              <a:t>C</a:t>
            </a:r>
            <a:r>
              <a:rPr sz="1400" spc="-5" dirty="0">
                <a:latin typeface="华文楷体" panose="02010600040101010101" pitchFamily="2" charset="-122"/>
                <a:ea typeface="华文楷体" panose="02010600040101010101" pitchFamily="2" charset="-122"/>
                <a:cs typeface="宋体" panose="02010600030101010101" pitchFamily="2" charset="-122"/>
                <a:sym typeface="+mn-ea"/>
              </a:rPr>
              <a:t>） </a:t>
            </a:r>
            <a:r>
              <a:rPr lang="en-US" sz="1400" spc="-5" dirty="0">
                <a:latin typeface="华文楷体" panose="02010600040101010101" pitchFamily="2" charset="-122"/>
                <a:ea typeface="华文楷体" panose="02010600040101010101" pitchFamily="2" charset="-122"/>
                <a:cs typeface="宋体" panose="02010600030101010101" pitchFamily="2" charset="-122"/>
                <a:sym typeface="+mn-ea"/>
              </a:rPr>
              <a:t>                                         </a:t>
            </a:r>
            <a:endParaRPr lang="en-US" sz="1400" spc="-5" dirty="0">
              <a:latin typeface="华文楷体" panose="02010600040101010101" pitchFamily="2" charset="-122"/>
              <a:ea typeface="华文楷体" panose="02010600040101010101" pitchFamily="2" charset="-122"/>
              <a:cs typeface="宋体" panose="02010600030101010101" pitchFamily="2" charset="-122"/>
              <a:sym typeface="+mn-ea"/>
            </a:endParaRPr>
          </a:p>
          <a:p>
            <a:pPr marL="23495" marR="1355725">
              <a:lnSpc>
                <a:spcPct val="110000"/>
              </a:lnSpc>
              <a:spcBef>
                <a:spcPts val="5"/>
              </a:spcBef>
            </a:pPr>
            <a:r>
              <a:rPr sz="1400" dirty="0" err="1">
                <a:latin typeface="华文楷体" panose="02010600040101010101" pitchFamily="2" charset="-122"/>
                <a:ea typeface="华文楷体" panose="02010600040101010101" pitchFamily="2" charset="-122"/>
                <a:cs typeface="宋体" panose="02010600030101010101" pitchFamily="2" charset="-122"/>
                <a:sym typeface="+mn-ea"/>
              </a:rPr>
              <a:t>英国</a:t>
            </a:r>
            <a:r>
              <a:rPr sz="1400" spc="100" dirty="0" err="1">
                <a:latin typeface="华文楷体" panose="02010600040101010101" pitchFamily="2" charset="-122"/>
                <a:ea typeface="华文楷体" panose="02010600040101010101" pitchFamily="2" charset="-122"/>
                <a:cs typeface="宋体" panose="02010600030101010101" pitchFamily="2" charset="-122"/>
                <a:sym typeface="+mn-ea"/>
              </a:rPr>
              <a:t>Carbon</a:t>
            </a:r>
            <a:r>
              <a:rPr sz="1400" spc="-455" dirty="0">
                <a:latin typeface="华文楷体" panose="02010600040101010101" pitchFamily="2" charset="-122"/>
                <a:ea typeface="华文楷体" panose="02010600040101010101" pitchFamily="2" charset="-122"/>
                <a:cs typeface="宋体" panose="02010600030101010101" pitchFamily="2" charset="-122"/>
                <a:sym typeface="+mn-ea"/>
              </a:rPr>
              <a:t> </a:t>
            </a:r>
            <a:r>
              <a:rPr sz="1400" spc="-35" dirty="0" err="1">
                <a:latin typeface="华文楷体" panose="02010600040101010101" pitchFamily="2" charset="-122"/>
                <a:ea typeface="华文楷体" panose="02010600040101010101" pitchFamily="2" charset="-122"/>
                <a:cs typeface="宋体" panose="02010600030101010101" pitchFamily="2" charset="-122"/>
                <a:sym typeface="+mn-ea"/>
              </a:rPr>
              <a:t>Trust</a:t>
            </a:r>
            <a:r>
              <a:rPr sz="1400" dirty="0" err="1">
                <a:latin typeface="华文楷体" panose="02010600040101010101" pitchFamily="2" charset="-122"/>
                <a:ea typeface="华文楷体" panose="02010600040101010101" pitchFamily="2" charset="-122"/>
                <a:cs typeface="宋体" panose="02010600030101010101" pitchFamily="2" charset="-122"/>
                <a:sym typeface="+mn-ea"/>
              </a:rPr>
              <a:t>碳足迹低碳认</a:t>
            </a:r>
            <a:r>
              <a:rPr sz="1400" spc="-5" dirty="0" err="1">
                <a:latin typeface="华文楷体" panose="02010600040101010101" pitchFamily="2" charset="-122"/>
                <a:ea typeface="华文楷体" panose="02010600040101010101" pitchFamily="2" charset="-122"/>
                <a:cs typeface="宋体" panose="02010600030101010101" pitchFamily="2" charset="-122"/>
                <a:sym typeface="+mn-ea"/>
              </a:rPr>
              <a:t>证</a:t>
            </a:r>
            <a:r>
              <a:rPr sz="1400" spc="-5" dirty="0">
                <a:latin typeface="华文楷体" panose="02010600040101010101" pitchFamily="2" charset="-122"/>
                <a:ea typeface="华文楷体" panose="02010600040101010101" pitchFamily="2" charset="-122"/>
                <a:cs typeface="宋体" panose="02010600030101010101" pitchFamily="2" charset="-122"/>
                <a:sym typeface="+mn-ea"/>
              </a:rPr>
              <a:t> </a:t>
            </a:r>
            <a:r>
              <a:rPr lang="en-US" sz="1400" spc="-5" dirty="0">
                <a:latin typeface="华文楷体" panose="02010600040101010101" pitchFamily="2" charset="-122"/>
                <a:ea typeface="华文楷体" panose="02010600040101010101" pitchFamily="2" charset="-122"/>
                <a:cs typeface="宋体" panose="02010600030101010101" pitchFamily="2" charset="-122"/>
                <a:sym typeface="+mn-ea"/>
              </a:rPr>
              <a:t>                                             </a:t>
            </a:r>
            <a:endParaRPr lang="en-US" sz="1400" spc="-5" dirty="0">
              <a:latin typeface="华文楷体" panose="02010600040101010101" pitchFamily="2" charset="-122"/>
              <a:ea typeface="华文楷体" panose="02010600040101010101" pitchFamily="2" charset="-122"/>
              <a:cs typeface="宋体" panose="02010600030101010101" pitchFamily="2" charset="-122"/>
              <a:sym typeface="+mn-ea"/>
            </a:endParaRPr>
          </a:p>
          <a:p>
            <a:pPr marL="23495" marR="1355725">
              <a:lnSpc>
                <a:spcPct val="110000"/>
              </a:lnSpc>
              <a:spcBef>
                <a:spcPts val="5"/>
              </a:spcBef>
            </a:pPr>
            <a:r>
              <a:rPr sz="1400" spc="65" dirty="0">
                <a:latin typeface="华文楷体" panose="02010600040101010101" pitchFamily="2" charset="-122"/>
                <a:ea typeface="华文楷体" panose="02010600040101010101" pitchFamily="2" charset="-122"/>
                <a:cs typeface="宋体" panose="02010600030101010101" pitchFamily="2" charset="-122"/>
                <a:sym typeface="+mn-ea"/>
              </a:rPr>
              <a:t>ISO14001</a:t>
            </a:r>
            <a:r>
              <a:rPr sz="1400" dirty="0">
                <a:latin typeface="华文楷体" panose="02010600040101010101" pitchFamily="2" charset="-122"/>
                <a:ea typeface="华文楷体" panose="02010600040101010101" pitchFamily="2" charset="-122"/>
                <a:cs typeface="宋体" panose="02010600030101010101" pitchFamily="2" charset="-122"/>
                <a:sym typeface="+mn-ea"/>
              </a:rPr>
              <a:t>环境管理体系认</a:t>
            </a:r>
            <a:r>
              <a:rPr sz="1400" spc="-5" dirty="0">
                <a:latin typeface="华文楷体" panose="02010600040101010101" pitchFamily="2" charset="-122"/>
                <a:ea typeface="华文楷体" panose="02010600040101010101" pitchFamily="2" charset="-122"/>
                <a:cs typeface="宋体" panose="02010600030101010101" pitchFamily="2" charset="-122"/>
                <a:sym typeface="+mn-ea"/>
              </a:rPr>
              <a:t>证</a:t>
            </a:r>
            <a:endParaRPr sz="1400" dirty="0">
              <a:latin typeface="华文楷体" panose="02010600040101010101" pitchFamily="2" charset="-122"/>
              <a:ea typeface="华文楷体" panose="02010600040101010101" pitchFamily="2" charset="-122"/>
              <a:cs typeface="宋体" panose="02010600030101010101" pitchFamily="2" charset="-122"/>
            </a:endParaRPr>
          </a:p>
          <a:p>
            <a:pPr marL="23495">
              <a:lnSpc>
                <a:spcPct val="100000"/>
              </a:lnSpc>
              <a:spcBef>
                <a:spcPts val="190"/>
              </a:spcBef>
            </a:pPr>
            <a:r>
              <a:rPr sz="1400" dirty="0">
                <a:latin typeface="华文楷体" panose="02010600040101010101" pitchFamily="2" charset="-122"/>
                <a:ea typeface="华文楷体" panose="02010600040101010101" pitchFamily="2" charset="-122"/>
                <a:cs typeface="宋体" panose="02010600030101010101" pitchFamily="2" charset="-122"/>
                <a:sym typeface="+mn-ea"/>
              </a:rPr>
              <a:t>中国社会企业责任大奖</a:t>
            </a:r>
            <a:r>
              <a:rPr sz="1400" spc="-715" dirty="0">
                <a:latin typeface="华文楷体" panose="02010600040101010101" pitchFamily="2" charset="-122"/>
                <a:ea typeface="华文楷体" panose="02010600040101010101" pitchFamily="2" charset="-122"/>
                <a:cs typeface="宋体" panose="02010600030101010101" pitchFamily="2" charset="-122"/>
                <a:sym typeface="+mn-ea"/>
              </a:rPr>
              <a:t>·</a:t>
            </a:r>
            <a:r>
              <a:rPr lang="en-US" sz="1400" spc="-715" dirty="0">
                <a:latin typeface="华文楷体" panose="02010600040101010101" pitchFamily="2" charset="-122"/>
                <a:ea typeface="华文楷体" panose="02010600040101010101" pitchFamily="2" charset="-122"/>
                <a:cs typeface="宋体" panose="02010600030101010101" pitchFamily="2" charset="-122"/>
                <a:sym typeface="+mn-ea"/>
              </a:rPr>
              <a:t>         </a:t>
            </a:r>
            <a:r>
              <a:rPr sz="1400" dirty="0">
                <a:latin typeface="华文楷体" panose="02010600040101010101" pitchFamily="2" charset="-122"/>
                <a:ea typeface="华文楷体" panose="02010600040101010101" pitchFamily="2" charset="-122"/>
                <a:cs typeface="宋体" panose="02010600030101010101" pitchFamily="2" charset="-122"/>
                <a:sym typeface="+mn-ea"/>
              </a:rPr>
              <a:t>环境保护大</a:t>
            </a:r>
            <a:r>
              <a:rPr sz="1400" spc="-5" dirty="0">
                <a:latin typeface="华文楷体" panose="02010600040101010101" pitchFamily="2" charset="-122"/>
                <a:ea typeface="华文楷体" panose="02010600040101010101" pitchFamily="2" charset="-122"/>
                <a:cs typeface="宋体" panose="02010600030101010101" pitchFamily="2" charset="-122"/>
                <a:sym typeface="+mn-ea"/>
              </a:rPr>
              <a:t>奖</a:t>
            </a:r>
            <a:endParaRPr lang="zh-CN" altLang="en-US" sz="1400" spc="-5" dirty="0">
              <a:latin typeface="华文楷体" panose="02010600040101010101" pitchFamily="2" charset="-122"/>
              <a:ea typeface="华文楷体" panose="02010600040101010101" pitchFamily="2" charset="-122"/>
              <a:cs typeface="宋体" panose="02010600030101010101" pitchFamily="2" charset="-122"/>
              <a:sym typeface="+mn-ea"/>
            </a:endParaRPr>
          </a:p>
        </p:txBody>
      </p:sp>
      <p:sp>
        <p:nvSpPr>
          <p:cNvPr id="11" name="ïşḻïďê-Rectangle 13"/>
          <p:cNvSpPr/>
          <p:nvPr/>
        </p:nvSpPr>
        <p:spPr>
          <a:xfrm>
            <a:off x="327660" y="3803015"/>
            <a:ext cx="3263900" cy="370840"/>
          </a:xfrm>
          <a:prstGeom prst="rect">
            <a:avLst/>
          </a:prstGeom>
          <a:solidFill>
            <a:srgbClr val="07A10B"/>
          </a:solidFill>
          <a:ln w="31750" cmpd="thinThick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685800"/>
            <a:r>
              <a:rPr lang="zh-CN" sz="1600" dirty="0">
                <a:solidFill>
                  <a:prstClr val="white"/>
                </a:solidFill>
                <a:latin typeface="Arial" panose="020B0604020202020204"/>
                <a:ea typeface="微软雅黑" panose="020B0503020204020204" charset="-122"/>
              </a:rPr>
              <a:t>影响力</a:t>
            </a:r>
            <a:endParaRPr lang="zh-CN" sz="1600" dirty="0">
              <a:solidFill>
                <a:prstClr val="white"/>
              </a:solidFill>
              <a:latin typeface="Arial" panose="020B0604020202020204"/>
              <a:ea typeface="微软雅黑" panose="020B0503020204020204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367030" y="4150995"/>
            <a:ext cx="3749675" cy="57041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34925" marR="5080">
              <a:lnSpc>
                <a:spcPct val="110000"/>
              </a:lnSpc>
            </a:pPr>
            <a:r>
              <a:rPr lang="zh-CN" sz="1400" dirty="0">
                <a:latin typeface="华文楷体" panose="02010600040101010101" pitchFamily="2" charset="-122"/>
                <a:ea typeface="华文楷体" panose="02010600040101010101" pitchFamily="2" charset="-122"/>
                <a:cs typeface="宋体" panose="02010600030101010101" pitchFamily="2" charset="-122"/>
                <a:sym typeface="+mn-ea"/>
              </a:rPr>
              <a:t>四</a:t>
            </a:r>
            <a:r>
              <a:rPr sz="1400" dirty="0">
                <a:latin typeface="华文楷体" panose="02010600040101010101" pitchFamily="2" charset="-122"/>
                <a:ea typeface="华文楷体" panose="02010600040101010101" pitchFamily="2" charset="-122"/>
                <a:cs typeface="宋体" panose="02010600030101010101" pitchFamily="2" charset="-122"/>
                <a:sym typeface="+mn-ea"/>
              </a:rPr>
              <a:t>川省生活用纸分会副会长单</a:t>
            </a:r>
            <a:r>
              <a:rPr sz="1400" spc="-5" dirty="0">
                <a:latin typeface="华文楷体" panose="02010600040101010101" pitchFamily="2" charset="-122"/>
                <a:ea typeface="华文楷体" panose="02010600040101010101" pitchFamily="2" charset="-122"/>
                <a:cs typeface="宋体" panose="02010600030101010101" pitchFamily="2" charset="-122"/>
                <a:sym typeface="+mn-ea"/>
              </a:rPr>
              <a:t>位</a:t>
            </a:r>
            <a:endParaRPr sz="1400" dirty="0">
              <a:latin typeface="华文楷体" panose="02010600040101010101" pitchFamily="2" charset="-122"/>
              <a:ea typeface="华文楷体" panose="02010600040101010101" pitchFamily="2" charset="-122"/>
              <a:cs typeface="宋体" panose="02010600030101010101" pitchFamily="2" charset="-122"/>
            </a:endParaRPr>
          </a:p>
          <a:p>
            <a:pPr marL="34925">
              <a:lnSpc>
                <a:spcPct val="100000"/>
              </a:lnSpc>
              <a:spcBef>
                <a:spcPts val="190"/>
              </a:spcBef>
            </a:pPr>
            <a:r>
              <a:rPr sz="1400" dirty="0">
                <a:latin typeface="华文楷体" panose="02010600040101010101" pitchFamily="2" charset="-122"/>
                <a:ea typeface="华文楷体" panose="02010600040101010101" pitchFamily="2" charset="-122"/>
                <a:cs typeface="宋体" panose="02010600030101010101" pitchFamily="2" charset="-122"/>
                <a:sym typeface="+mn-ea"/>
              </a:rPr>
              <a:t>四川省循环经济协会副会长单</a:t>
            </a:r>
            <a:r>
              <a:rPr sz="1400" spc="-5" dirty="0">
                <a:latin typeface="华文楷体" panose="02010600040101010101" pitchFamily="2" charset="-122"/>
                <a:ea typeface="华文楷体" panose="02010600040101010101" pitchFamily="2" charset="-122"/>
                <a:cs typeface="宋体" panose="02010600030101010101" pitchFamily="2" charset="-122"/>
                <a:sym typeface="+mn-ea"/>
              </a:rPr>
              <a:t>位</a:t>
            </a:r>
            <a:endParaRPr lang="zh-CN" altLang="en-US" sz="1400" spc="-5" dirty="0">
              <a:latin typeface="华文楷体" panose="02010600040101010101" pitchFamily="2" charset="-122"/>
              <a:ea typeface="华文楷体" panose="02010600040101010101" pitchFamily="2" charset="-122"/>
              <a:cs typeface="宋体" panose="02010600030101010101" pitchFamily="2" charset="-122"/>
              <a:sym typeface="+mn-ea"/>
            </a:endParaRPr>
          </a:p>
        </p:txBody>
      </p:sp>
    </p:spTree>
    <p:custDataLst>
      <p:tags r:id="rId3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0">
        <p:fade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/>
      <p:bldP spid="48" grpId="1"/>
      <p:bldP spid="50" grpId="0"/>
      <p:bldP spid="50" grpId="1"/>
      <p:bldP spid="51" grpId="0"/>
      <p:bldP spid="51" grpId="1"/>
      <p:bldP spid="52" grpId="0"/>
      <p:bldP spid="52" grpId="1"/>
      <p:bldP spid="8" grpId="0"/>
      <p:bldP spid="8" grpId="1"/>
      <p:bldP spid="12" grpId="0" bldLvl="0" animBg="1"/>
      <p:bldP spid="12" grpId="1" bldLvl="0" animBg="1"/>
      <p:bldP spid="6" grpId="0" bldLvl="0" animBg="1"/>
      <p:bldP spid="6" grpId="1" bldLvl="0" animBg="1"/>
      <p:bldP spid="11" grpId="0" bldLvl="0" animBg="1"/>
      <p:bldP spid="11" grpId="1" bldLvl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矩形 47"/>
          <p:cNvSpPr/>
          <p:nvPr/>
        </p:nvSpPr>
        <p:spPr>
          <a:xfrm>
            <a:off x="330200" y="3028950"/>
            <a:ext cx="1530985" cy="460375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 defTabSz="685800">
              <a:lnSpc>
                <a:spcPct val="150000"/>
              </a:lnSpc>
            </a:pPr>
            <a:r>
              <a:rPr lang="en-US" altLang="zh-CN" sz="1600">
                <a:solidFill>
                  <a:schemeClr val="bg1"/>
                </a:solidFill>
                <a:latin typeface="方正兰亭黑简体" panose="02000000000000000000" charset="-122"/>
                <a:ea typeface="方正兰亭黑简体" panose="02000000000000000000" charset="-122"/>
                <a:sym typeface="+mn-ea"/>
              </a:rPr>
              <a:t>60</a:t>
            </a:r>
            <a:r>
              <a:rPr lang="zh-CN" altLang="en-US" sz="1600">
                <a:solidFill>
                  <a:schemeClr val="bg1"/>
                </a:solidFill>
                <a:latin typeface="方正兰亭黑简体" panose="02000000000000000000" charset="-122"/>
                <a:ea typeface="方正兰亭黑简体" panose="02000000000000000000" charset="-122"/>
                <a:sym typeface="+mn-ea"/>
              </a:rPr>
              <a:t>万亩林地</a:t>
            </a:r>
            <a:endParaRPr lang="zh-CN" altLang="en-US" sz="1600" dirty="0">
              <a:solidFill>
                <a:schemeClr val="bg1"/>
              </a:solidFill>
              <a:latin typeface="方正兰亭黑简体" panose="02000000000000000000" charset="-122"/>
              <a:ea typeface="方正兰亭黑简体" panose="02000000000000000000" charset="-122"/>
              <a:sym typeface="+mn-ea"/>
            </a:endParaRPr>
          </a:p>
        </p:txBody>
      </p:sp>
      <p:sp>
        <p:nvSpPr>
          <p:cNvPr id="52" name="矩形 51"/>
          <p:cNvSpPr/>
          <p:nvPr/>
        </p:nvSpPr>
        <p:spPr>
          <a:xfrm>
            <a:off x="7433310" y="3028950"/>
            <a:ext cx="1478280" cy="460375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 defTabSz="685800">
              <a:lnSpc>
                <a:spcPct val="150000"/>
              </a:lnSpc>
            </a:pPr>
            <a:r>
              <a:rPr lang="zh-CN" altLang="en-US" sz="1600">
                <a:solidFill>
                  <a:schemeClr val="bg1"/>
                </a:solidFill>
                <a:sym typeface="+mn-ea"/>
              </a:rPr>
              <a:t>严格检验</a:t>
            </a:r>
            <a:endParaRPr lang="zh-CN" altLang="en-US" sz="1600" dirty="0">
              <a:solidFill>
                <a:schemeClr val="bg1"/>
              </a:solidFill>
              <a:latin typeface="Arial" panose="020B0604020202020204"/>
              <a:ea typeface="微软雅黑" panose="020B0503020204020204" charset="-122"/>
              <a:sym typeface="+mn-ea"/>
            </a:endParaRPr>
          </a:p>
        </p:txBody>
      </p:sp>
      <p:sp>
        <p:nvSpPr>
          <p:cNvPr id="21" name="任意多边形 20"/>
          <p:cNvSpPr/>
          <p:nvPr/>
        </p:nvSpPr>
        <p:spPr>
          <a:xfrm>
            <a:off x="7771734" y="4964368"/>
            <a:ext cx="358263" cy="179132"/>
          </a:xfrm>
          <a:custGeom>
            <a:avLst/>
            <a:gdLst>
              <a:gd name="connsiteX0" fmla="*/ 238842 w 477684"/>
              <a:gd name="connsiteY0" fmla="*/ 0 h 238842"/>
              <a:gd name="connsiteX1" fmla="*/ 477684 w 477684"/>
              <a:gd name="connsiteY1" fmla="*/ 238842 h 238842"/>
              <a:gd name="connsiteX2" fmla="*/ 0 w 477684"/>
              <a:gd name="connsiteY2" fmla="*/ 238842 h 2388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77684" h="238842">
                <a:moveTo>
                  <a:pt x="238842" y="0"/>
                </a:moveTo>
                <a:lnTo>
                  <a:pt x="477684" y="238842"/>
                </a:lnTo>
                <a:lnTo>
                  <a:pt x="0" y="238842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zh-CN" altLang="en-US" sz="1350">
              <a:solidFill>
                <a:prstClr val="white"/>
              </a:solidFill>
              <a:latin typeface="Arial" panose="020B0604020202020204"/>
              <a:ea typeface="微软雅黑" panose="020B0503020204020204" charset="-122"/>
            </a:endParaRPr>
          </a:p>
        </p:txBody>
      </p:sp>
      <p:sp>
        <p:nvSpPr>
          <p:cNvPr id="23" name="任意多边形 22"/>
          <p:cNvSpPr/>
          <p:nvPr/>
        </p:nvSpPr>
        <p:spPr>
          <a:xfrm>
            <a:off x="244720" y="29965"/>
            <a:ext cx="1664725" cy="832363"/>
          </a:xfrm>
          <a:custGeom>
            <a:avLst/>
            <a:gdLst>
              <a:gd name="connsiteX0" fmla="*/ 0 w 2219633"/>
              <a:gd name="connsiteY0" fmla="*/ 0 h 1109817"/>
              <a:gd name="connsiteX1" fmla="*/ 2219633 w 2219633"/>
              <a:gd name="connsiteY1" fmla="*/ 0 h 1109817"/>
              <a:gd name="connsiteX2" fmla="*/ 1109817 w 2219633"/>
              <a:gd name="connsiteY2" fmla="*/ 1109817 h 11098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219633" h="1109817">
                <a:moveTo>
                  <a:pt x="0" y="0"/>
                </a:moveTo>
                <a:lnTo>
                  <a:pt x="2219633" y="0"/>
                </a:lnTo>
                <a:lnTo>
                  <a:pt x="1109817" y="1109817"/>
                </a:lnTo>
                <a:close/>
              </a:path>
            </a:pathLst>
          </a:custGeom>
          <a:solidFill>
            <a:srgbClr val="07A10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zh-CN" altLang="en-US" sz="1350">
              <a:solidFill>
                <a:srgbClr val="07A10B"/>
              </a:solidFill>
              <a:latin typeface="Arial" panose="020B0604020202020204"/>
              <a:ea typeface="微软雅黑" panose="020B0503020204020204" charset="-122"/>
            </a:endParaRPr>
          </a:p>
        </p:txBody>
      </p:sp>
      <p:sp>
        <p:nvSpPr>
          <p:cNvPr id="24" name="椭圆 49"/>
          <p:cNvSpPr/>
          <p:nvPr/>
        </p:nvSpPr>
        <p:spPr>
          <a:xfrm>
            <a:off x="8670387" y="4760317"/>
            <a:ext cx="225879" cy="225483"/>
          </a:xfrm>
          <a:custGeom>
            <a:avLst/>
            <a:gdLst>
              <a:gd name="connsiteX0" fmla="*/ 320385 w 604110"/>
              <a:gd name="connsiteY0" fmla="*/ 164550 h 603052"/>
              <a:gd name="connsiteX1" fmla="*/ 339813 w 604110"/>
              <a:gd name="connsiteY1" fmla="*/ 172569 h 603052"/>
              <a:gd name="connsiteX2" fmla="*/ 449654 w 604110"/>
              <a:gd name="connsiteY2" fmla="*/ 282231 h 603052"/>
              <a:gd name="connsiteX3" fmla="*/ 457617 w 604110"/>
              <a:gd name="connsiteY3" fmla="*/ 301558 h 603052"/>
              <a:gd name="connsiteX4" fmla="*/ 449654 w 604110"/>
              <a:gd name="connsiteY4" fmla="*/ 320886 h 603052"/>
              <a:gd name="connsiteX5" fmla="*/ 339813 w 604110"/>
              <a:gd name="connsiteY5" fmla="*/ 430548 h 603052"/>
              <a:gd name="connsiteX6" fmla="*/ 320316 w 604110"/>
              <a:gd name="connsiteY6" fmla="*/ 438635 h 603052"/>
              <a:gd name="connsiteX7" fmla="*/ 300957 w 604110"/>
              <a:gd name="connsiteY7" fmla="*/ 430548 h 603052"/>
              <a:gd name="connsiteX8" fmla="*/ 300957 w 604110"/>
              <a:gd name="connsiteY8" fmla="*/ 391892 h 603052"/>
              <a:gd name="connsiteX9" fmla="*/ 363841 w 604110"/>
              <a:gd name="connsiteY9" fmla="*/ 328974 h 603052"/>
              <a:gd name="connsiteX10" fmla="*/ 173954 w 604110"/>
              <a:gd name="connsiteY10" fmla="*/ 328974 h 603052"/>
              <a:gd name="connsiteX11" fmla="*/ 146494 w 604110"/>
              <a:gd name="connsiteY11" fmla="*/ 301558 h 603052"/>
              <a:gd name="connsiteX12" fmla="*/ 173954 w 604110"/>
              <a:gd name="connsiteY12" fmla="*/ 274143 h 603052"/>
              <a:gd name="connsiteX13" fmla="*/ 363978 w 604110"/>
              <a:gd name="connsiteY13" fmla="*/ 274143 h 603052"/>
              <a:gd name="connsiteX14" fmla="*/ 300957 w 604110"/>
              <a:gd name="connsiteY14" fmla="*/ 211225 h 603052"/>
              <a:gd name="connsiteX15" fmla="*/ 300957 w 604110"/>
              <a:gd name="connsiteY15" fmla="*/ 172569 h 603052"/>
              <a:gd name="connsiteX16" fmla="*/ 320385 w 604110"/>
              <a:gd name="connsiteY16" fmla="*/ 164550 h 603052"/>
              <a:gd name="connsiteX17" fmla="*/ 302055 w 604110"/>
              <a:gd name="connsiteY17" fmla="*/ 54823 h 603052"/>
              <a:gd name="connsiteX18" fmla="*/ 54919 w 604110"/>
              <a:gd name="connsiteY18" fmla="*/ 301526 h 603052"/>
              <a:gd name="connsiteX19" fmla="*/ 302055 w 604110"/>
              <a:gd name="connsiteY19" fmla="*/ 548229 h 603052"/>
              <a:gd name="connsiteX20" fmla="*/ 549191 w 604110"/>
              <a:gd name="connsiteY20" fmla="*/ 301526 h 603052"/>
              <a:gd name="connsiteX21" fmla="*/ 302055 w 604110"/>
              <a:gd name="connsiteY21" fmla="*/ 54823 h 603052"/>
              <a:gd name="connsiteX22" fmla="*/ 302055 w 604110"/>
              <a:gd name="connsiteY22" fmla="*/ 0 h 603052"/>
              <a:gd name="connsiteX23" fmla="*/ 604110 w 604110"/>
              <a:gd name="connsiteY23" fmla="*/ 301526 h 603052"/>
              <a:gd name="connsiteX24" fmla="*/ 302055 w 604110"/>
              <a:gd name="connsiteY24" fmla="*/ 603052 h 603052"/>
              <a:gd name="connsiteX25" fmla="*/ 0 w 604110"/>
              <a:gd name="connsiteY25" fmla="*/ 301526 h 603052"/>
              <a:gd name="connsiteX26" fmla="*/ 302055 w 604110"/>
              <a:gd name="connsiteY26" fmla="*/ 0 h 6030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604110" h="603052">
                <a:moveTo>
                  <a:pt x="320385" y="164550"/>
                </a:moveTo>
                <a:cubicBezTo>
                  <a:pt x="327422" y="164550"/>
                  <a:pt x="334458" y="167223"/>
                  <a:pt x="339813" y="172569"/>
                </a:cubicBezTo>
                <a:lnTo>
                  <a:pt x="449654" y="282231"/>
                </a:lnTo>
                <a:cubicBezTo>
                  <a:pt x="454734" y="287302"/>
                  <a:pt x="457617" y="294293"/>
                  <a:pt x="457617" y="301558"/>
                </a:cubicBezTo>
                <a:cubicBezTo>
                  <a:pt x="457617" y="308824"/>
                  <a:pt x="454734" y="315814"/>
                  <a:pt x="449654" y="320886"/>
                </a:cubicBezTo>
                <a:lnTo>
                  <a:pt x="339813" y="430548"/>
                </a:lnTo>
                <a:cubicBezTo>
                  <a:pt x="334458" y="436031"/>
                  <a:pt x="327319" y="438635"/>
                  <a:pt x="320316" y="438635"/>
                </a:cubicBezTo>
                <a:cubicBezTo>
                  <a:pt x="313314" y="438635"/>
                  <a:pt x="306312" y="436031"/>
                  <a:pt x="300957" y="430548"/>
                </a:cubicBezTo>
                <a:cubicBezTo>
                  <a:pt x="290248" y="419856"/>
                  <a:pt x="290248" y="402584"/>
                  <a:pt x="300957" y="391892"/>
                </a:cubicBezTo>
                <a:lnTo>
                  <a:pt x="363841" y="328974"/>
                </a:lnTo>
                <a:lnTo>
                  <a:pt x="173954" y="328974"/>
                </a:lnTo>
                <a:cubicBezTo>
                  <a:pt x="158714" y="328974"/>
                  <a:pt x="146494" y="316774"/>
                  <a:pt x="146494" y="301558"/>
                </a:cubicBezTo>
                <a:cubicBezTo>
                  <a:pt x="146494" y="286480"/>
                  <a:pt x="158714" y="274143"/>
                  <a:pt x="173954" y="274143"/>
                </a:cubicBezTo>
                <a:lnTo>
                  <a:pt x="363978" y="274143"/>
                </a:lnTo>
                <a:lnTo>
                  <a:pt x="300957" y="211225"/>
                </a:lnTo>
                <a:cubicBezTo>
                  <a:pt x="290248" y="200533"/>
                  <a:pt x="290248" y="183261"/>
                  <a:pt x="300957" y="172569"/>
                </a:cubicBezTo>
                <a:cubicBezTo>
                  <a:pt x="306312" y="167223"/>
                  <a:pt x="313349" y="164550"/>
                  <a:pt x="320385" y="164550"/>
                </a:cubicBezTo>
                <a:close/>
                <a:moveTo>
                  <a:pt x="302055" y="54823"/>
                </a:moveTo>
                <a:cubicBezTo>
                  <a:pt x="165718" y="54823"/>
                  <a:pt x="54919" y="165428"/>
                  <a:pt x="54919" y="301526"/>
                </a:cubicBezTo>
                <a:cubicBezTo>
                  <a:pt x="54919" y="437624"/>
                  <a:pt x="165718" y="548229"/>
                  <a:pt x="302055" y="548229"/>
                </a:cubicBezTo>
                <a:cubicBezTo>
                  <a:pt x="438392" y="548229"/>
                  <a:pt x="549191" y="437624"/>
                  <a:pt x="549191" y="301526"/>
                </a:cubicBezTo>
                <a:cubicBezTo>
                  <a:pt x="549191" y="165428"/>
                  <a:pt x="438392" y="54823"/>
                  <a:pt x="302055" y="54823"/>
                </a:cubicBezTo>
                <a:close/>
                <a:moveTo>
                  <a:pt x="302055" y="0"/>
                </a:moveTo>
                <a:cubicBezTo>
                  <a:pt x="468597" y="0"/>
                  <a:pt x="604110" y="135275"/>
                  <a:pt x="604110" y="301526"/>
                </a:cubicBezTo>
                <a:cubicBezTo>
                  <a:pt x="604110" y="467777"/>
                  <a:pt x="468597" y="603052"/>
                  <a:pt x="302055" y="603052"/>
                </a:cubicBezTo>
                <a:cubicBezTo>
                  <a:pt x="135513" y="603052"/>
                  <a:pt x="0" y="467777"/>
                  <a:pt x="0" y="301526"/>
                </a:cubicBezTo>
                <a:cubicBezTo>
                  <a:pt x="0" y="135275"/>
                  <a:pt x="135513" y="0"/>
                  <a:pt x="302055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68580" tIns="34290" rIns="68580" bIns="34290" numCol="1" spcCol="0" rtlCol="0" fromWordArt="0" anchor="ctr" anchorCtr="0" forceAA="0" compatLnSpc="1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85800"/>
            <a:endParaRPr lang="zh-CN" altLang="en-US" sz="1350">
              <a:solidFill>
                <a:prstClr val="white"/>
              </a:solidFill>
              <a:latin typeface="Arial" panose="020B0604020202020204"/>
              <a:ea typeface="微软雅黑" panose="020B0503020204020204" charset="-122"/>
            </a:endParaRPr>
          </a:p>
        </p:txBody>
      </p:sp>
      <p:sp>
        <p:nvSpPr>
          <p:cNvPr id="25" name="椭圆 50"/>
          <p:cNvSpPr/>
          <p:nvPr/>
        </p:nvSpPr>
        <p:spPr>
          <a:xfrm flipH="1">
            <a:off x="8385912" y="4760317"/>
            <a:ext cx="225879" cy="225483"/>
          </a:xfrm>
          <a:custGeom>
            <a:avLst/>
            <a:gdLst>
              <a:gd name="connsiteX0" fmla="*/ 320385 w 604110"/>
              <a:gd name="connsiteY0" fmla="*/ 164550 h 603052"/>
              <a:gd name="connsiteX1" fmla="*/ 339813 w 604110"/>
              <a:gd name="connsiteY1" fmla="*/ 172569 h 603052"/>
              <a:gd name="connsiteX2" fmla="*/ 449654 w 604110"/>
              <a:gd name="connsiteY2" fmla="*/ 282231 h 603052"/>
              <a:gd name="connsiteX3" fmla="*/ 457617 w 604110"/>
              <a:gd name="connsiteY3" fmla="*/ 301558 h 603052"/>
              <a:gd name="connsiteX4" fmla="*/ 449654 w 604110"/>
              <a:gd name="connsiteY4" fmla="*/ 320886 h 603052"/>
              <a:gd name="connsiteX5" fmla="*/ 339813 w 604110"/>
              <a:gd name="connsiteY5" fmla="*/ 430548 h 603052"/>
              <a:gd name="connsiteX6" fmla="*/ 320316 w 604110"/>
              <a:gd name="connsiteY6" fmla="*/ 438635 h 603052"/>
              <a:gd name="connsiteX7" fmla="*/ 300957 w 604110"/>
              <a:gd name="connsiteY7" fmla="*/ 430548 h 603052"/>
              <a:gd name="connsiteX8" fmla="*/ 300957 w 604110"/>
              <a:gd name="connsiteY8" fmla="*/ 391892 h 603052"/>
              <a:gd name="connsiteX9" fmla="*/ 363841 w 604110"/>
              <a:gd name="connsiteY9" fmla="*/ 328974 h 603052"/>
              <a:gd name="connsiteX10" fmla="*/ 173954 w 604110"/>
              <a:gd name="connsiteY10" fmla="*/ 328974 h 603052"/>
              <a:gd name="connsiteX11" fmla="*/ 146494 w 604110"/>
              <a:gd name="connsiteY11" fmla="*/ 301558 h 603052"/>
              <a:gd name="connsiteX12" fmla="*/ 173954 w 604110"/>
              <a:gd name="connsiteY12" fmla="*/ 274143 h 603052"/>
              <a:gd name="connsiteX13" fmla="*/ 363978 w 604110"/>
              <a:gd name="connsiteY13" fmla="*/ 274143 h 603052"/>
              <a:gd name="connsiteX14" fmla="*/ 300957 w 604110"/>
              <a:gd name="connsiteY14" fmla="*/ 211225 h 603052"/>
              <a:gd name="connsiteX15" fmla="*/ 300957 w 604110"/>
              <a:gd name="connsiteY15" fmla="*/ 172569 h 603052"/>
              <a:gd name="connsiteX16" fmla="*/ 320385 w 604110"/>
              <a:gd name="connsiteY16" fmla="*/ 164550 h 603052"/>
              <a:gd name="connsiteX17" fmla="*/ 302055 w 604110"/>
              <a:gd name="connsiteY17" fmla="*/ 54823 h 603052"/>
              <a:gd name="connsiteX18" fmla="*/ 54919 w 604110"/>
              <a:gd name="connsiteY18" fmla="*/ 301526 h 603052"/>
              <a:gd name="connsiteX19" fmla="*/ 302055 w 604110"/>
              <a:gd name="connsiteY19" fmla="*/ 548229 h 603052"/>
              <a:gd name="connsiteX20" fmla="*/ 549191 w 604110"/>
              <a:gd name="connsiteY20" fmla="*/ 301526 h 603052"/>
              <a:gd name="connsiteX21" fmla="*/ 302055 w 604110"/>
              <a:gd name="connsiteY21" fmla="*/ 54823 h 603052"/>
              <a:gd name="connsiteX22" fmla="*/ 302055 w 604110"/>
              <a:gd name="connsiteY22" fmla="*/ 0 h 603052"/>
              <a:gd name="connsiteX23" fmla="*/ 604110 w 604110"/>
              <a:gd name="connsiteY23" fmla="*/ 301526 h 603052"/>
              <a:gd name="connsiteX24" fmla="*/ 302055 w 604110"/>
              <a:gd name="connsiteY24" fmla="*/ 603052 h 603052"/>
              <a:gd name="connsiteX25" fmla="*/ 0 w 604110"/>
              <a:gd name="connsiteY25" fmla="*/ 301526 h 603052"/>
              <a:gd name="connsiteX26" fmla="*/ 302055 w 604110"/>
              <a:gd name="connsiteY26" fmla="*/ 0 h 6030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604110" h="603052">
                <a:moveTo>
                  <a:pt x="320385" y="164550"/>
                </a:moveTo>
                <a:cubicBezTo>
                  <a:pt x="327422" y="164550"/>
                  <a:pt x="334458" y="167223"/>
                  <a:pt x="339813" y="172569"/>
                </a:cubicBezTo>
                <a:lnTo>
                  <a:pt x="449654" y="282231"/>
                </a:lnTo>
                <a:cubicBezTo>
                  <a:pt x="454734" y="287302"/>
                  <a:pt x="457617" y="294293"/>
                  <a:pt x="457617" y="301558"/>
                </a:cubicBezTo>
                <a:cubicBezTo>
                  <a:pt x="457617" y="308824"/>
                  <a:pt x="454734" y="315814"/>
                  <a:pt x="449654" y="320886"/>
                </a:cubicBezTo>
                <a:lnTo>
                  <a:pt x="339813" y="430548"/>
                </a:lnTo>
                <a:cubicBezTo>
                  <a:pt x="334458" y="436031"/>
                  <a:pt x="327319" y="438635"/>
                  <a:pt x="320316" y="438635"/>
                </a:cubicBezTo>
                <a:cubicBezTo>
                  <a:pt x="313314" y="438635"/>
                  <a:pt x="306312" y="436031"/>
                  <a:pt x="300957" y="430548"/>
                </a:cubicBezTo>
                <a:cubicBezTo>
                  <a:pt x="290248" y="419856"/>
                  <a:pt x="290248" y="402584"/>
                  <a:pt x="300957" y="391892"/>
                </a:cubicBezTo>
                <a:lnTo>
                  <a:pt x="363841" y="328974"/>
                </a:lnTo>
                <a:lnTo>
                  <a:pt x="173954" y="328974"/>
                </a:lnTo>
                <a:cubicBezTo>
                  <a:pt x="158714" y="328974"/>
                  <a:pt x="146494" y="316774"/>
                  <a:pt x="146494" y="301558"/>
                </a:cubicBezTo>
                <a:cubicBezTo>
                  <a:pt x="146494" y="286480"/>
                  <a:pt x="158714" y="274143"/>
                  <a:pt x="173954" y="274143"/>
                </a:cubicBezTo>
                <a:lnTo>
                  <a:pt x="363978" y="274143"/>
                </a:lnTo>
                <a:lnTo>
                  <a:pt x="300957" y="211225"/>
                </a:lnTo>
                <a:cubicBezTo>
                  <a:pt x="290248" y="200533"/>
                  <a:pt x="290248" y="183261"/>
                  <a:pt x="300957" y="172569"/>
                </a:cubicBezTo>
                <a:cubicBezTo>
                  <a:pt x="306312" y="167223"/>
                  <a:pt x="313349" y="164550"/>
                  <a:pt x="320385" y="164550"/>
                </a:cubicBezTo>
                <a:close/>
                <a:moveTo>
                  <a:pt x="302055" y="54823"/>
                </a:moveTo>
                <a:cubicBezTo>
                  <a:pt x="165718" y="54823"/>
                  <a:pt x="54919" y="165428"/>
                  <a:pt x="54919" y="301526"/>
                </a:cubicBezTo>
                <a:cubicBezTo>
                  <a:pt x="54919" y="437624"/>
                  <a:pt x="165718" y="548229"/>
                  <a:pt x="302055" y="548229"/>
                </a:cubicBezTo>
                <a:cubicBezTo>
                  <a:pt x="438392" y="548229"/>
                  <a:pt x="549191" y="437624"/>
                  <a:pt x="549191" y="301526"/>
                </a:cubicBezTo>
                <a:cubicBezTo>
                  <a:pt x="549191" y="165428"/>
                  <a:pt x="438392" y="54823"/>
                  <a:pt x="302055" y="54823"/>
                </a:cubicBezTo>
                <a:close/>
                <a:moveTo>
                  <a:pt x="302055" y="0"/>
                </a:moveTo>
                <a:cubicBezTo>
                  <a:pt x="468597" y="0"/>
                  <a:pt x="604110" y="135275"/>
                  <a:pt x="604110" y="301526"/>
                </a:cubicBezTo>
                <a:cubicBezTo>
                  <a:pt x="604110" y="467777"/>
                  <a:pt x="468597" y="603052"/>
                  <a:pt x="302055" y="603052"/>
                </a:cubicBezTo>
                <a:cubicBezTo>
                  <a:pt x="135513" y="603052"/>
                  <a:pt x="0" y="467777"/>
                  <a:pt x="0" y="301526"/>
                </a:cubicBezTo>
                <a:cubicBezTo>
                  <a:pt x="0" y="135275"/>
                  <a:pt x="135513" y="0"/>
                  <a:pt x="302055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68580" tIns="34290" rIns="68580" bIns="34290" numCol="1" spcCol="0" rtlCol="0" fromWordArt="0" anchor="ctr" anchorCtr="0" forceAA="0" compatLnSpc="1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85800"/>
            <a:endParaRPr lang="zh-CN" altLang="en-US" sz="1350">
              <a:solidFill>
                <a:prstClr val="white"/>
              </a:solidFill>
              <a:latin typeface="Arial" panose="020B0604020202020204"/>
              <a:ea typeface="微软雅黑" panose="020B0503020204020204" charset="-122"/>
            </a:endParaRPr>
          </a:p>
        </p:txBody>
      </p:sp>
      <p:sp>
        <p:nvSpPr>
          <p:cNvPr id="27" name="任意多边形 26"/>
          <p:cNvSpPr/>
          <p:nvPr/>
        </p:nvSpPr>
        <p:spPr>
          <a:xfrm>
            <a:off x="7170169" y="4760120"/>
            <a:ext cx="766763" cy="383381"/>
          </a:xfrm>
          <a:custGeom>
            <a:avLst/>
            <a:gdLst>
              <a:gd name="connsiteX0" fmla="*/ 511175 w 1022350"/>
              <a:gd name="connsiteY0" fmla="*/ 0 h 511175"/>
              <a:gd name="connsiteX1" fmla="*/ 1022350 w 1022350"/>
              <a:gd name="connsiteY1" fmla="*/ 511175 h 511175"/>
              <a:gd name="connsiteX2" fmla="*/ 0 w 1022350"/>
              <a:gd name="connsiteY2" fmla="*/ 511175 h 511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22350" h="511175">
                <a:moveTo>
                  <a:pt x="511175" y="0"/>
                </a:moveTo>
                <a:lnTo>
                  <a:pt x="1022350" y="511175"/>
                </a:lnTo>
                <a:lnTo>
                  <a:pt x="0" y="511175"/>
                </a:lnTo>
                <a:close/>
              </a:path>
            </a:pathLst>
          </a:custGeom>
          <a:solidFill>
            <a:srgbClr val="07A10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zh-CN" altLang="en-US" sz="1350">
              <a:solidFill>
                <a:prstClr val="white"/>
              </a:solidFill>
              <a:latin typeface="Arial" panose="020B0604020202020204"/>
              <a:ea typeface="微软雅黑" panose="020B0503020204020204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3948430" y="3013075"/>
            <a:ext cx="1635760" cy="460375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 defTabSz="685800">
              <a:lnSpc>
                <a:spcPct val="15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Arial" panose="020B0604020202020204"/>
                <a:ea typeface="微软雅黑" panose="020B0503020204020204" charset="-122"/>
                <a:sym typeface="+mn-ea"/>
              </a:rPr>
              <a:t>造纸</a:t>
            </a:r>
            <a:endParaRPr lang="zh-CN" altLang="en-US" sz="1600" dirty="0">
              <a:solidFill>
                <a:schemeClr val="bg1"/>
              </a:solidFill>
              <a:latin typeface="Arial" panose="020B0604020202020204"/>
              <a:ea typeface="微软雅黑" panose="020B0503020204020204" charset="-122"/>
              <a:sym typeface="+mn-ea"/>
            </a:endParaRPr>
          </a:p>
        </p:txBody>
      </p:sp>
      <p:pic>
        <p:nvPicPr>
          <p:cNvPr id="32" name="object 6"/>
          <p:cNvPicPr/>
          <p:nvPr/>
        </p:nvPicPr>
        <p:blipFill>
          <a:blip r:embed="rId1" cstate="print"/>
          <a:stretch>
            <a:fillRect/>
          </a:stretch>
        </p:blipFill>
        <p:spPr>
          <a:xfrm>
            <a:off x="672313" y="156222"/>
            <a:ext cx="699447" cy="316469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281940" y="3642995"/>
            <a:ext cx="832993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altLang="zh-CN">
              <a:solidFill>
                <a:schemeClr val="tx1"/>
              </a:solidFill>
            </a:endParaRPr>
          </a:p>
        </p:txBody>
      </p:sp>
      <p:sp>
        <p:nvSpPr>
          <p:cNvPr id="5" name="矩形 4"/>
          <p:cNvSpPr/>
          <p:nvPr/>
        </p:nvSpPr>
        <p:spPr>
          <a:xfrm>
            <a:off x="2215515" y="3028950"/>
            <a:ext cx="1403985" cy="460375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 defTabSz="685800">
              <a:lnSpc>
                <a:spcPct val="15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Arial" panose="020B0604020202020204"/>
                <a:ea typeface="微软雅黑" panose="020B0503020204020204" charset="-122"/>
                <a:sym typeface="+mn-ea"/>
              </a:rPr>
              <a:t>浆</a:t>
            </a:r>
            <a:endParaRPr lang="zh-CN" altLang="en-US" sz="1600" dirty="0">
              <a:solidFill>
                <a:schemeClr val="bg1"/>
              </a:solidFill>
              <a:latin typeface="Arial" panose="020B0604020202020204"/>
              <a:ea typeface="微软雅黑" panose="020B0503020204020204" charset="-122"/>
              <a:sym typeface="+mn-ea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5567045" y="3028950"/>
            <a:ext cx="1774190" cy="460375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 defTabSz="685800">
              <a:lnSpc>
                <a:spcPct val="15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Arial" panose="020B0604020202020204"/>
                <a:ea typeface="微软雅黑" panose="020B0503020204020204" charset="-122"/>
                <a:sym typeface="+mn-ea"/>
              </a:rPr>
              <a:t>成品加工</a:t>
            </a:r>
            <a:endParaRPr lang="zh-CN" altLang="en-US" sz="1600" dirty="0">
              <a:solidFill>
                <a:schemeClr val="bg1"/>
              </a:solidFill>
              <a:latin typeface="Arial" panose="020B0604020202020204"/>
              <a:ea typeface="微软雅黑" panose="020B0503020204020204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265555" y="499110"/>
            <a:ext cx="4766310" cy="46037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l" defTabSz="685800"/>
            <a:r>
              <a:rPr lang="zh-CN" altLang="en-US" sz="2400" b="1" dirty="0">
                <a:solidFill>
                  <a:srgbClr val="00B050"/>
                </a:solidFill>
                <a:latin typeface="Arial" panose="020B0604020202020204"/>
                <a:ea typeface="微软雅黑" panose="020B0503020204020204" charset="-122"/>
              </a:rPr>
              <a:t>生产实力</a:t>
            </a:r>
            <a:r>
              <a:rPr lang="en-US" altLang="zh-CN" sz="2000" b="1" dirty="0">
                <a:solidFill>
                  <a:srgbClr val="00B050"/>
                </a:solidFill>
                <a:latin typeface="Arial" panose="020B0604020202020204"/>
                <a:ea typeface="微软雅黑" panose="020B0503020204020204" charset="-122"/>
              </a:rPr>
              <a:t>—</a:t>
            </a:r>
            <a:r>
              <a:rPr lang="zh-CN" altLang="en-US" sz="2000" b="1" dirty="0">
                <a:solidFill>
                  <a:srgbClr val="00B050"/>
                </a:solidFill>
                <a:latin typeface="Arial" panose="020B0604020202020204"/>
                <a:ea typeface="微软雅黑" panose="020B0503020204020204" charset="-122"/>
              </a:rPr>
              <a:t>制好桨才能造好纸</a:t>
            </a:r>
            <a:endParaRPr lang="zh-CN" altLang="en-US" sz="2000" b="1" dirty="0">
              <a:solidFill>
                <a:srgbClr val="00B050"/>
              </a:solidFill>
              <a:latin typeface="Arial" panose="020B0604020202020204"/>
              <a:ea typeface="微软雅黑" panose="020B0503020204020204" charset="-122"/>
            </a:endParaRP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6880" y="1193800"/>
            <a:ext cx="2832868" cy="1530348"/>
          </a:xfrm>
          <a:prstGeom prst="rect">
            <a:avLst/>
          </a:prstGeom>
        </p:spPr>
      </p:pic>
      <p:pic>
        <p:nvPicPr>
          <p:cNvPr id="9" name="object 8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436879" y="2821305"/>
            <a:ext cx="2847975" cy="1724114"/>
          </a:xfrm>
          <a:prstGeom prst="rect">
            <a:avLst/>
          </a:prstGeom>
        </p:spPr>
      </p:pic>
      <p:sp>
        <p:nvSpPr>
          <p:cNvPr id="13" name="文本框 12"/>
          <p:cNvSpPr txBox="1"/>
          <p:nvPr/>
        </p:nvSpPr>
        <p:spPr>
          <a:xfrm>
            <a:off x="3430269" y="985904"/>
            <a:ext cx="5036185" cy="46012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b="1" dirty="0">
                <a:solidFill>
                  <a:srgbClr val="07A10B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精选峨眉山区优质慈竹，</a:t>
            </a:r>
            <a:endParaRPr lang="zh-CN" altLang="en-US" sz="1400" b="1" dirty="0">
              <a:solidFill>
                <a:srgbClr val="07A10B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400" b="1" dirty="0">
                <a:solidFill>
                  <a:srgbClr val="07A10B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积淀</a:t>
            </a:r>
            <a:r>
              <a:rPr lang="en-US" altLang="zh-CN" sz="1400" b="1" dirty="0">
                <a:solidFill>
                  <a:srgbClr val="07A10B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63</a:t>
            </a:r>
            <a:r>
              <a:rPr lang="zh-CN" altLang="en-US" sz="1400" b="1" dirty="0">
                <a:solidFill>
                  <a:srgbClr val="07A10B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年制浆造纸技术，</a:t>
            </a:r>
            <a:endParaRPr lang="zh-CN" altLang="en-US" sz="1400" b="1" dirty="0">
              <a:solidFill>
                <a:srgbClr val="07A10B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400" b="1" dirty="0">
                <a:solidFill>
                  <a:srgbClr val="07A10B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全球领先的蒸煮、制浆系统，</a:t>
            </a:r>
            <a:endParaRPr lang="zh-CN" altLang="en-US" sz="1400" b="1" dirty="0">
              <a:solidFill>
                <a:srgbClr val="07A10B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400" b="1" dirty="0">
                <a:solidFill>
                  <a:srgbClr val="07A10B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全流程自动化控制生产过程</a:t>
            </a:r>
            <a:endParaRPr lang="zh-CN" altLang="en-US" sz="1400" b="1" dirty="0">
              <a:solidFill>
                <a:srgbClr val="07A10B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>
              <a:lnSpc>
                <a:spcPct val="150000"/>
              </a:lnSpc>
            </a:pPr>
            <a:r>
              <a:rPr sz="1400" b="1" dirty="0" err="1">
                <a:solidFill>
                  <a:srgbClr val="07A10B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宋体" panose="02010600030101010101" pitchFamily="2" charset="-122"/>
                <a:sym typeface="+mn-ea"/>
              </a:rPr>
              <a:t>具备原料自给能力的制浆造纸企</a:t>
            </a:r>
            <a:r>
              <a:rPr sz="1400" b="1" spc="-5" dirty="0" err="1">
                <a:solidFill>
                  <a:srgbClr val="07A10B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宋体" panose="02010600030101010101" pitchFamily="2" charset="-122"/>
                <a:sym typeface="+mn-ea"/>
              </a:rPr>
              <a:t>业</a:t>
            </a:r>
            <a:endParaRPr sz="1400" b="1" spc="-5" dirty="0">
              <a:solidFill>
                <a:srgbClr val="07A10B"/>
              </a:solidFill>
              <a:latin typeface="华文楷体" panose="02010600040101010101" pitchFamily="2" charset="-122"/>
              <a:ea typeface="华文楷体" panose="02010600040101010101" pitchFamily="2" charset="-122"/>
              <a:cs typeface="宋体" panose="02010600030101010101" pitchFamily="2" charset="-122"/>
              <a:sym typeface="+mn-ea"/>
            </a:endParaRPr>
          </a:p>
          <a:p>
            <a:pPr>
              <a:lnSpc>
                <a:spcPct val="150000"/>
              </a:lnSpc>
            </a:pPr>
            <a:r>
              <a:rPr sz="1400" b="1" dirty="0" err="1">
                <a:solidFill>
                  <a:srgbClr val="07A10B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宋体" panose="02010600030101010101" pitchFamily="2" charset="-122"/>
                <a:sym typeface="+mn-ea"/>
              </a:rPr>
              <a:t>不受原材料</a:t>
            </a:r>
            <a:r>
              <a:rPr lang="zh-CN" sz="1400" b="1" dirty="0" err="1">
                <a:solidFill>
                  <a:srgbClr val="07A10B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宋体" panose="02010600030101010101" pitchFamily="2" charset="-122"/>
                <a:sym typeface="+mn-ea"/>
              </a:rPr>
              <a:t>波动的</a:t>
            </a:r>
            <a:r>
              <a:rPr sz="1400" b="1" dirty="0" err="1">
                <a:solidFill>
                  <a:srgbClr val="07A10B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宋体" panose="02010600030101010101" pitchFamily="2" charset="-122"/>
                <a:sym typeface="+mn-ea"/>
              </a:rPr>
              <a:t>供应限制</a:t>
            </a:r>
            <a:r>
              <a:rPr sz="1400" b="1" dirty="0">
                <a:solidFill>
                  <a:srgbClr val="07A10B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宋体" panose="02010600030101010101" pitchFamily="2" charset="-122"/>
                <a:sym typeface="+mn-ea"/>
              </a:rPr>
              <a:t>，</a:t>
            </a:r>
            <a:r>
              <a:rPr lang="en-US" sz="1400" b="1" dirty="0">
                <a:solidFill>
                  <a:srgbClr val="07A10B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宋体" panose="02010600030101010101" pitchFamily="2" charset="-122"/>
                <a:sym typeface="+mn-ea"/>
              </a:rPr>
              <a:t>                    </a:t>
            </a:r>
            <a:endParaRPr lang="en-US" sz="1400" b="1" dirty="0">
              <a:solidFill>
                <a:srgbClr val="07A10B"/>
              </a:solidFill>
              <a:latin typeface="华文楷体" panose="02010600040101010101" pitchFamily="2" charset="-122"/>
              <a:ea typeface="华文楷体" panose="02010600040101010101" pitchFamily="2" charset="-122"/>
              <a:cs typeface="宋体" panose="02010600030101010101" pitchFamily="2" charset="-122"/>
              <a:sym typeface="+mn-ea"/>
            </a:endParaRPr>
          </a:p>
          <a:p>
            <a:pPr>
              <a:lnSpc>
                <a:spcPct val="150000"/>
              </a:lnSpc>
            </a:pPr>
            <a:r>
              <a:rPr sz="1400" b="1" dirty="0" err="1">
                <a:solidFill>
                  <a:srgbClr val="07A10B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宋体" panose="02010600030101010101" pitchFamily="2" charset="-122"/>
                <a:sym typeface="+mn-ea"/>
              </a:rPr>
              <a:t>拥有</a:t>
            </a:r>
            <a:r>
              <a:rPr lang="zh-CN" sz="1400" b="1" spc="-5" dirty="0">
                <a:solidFill>
                  <a:srgbClr val="07A10B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宋体" panose="02010600030101010101" pitchFamily="2" charset="-122"/>
                <a:sym typeface="+mn-ea"/>
              </a:rPr>
              <a:t>品质和成本优势</a:t>
            </a:r>
            <a:endParaRPr lang="zh-CN" altLang="en-US" sz="1400" b="1" dirty="0">
              <a:solidFill>
                <a:srgbClr val="07A10B"/>
              </a:solidFill>
              <a:latin typeface="华文楷体" panose="02010600040101010101" pitchFamily="2" charset="-122"/>
              <a:ea typeface="华文楷体" panose="02010600040101010101" pitchFamily="2" charset="-122"/>
              <a:cs typeface="宋体" panose="02010600030101010101" pitchFamily="2" charset="-122"/>
              <a:sym typeface="+mn-ea"/>
            </a:endParaRPr>
          </a:p>
          <a:p>
            <a:pPr>
              <a:lnSpc>
                <a:spcPct val="150000"/>
              </a:lnSpc>
            </a:pPr>
            <a:r>
              <a:rPr lang="zh-CN" altLang="en-US" sz="1400" b="1" dirty="0">
                <a:solidFill>
                  <a:srgbClr val="07A10B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宋体" panose="02010600030101010101" pitchFamily="2" charset="-122"/>
                <a:sym typeface="+mn-ea"/>
              </a:rPr>
              <a:t>林、浆、纸一体化生产，</a:t>
            </a:r>
            <a:r>
              <a:rPr lang="en-US" altLang="zh-CN" sz="1400" b="1" dirty="0">
                <a:solidFill>
                  <a:srgbClr val="07A10B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宋体" panose="02010600030101010101" pitchFamily="2" charset="-122"/>
                <a:sym typeface="+mn-ea"/>
              </a:rPr>
              <a:t>                          </a:t>
            </a:r>
            <a:endParaRPr lang="en-US" altLang="zh-CN" sz="1400" b="1" dirty="0">
              <a:solidFill>
                <a:srgbClr val="07A10B"/>
              </a:solidFill>
              <a:latin typeface="华文楷体" panose="02010600040101010101" pitchFamily="2" charset="-122"/>
              <a:ea typeface="华文楷体" panose="02010600040101010101" pitchFamily="2" charset="-122"/>
              <a:cs typeface="宋体" panose="02010600030101010101" pitchFamily="2" charset="-122"/>
              <a:sym typeface="+mn-ea"/>
            </a:endParaRPr>
          </a:p>
          <a:p>
            <a:pPr>
              <a:lnSpc>
                <a:spcPct val="150000"/>
              </a:lnSpc>
            </a:pPr>
            <a:r>
              <a:rPr sz="1400" b="1" dirty="0" err="1">
                <a:solidFill>
                  <a:srgbClr val="07A10B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宋体" panose="02010600030101010101" pitchFamily="2" charset="-122"/>
                <a:sym typeface="+mn-ea"/>
              </a:rPr>
              <a:t>全流程</a:t>
            </a:r>
            <a:r>
              <a:rPr lang="zh-CN" sz="1400" b="1" dirty="0" err="1">
                <a:solidFill>
                  <a:srgbClr val="07A10B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宋体" panose="02010600030101010101" pitchFamily="2" charset="-122"/>
                <a:sym typeface="+mn-ea"/>
              </a:rPr>
              <a:t>进行</a:t>
            </a:r>
            <a:r>
              <a:rPr sz="1400" b="1" dirty="0" err="1">
                <a:solidFill>
                  <a:srgbClr val="07A10B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宋体" panose="02010600030101010101" pitchFamily="2" charset="-122"/>
                <a:sym typeface="+mn-ea"/>
              </a:rPr>
              <a:t>品</a:t>
            </a:r>
            <a:r>
              <a:rPr sz="1400" b="1" spc="-5" dirty="0" err="1">
                <a:solidFill>
                  <a:srgbClr val="07A10B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宋体" panose="02010600030101010101" pitchFamily="2" charset="-122"/>
                <a:sym typeface="+mn-ea"/>
              </a:rPr>
              <a:t>质</a:t>
            </a:r>
            <a:r>
              <a:rPr lang="zh-CN" sz="1400" b="1" spc="-5" dirty="0">
                <a:solidFill>
                  <a:srgbClr val="07A10B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宋体" panose="02010600030101010101" pitchFamily="2" charset="-122"/>
                <a:sym typeface="+mn-ea"/>
              </a:rPr>
              <a:t>管控</a:t>
            </a:r>
            <a:r>
              <a:rPr lang="zh-CN" altLang="en-US" sz="1400" b="1" spc="-5" dirty="0">
                <a:solidFill>
                  <a:srgbClr val="07A10B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宋体" panose="02010600030101010101" pitchFamily="2" charset="-122"/>
                <a:sym typeface="+mn-ea"/>
              </a:rPr>
              <a:t>，</a:t>
            </a:r>
            <a:r>
              <a:rPr lang="en-US" altLang="zh-CN" sz="1400" b="1" spc="-5" dirty="0">
                <a:solidFill>
                  <a:srgbClr val="07A10B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宋体" panose="02010600030101010101" pitchFamily="2" charset="-122"/>
                <a:sym typeface="+mn-ea"/>
              </a:rPr>
              <a:t>                              </a:t>
            </a:r>
            <a:endParaRPr lang="en-US" altLang="zh-CN" sz="1400" b="1" spc="-5" dirty="0">
              <a:solidFill>
                <a:srgbClr val="07A10B"/>
              </a:solidFill>
              <a:latin typeface="华文楷体" panose="02010600040101010101" pitchFamily="2" charset="-122"/>
              <a:ea typeface="华文楷体" panose="02010600040101010101" pitchFamily="2" charset="-122"/>
              <a:cs typeface="宋体" panose="02010600030101010101" pitchFamily="2" charset="-122"/>
              <a:sym typeface="+mn-ea"/>
            </a:endParaRPr>
          </a:p>
          <a:p>
            <a:pPr>
              <a:lnSpc>
                <a:spcPct val="150000"/>
              </a:lnSpc>
            </a:pPr>
            <a:r>
              <a:rPr sz="1400" b="1" dirty="0" err="1">
                <a:solidFill>
                  <a:srgbClr val="07A10B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宋体" panose="02010600030101010101" pitchFamily="2" charset="-122"/>
                <a:sym typeface="+mn-ea"/>
              </a:rPr>
              <a:t>生产高效</a:t>
            </a:r>
            <a:r>
              <a:rPr sz="1400" b="1" dirty="0">
                <a:solidFill>
                  <a:srgbClr val="07A10B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宋体" panose="02010600030101010101" pitchFamily="2" charset="-122"/>
                <a:sym typeface="+mn-ea"/>
              </a:rPr>
              <a:t>、</a:t>
            </a:r>
            <a:r>
              <a:rPr lang="zh-CN" sz="1400" b="1" dirty="0" err="1">
                <a:solidFill>
                  <a:srgbClr val="07A10B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宋体" panose="02010600030101010101" pitchFamily="2" charset="-122"/>
                <a:sym typeface="+mn-ea"/>
              </a:rPr>
              <a:t>品质</a:t>
            </a:r>
            <a:r>
              <a:rPr sz="1400" b="1" dirty="0" err="1">
                <a:solidFill>
                  <a:srgbClr val="07A10B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宋体" panose="02010600030101010101" pitchFamily="2" charset="-122"/>
                <a:sym typeface="+mn-ea"/>
              </a:rPr>
              <a:t>稳</a:t>
            </a:r>
            <a:r>
              <a:rPr sz="1400" b="1" spc="-5" dirty="0" err="1">
                <a:solidFill>
                  <a:srgbClr val="07A10B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宋体" panose="02010600030101010101" pitchFamily="2" charset="-122"/>
                <a:sym typeface="+mn-ea"/>
              </a:rPr>
              <a:t>定</a:t>
            </a:r>
            <a:endParaRPr sz="1400" b="1" spc="-5" dirty="0" err="1">
              <a:solidFill>
                <a:srgbClr val="07A10B"/>
              </a:solidFill>
              <a:latin typeface="华文楷体" panose="02010600040101010101" pitchFamily="2" charset="-122"/>
              <a:ea typeface="华文楷体" panose="02010600040101010101" pitchFamily="2" charset="-122"/>
              <a:cs typeface="宋体" panose="02010600030101010101" pitchFamily="2" charset="-122"/>
              <a:sym typeface="+mn-ea"/>
            </a:endParaRPr>
          </a:p>
          <a:p>
            <a:pPr>
              <a:lnSpc>
                <a:spcPct val="150000"/>
              </a:lnSpc>
            </a:pPr>
            <a:r>
              <a:rPr lang="zh-CN" sz="1400" b="1" spc="-5" dirty="0" err="1">
                <a:solidFill>
                  <a:srgbClr val="07A10B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宋体" panose="02010600030101010101" pitchFamily="2" charset="-122"/>
                <a:sym typeface="+mn-ea"/>
              </a:rPr>
              <a:t>具备服务大客户订单的履约、交付能力</a:t>
            </a:r>
            <a:endParaRPr sz="1400" b="1" dirty="0">
              <a:solidFill>
                <a:srgbClr val="07A10B"/>
              </a:solidFill>
              <a:latin typeface="华文楷体" panose="02010600040101010101" pitchFamily="2" charset="-122"/>
              <a:ea typeface="华文楷体" panose="02010600040101010101" pitchFamily="2" charset="-122"/>
              <a:cs typeface="宋体" panose="02010600030101010101" pitchFamily="2" charset="-122"/>
            </a:endParaRPr>
          </a:p>
          <a:p>
            <a:endParaRPr sz="1400" b="1" dirty="0">
              <a:solidFill>
                <a:srgbClr val="07A10B"/>
              </a:solidFill>
              <a:latin typeface="宋体" panose="02010600030101010101" pitchFamily="2" charset="-122"/>
              <a:cs typeface="宋体" panose="02010600030101010101" pitchFamily="2" charset="-122"/>
            </a:endParaRPr>
          </a:p>
          <a:p>
            <a:endParaRPr lang="zh-CN" altLang="en-US" sz="1600" b="1" dirty="0">
              <a:solidFill>
                <a:srgbClr val="07A10B"/>
              </a:solidFill>
            </a:endParaRPr>
          </a:p>
          <a:p>
            <a:endParaRPr lang="zh-CN" altLang="en-US" sz="1600" dirty="0"/>
          </a:p>
          <a:p>
            <a:endParaRPr lang="zh-CN" altLang="en-US" sz="1600" dirty="0"/>
          </a:p>
        </p:txBody>
      </p:sp>
    </p:spTree>
    <p:custDataLst>
      <p:tags r:id="rId4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0">
        <p:fade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/>
      <p:bldP spid="48" grpId="1"/>
      <p:bldP spid="52" grpId="0"/>
      <p:bldP spid="52" grpId="1"/>
      <p:bldP spid="8" grpId="0"/>
      <p:bldP spid="8" grpId="1"/>
      <p:bldP spid="5" grpId="0"/>
      <p:bldP spid="5" grpId="1"/>
      <p:bldP spid="11" grpId="0"/>
      <p:bldP spid="11" grpId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矩形 47"/>
          <p:cNvSpPr/>
          <p:nvPr/>
        </p:nvSpPr>
        <p:spPr>
          <a:xfrm>
            <a:off x="79693" y="2657473"/>
            <a:ext cx="4025900" cy="707886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 defTabSz="685800">
              <a:lnSpc>
                <a:spcPct val="150000"/>
              </a:lnSpc>
            </a:pPr>
            <a:r>
              <a:rPr lang="en-US" altLang="zh-CN" sz="1400" dirty="0">
                <a:solidFill>
                  <a:schemeClr val="bg1"/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6</a:t>
            </a:r>
            <a:r>
              <a:rPr sz="1400" spc="75" dirty="0">
                <a:latin typeface="华文楷体" panose="02010600040101010101" pitchFamily="2" charset="-122"/>
                <a:ea typeface="华文楷体" panose="02010600040101010101" pitchFamily="2" charset="-122"/>
                <a:cs typeface="宋体" panose="02010600030101010101" pitchFamily="2" charset="-122"/>
                <a:sym typeface="+mn-ea"/>
              </a:rPr>
              <a:t>2018</a:t>
            </a:r>
            <a:r>
              <a:rPr sz="1400" dirty="0">
                <a:latin typeface="华文楷体" panose="02010600040101010101" pitchFamily="2" charset="-122"/>
                <a:ea typeface="华文楷体" panose="02010600040101010101" pitchFamily="2" charset="-122"/>
                <a:cs typeface="宋体" panose="02010600030101010101" pitchFamily="2" charset="-122"/>
                <a:sym typeface="+mn-ea"/>
              </a:rPr>
              <a:t>年通过</a:t>
            </a:r>
            <a:r>
              <a:rPr sz="1400" spc="65" dirty="0">
                <a:latin typeface="华文楷体" panose="02010600040101010101" pitchFamily="2" charset="-122"/>
                <a:ea typeface="华文楷体" panose="02010600040101010101" pitchFamily="2" charset="-122"/>
                <a:cs typeface="宋体" panose="02010600030101010101" pitchFamily="2" charset="-122"/>
                <a:sym typeface="+mn-ea"/>
              </a:rPr>
              <a:t>ISO14001</a:t>
            </a:r>
            <a:r>
              <a:rPr sz="1400" dirty="0">
                <a:latin typeface="华文楷体" panose="02010600040101010101" pitchFamily="2" charset="-122"/>
                <a:ea typeface="华文楷体" panose="02010600040101010101" pitchFamily="2" charset="-122"/>
                <a:cs typeface="宋体" panose="02010600030101010101" pitchFamily="2" charset="-122"/>
                <a:sym typeface="+mn-ea"/>
              </a:rPr>
              <a:t>环境管理体系认</a:t>
            </a:r>
            <a:r>
              <a:rPr sz="1400" spc="-5" dirty="0">
                <a:latin typeface="华文楷体" panose="02010600040101010101" pitchFamily="2" charset="-122"/>
                <a:ea typeface="华文楷体" panose="02010600040101010101" pitchFamily="2" charset="-122"/>
                <a:cs typeface="宋体" panose="02010600030101010101" pitchFamily="2" charset="-122"/>
                <a:sym typeface="+mn-ea"/>
              </a:rPr>
              <a:t>证</a:t>
            </a:r>
            <a:endParaRPr sz="1400" dirty="0">
              <a:latin typeface="华文楷体" panose="02010600040101010101" pitchFamily="2" charset="-122"/>
              <a:ea typeface="华文楷体" panose="02010600040101010101" pitchFamily="2" charset="-122"/>
              <a:cs typeface="宋体" panose="02010600030101010101" pitchFamily="2" charset="-122"/>
            </a:endParaRPr>
          </a:p>
          <a:p>
            <a:pPr algn="ctr" defTabSz="685800">
              <a:lnSpc>
                <a:spcPct val="150000"/>
              </a:lnSpc>
            </a:pPr>
            <a:r>
              <a:rPr lang="en-US" altLang="zh-CN" sz="1400" dirty="0">
                <a:solidFill>
                  <a:schemeClr val="bg1"/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0</a:t>
            </a:r>
            <a:r>
              <a:rPr lang="zh-CN" altLang="en-US" sz="1400" dirty="0">
                <a:solidFill>
                  <a:schemeClr val="bg1"/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万亩林地</a:t>
            </a:r>
            <a:endParaRPr lang="zh-CN" altLang="en-US" sz="1400" dirty="0">
              <a:solidFill>
                <a:schemeClr val="bg1"/>
              </a:solidFill>
              <a:latin typeface="华文楷体" panose="02010600040101010101" pitchFamily="2" charset="-122"/>
              <a:ea typeface="华文楷体" panose="02010600040101010101" pitchFamily="2" charset="-122"/>
              <a:sym typeface="+mn-ea"/>
            </a:endParaRPr>
          </a:p>
        </p:txBody>
      </p:sp>
      <p:sp>
        <p:nvSpPr>
          <p:cNvPr id="52" name="矩形 51"/>
          <p:cNvSpPr/>
          <p:nvPr/>
        </p:nvSpPr>
        <p:spPr>
          <a:xfrm>
            <a:off x="7433310" y="3028950"/>
            <a:ext cx="1478280" cy="460375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 defTabSz="685800">
              <a:lnSpc>
                <a:spcPct val="150000"/>
              </a:lnSpc>
            </a:pPr>
            <a:r>
              <a:rPr lang="zh-CN" altLang="en-US" sz="1600">
                <a:solidFill>
                  <a:schemeClr val="bg1"/>
                </a:solidFill>
                <a:sym typeface="+mn-ea"/>
              </a:rPr>
              <a:t>严格检验</a:t>
            </a:r>
            <a:endParaRPr lang="zh-CN" altLang="en-US" sz="1600" dirty="0">
              <a:solidFill>
                <a:schemeClr val="bg1"/>
              </a:solidFill>
              <a:latin typeface="Arial" panose="020B0604020202020204"/>
              <a:ea typeface="微软雅黑" panose="020B0503020204020204" charset="-122"/>
              <a:sym typeface="+mn-ea"/>
            </a:endParaRPr>
          </a:p>
        </p:txBody>
      </p:sp>
      <p:sp>
        <p:nvSpPr>
          <p:cNvPr id="21" name="任意多边形 20"/>
          <p:cNvSpPr/>
          <p:nvPr/>
        </p:nvSpPr>
        <p:spPr>
          <a:xfrm>
            <a:off x="7771734" y="4964368"/>
            <a:ext cx="358263" cy="179132"/>
          </a:xfrm>
          <a:custGeom>
            <a:avLst/>
            <a:gdLst>
              <a:gd name="connsiteX0" fmla="*/ 238842 w 477684"/>
              <a:gd name="connsiteY0" fmla="*/ 0 h 238842"/>
              <a:gd name="connsiteX1" fmla="*/ 477684 w 477684"/>
              <a:gd name="connsiteY1" fmla="*/ 238842 h 238842"/>
              <a:gd name="connsiteX2" fmla="*/ 0 w 477684"/>
              <a:gd name="connsiteY2" fmla="*/ 238842 h 2388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77684" h="238842">
                <a:moveTo>
                  <a:pt x="238842" y="0"/>
                </a:moveTo>
                <a:lnTo>
                  <a:pt x="477684" y="238842"/>
                </a:lnTo>
                <a:lnTo>
                  <a:pt x="0" y="238842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zh-CN" altLang="en-US" sz="1350">
              <a:solidFill>
                <a:prstClr val="white"/>
              </a:solidFill>
              <a:latin typeface="Arial" panose="020B0604020202020204"/>
              <a:ea typeface="微软雅黑" panose="020B0503020204020204" charset="-122"/>
            </a:endParaRPr>
          </a:p>
        </p:txBody>
      </p:sp>
      <p:sp>
        <p:nvSpPr>
          <p:cNvPr id="23" name="任意多边形 22"/>
          <p:cNvSpPr/>
          <p:nvPr/>
        </p:nvSpPr>
        <p:spPr>
          <a:xfrm>
            <a:off x="244720" y="29965"/>
            <a:ext cx="1664725" cy="832363"/>
          </a:xfrm>
          <a:custGeom>
            <a:avLst/>
            <a:gdLst>
              <a:gd name="connsiteX0" fmla="*/ 0 w 2219633"/>
              <a:gd name="connsiteY0" fmla="*/ 0 h 1109817"/>
              <a:gd name="connsiteX1" fmla="*/ 2219633 w 2219633"/>
              <a:gd name="connsiteY1" fmla="*/ 0 h 1109817"/>
              <a:gd name="connsiteX2" fmla="*/ 1109817 w 2219633"/>
              <a:gd name="connsiteY2" fmla="*/ 1109817 h 11098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219633" h="1109817">
                <a:moveTo>
                  <a:pt x="0" y="0"/>
                </a:moveTo>
                <a:lnTo>
                  <a:pt x="2219633" y="0"/>
                </a:lnTo>
                <a:lnTo>
                  <a:pt x="1109817" y="1109817"/>
                </a:lnTo>
                <a:close/>
              </a:path>
            </a:pathLst>
          </a:custGeom>
          <a:solidFill>
            <a:srgbClr val="07A10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zh-CN" altLang="en-US" sz="1350">
              <a:solidFill>
                <a:srgbClr val="07A10B"/>
              </a:solidFill>
              <a:latin typeface="Arial" panose="020B0604020202020204"/>
              <a:ea typeface="微软雅黑" panose="020B0503020204020204" charset="-122"/>
            </a:endParaRPr>
          </a:p>
        </p:txBody>
      </p:sp>
      <p:sp>
        <p:nvSpPr>
          <p:cNvPr id="24" name="椭圆 49"/>
          <p:cNvSpPr/>
          <p:nvPr/>
        </p:nvSpPr>
        <p:spPr>
          <a:xfrm>
            <a:off x="8670387" y="4760317"/>
            <a:ext cx="225879" cy="225483"/>
          </a:xfrm>
          <a:custGeom>
            <a:avLst/>
            <a:gdLst>
              <a:gd name="connsiteX0" fmla="*/ 320385 w 604110"/>
              <a:gd name="connsiteY0" fmla="*/ 164550 h 603052"/>
              <a:gd name="connsiteX1" fmla="*/ 339813 w 604110"/>
              <a:gd name="connsiteY1" fmla="*/ 172569 h 603052"/>
              <a:gd name="connsiteX2" fmla="*/ 449654 w 604110"/>
              <a:gd name="connsiteY2" fmla="*/ 282231 h 603052"/>
              <a:gd name="connsiteX3" fmla="*/ 457617 w 604110"/>
              <a:gd name="connsiteY3" fmla="*/ 301558 h 603052"/>
              <a:gd name="connsiteX4" fmla="*/ 449654 w 604110"/>
              <a:gd name="connsiteY4" fmla="*/ 320886 h 603052"/>
              <a:gd name="connsiteX5" fmla="*/ 339813 w 604110"/>
              <a:gd name="connsiteY5" fmla="*/ 430548 h 603052"/>
              <a:gd name="connsiteX6" fmla="*/ 320316 w 604110"/>
              <a:gd name="connsiteY6" fmla="*/ 438635 h 603052"/>
              <a:gd name="connsiteX7" fmla="*/ 300957 w 604110"/>
              <a:gd name="connsiteY7" fmla="*/ 430548 h 603052"/>
              <a:gd name="connsiteX8" fmla="*/ 300957 w 604110"/>
              <a:gd name="connsiteY8" fmla="*/ 391892 h 603052"/>
              <a:gd name="connsiteX9" fmla="*/ 363841 w 604110"/>
              <a:gd name="connsiteY9" fmla="*/ 328974 h 603052"/>
              <a:gd name="connsiteX10" fmla="*/ 173954 w 604110"/>
              <a:gd name="connsiteY10" fmla="*/ 328974 h 603052"/>
              <a:gd name="connsiteX11" fmla="*/ 146494 w 604110"/>
              <a:gd name="connsiteY11" fmla="*/ 301558 h 603052"/>
              <a:gd name="connsiteX12" fmla="*/ 173954 w 604110"/>
              <a:gd name="connsiteY12" fmla="*/ 274143 h 603052"/>
              <a:gd name="connsiteX13" fmla="*/ 363978 w 604110"/>
              <a:gd name="connsiteY13" fmla="*/ 274143 h 603052"/>
              <a:gd name="connsiteX14" fmla="*/ 300957 w 604110"/>
              <a:gd name="connsiteY14" fmla="*/ 211225 h 603052"/>
              <a:gd name="connsiteX15" fmla="*/ 300957 w 604110"/>
              <a:gd name="connsiteY15" fmla="*/ 172569 h 603052"/>
              <a:gd name="connsiteX16" fmla="*/ 320385 w 604110"/>
              <a:gd name="connsiteY16" fmla="*/ 164550 h 603052"/>
              <a:gd name="connsiteX17" fmla="*/ 302055 w 604110"/>
              <a:gd name="connsiteY17" fmla="*/ 54823 h 603052"/>
              <a:gd name="connsiteX18" fmla="*/ 54919 w 604110"/>
              <a:gd name="connsiteY18" fmla="*/ 301526 h 603052"/>
              <a:gd name="connsiteX19" fmla="*/ 302055 w 604110"/>
              <a:gd name="connsiteY19" fmla="*/ 548229 h 603052"/>
              <a:gd name="connsiteX20" fmla="*/ 549191 w 604110"/>
              <a:gd name="connsiteY20" fmla="*/ 301526 h 603052"/>
              <a:gd name="connsiteX21" fmla="*/ 302055 w 604110"/>
              <a:gd name="connsiteY21" fmla="*/ 54823 h 603052"/>
              <a:gd name="connsiteX22" fmla="*/ 302055 w 604110"/>
              <a:gd name="connsiteY22" fmla="*/ 0 h 603052"/>
              <a:gd name="connsiteX23" fmla="*/ 604110 w 604110"/>
              <a:gd name="connsiteY23" fmla="*/ 301526 h 603052"/>
              <a:gd name="connsiteX24" fmla="*/ 302055 w 604110"/>
              <a:gd name="connsiteY24" fmla="*/ 603052 h 603052"/>
              <a:gd name="connsiteX25" fmla="*/ 0 w 604110"/>
              <a:gd name="connsiteY25" fmla="*/ 301526 h 603052"/>
              <a:gd name="connsiteX26" fmla="*/ 302055 w 604110"/>
              <a:gd name="connsiteY26" fmla="*/ 0 h 6030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604110" h="603052">
                <a:moveTo>
                  <a:pt x="320385" y="164550"/>
                </a:moveTo>
                <a:cubicBezTo>
                  <a:pt x="327422" y="164550"/>
                  <a:pt x="334458" y="167223"/>
                  <a:pt x="339813" y="172569"/>
                </a:cubicBezTo>
                <a:lnTo>
                  <a:pt x="449654" y="282231"/>
                </a:lnTo>
                <a:cubicBezTo>
                  <a:pt x="454734" y="287302"/>
                  <a:pt x="457617" y="294293"/>
                  <a:pt x="457617" y="301558"/>
                </a:cubicBezTo>
                <a:cubicBezTo>
                  <a:pt x="457617" y="308824"/>
                  <a:pt x="454734" y="315814"/>
                  <a:pt x="449654" y="320886"/>
                </a:cubicBezTo>
                <a:lnTo>
                  <a:pt x="339813" y="430548"/>
                </a:lnTo>
                <a:cubicBezTo>
                  <a:pt x="334458" y="436031"/>
                  <a:pt x="327319" y="438635"/>
                  <a:pt x="320316" y="438635"/>
                </a:cubicBezTo>
                <a:cubicBezTo>
                  <a:pt x="313314" y="438635"/>
                  <a:pt x="306312" y="436031"/>
                  <a:pt x="300957" y="430548"/>
                </a:cubicBezTo>
                <a:cubicBezTo>
                  <a:pt x="290248" y="419856"/>
                  <a:pt x="290248" y="402584"/>
                  <a:pt x="300957" y="391892"/>
                </a:cubicBezTo>
                <a:lnTo>
                  <a:pt x="363841" y="328974"/>
                </a:lnTo>
                <a:lnTo>
                  <a:pt x="173954" y="328974"/>
                </a:lnTo>
                <a:cubicBezTo>
                  <a:pt x="158714" y="328974"/>
                  <a:pt x="146494" y="316774"/>
                  <a:pt x="146494" y="301558"/>
                </a:cubicBezTo>
                <a:cubicBezTo>
                  <a:pt x="146494" y="286480"/>
                  <a:pt x="158714" y="274143"/>
                  <a:pt x="173954" y="274143"/>
                </a:cubicBezTo>
                <a:lnTo>
                  <a:pt x="363978" y="274143"/>
                </a:lnTo>
                <a:lnTo>
                  <a:pt x="300957" y="211225"/>
                </a:lnTo>
                <a:cubicBezTo>
                  <a:pt x="290248" y="200533"/>
                  <a:pt x="290248" y="183261"/>
                  <a:pt x="300957" y="172569"/>
                </a:cubicBezTo>
                <a:cubicBezTo>
                  <a:pt x="306312" y="167223"/>
                  <a:pt x="313349" y="164550"/>
                  <a:pt x="320385" y="164550"/>
                </a:cubicBezTo>
                <a:close/>
                <a:moveTo>
                  <a:pt x="302055" y="54823"/>
                </a:moveTo>
                <a:cubicBezTo>
                  <a:pt x="165718" y="54823"/>
                  <a:pt x="54919" y="165428"/>
                  <a:pt x="54919" y="301526"/>
                </a:cubicBezTo>
                <a:cubicBezTo>
                  <a:pt x="54919" y="437624"/>
                  <a:pt x="165718" y="548229"/>
                  <a:pt x="302055" y="548229"/>
                </a:cubicBezTo>
                <a:cubicBezTo>
                  <a:pt x="438392" y="548229"/>
                  <a:pt x="549191" y="437624"/>
                  <a:pt x="549191" y="301526"/>
                </a:cubicBezTo>
                <a:cubicBezTo>
                  <a:pt x="549191" y="165428"/>
                  <a:pt x="438392" y="54823"/>
                  <a:pt x="302055" y="54823"/>
                </a:cubicBezTo>
                <a:close/>
                <a:moveTo>
                  <a:pt x="302055" y="0"/>
                </a:moveTo>
                <a:cubicBezTo>
                  <a:pt x="468597" y="0"/>
                  <a:pt x="604110" y="135275"/>
                  <a:pt x="604110" y="301526"/>
                </a:cubicBezTo>
                <a:cubicBezTo>
                  <a:pt x="604110" y="467777"/>
                  <a:pt x="468597" y="603052"/>
                  <a:pt x="302055" y="603052"/>
                </a:cubicBezTo>
                <a:cubicBezTo>
                  <a:pt x="135513" y="603052"/>
                  <a:pt x="0" y="467777"/>
                  <a:pt x="0" y="301526"/>
                </a:cubicBezTo>
                <a:cubicBezTo>
                  <a:pt x="0" y="135275"/>
                  <a:pt x="135513" y="0"/>
                  <a:pt x="302055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68580" tIns="34290" rIns="68580" bIns="34290" numCol="1" spcCol="0" rtlCol="0" fromWordArt="0" anchor="ctr" anchorCtr="0" forceAA="0" compatLnSpc="1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85800"/>
            <a:endParaRPr lang="zh-CN" altLang="en-US" sz="1350">
              <a:solidFill>
                <a:prstClr val="white"/>
              </a:solidFill>
              <a:latin typeface="Arial" panose="020B0604020202020204"/>
              <a:ea typeface="微软雅黑" panose="020B0503020204020204" charset="-122"/>
            </a:endParaRPr>
          </a:p>
        </p:txBody>
      </p:sp>
      <p:sp>
        <p:nvSpPr>
          <p:cNvPr id="25" name="椭圆 50"/>
          <p:cNvSpPr/>
          <p:nvPr/>
        </p:nvSpPr>
        <p:spPr>
          <a:xfrm flipH="1">
            <a:off x="8385912" y="4760317"/>
            <a:ext cx="225879" cy="225483"/>
          </a:xfrm>
          <a:custGeom>
            <a:avLst/>
            <a:gdLst>
              <a:gd name="connsiteX0" fmla="*/ 320385 w 604110"/>
              <a:gd name="connsiteY0" fmla="*/ 164550 h 603052"/>
              <a:gd name="connsiteX1" fmla="*/ 339813 w 604110"/>
              <a:gd name="connsiteY1" fmla="*/ 172569 h 603052"/>
              <a:gd name="connsiteX2" fmla="*/ 449654 w 604110"/>
              <a:gd name="connsiteY2" fmla="*/ 282231 h 603052"/>
              <a:gd name="connsiteX3" fmla="*/ 457617 w 604110"/>
              <a:gd name="connsiteY3" fmla="*/ 301558 h 603052"/>
              <a:gd name="connsiteX4" fmla="*/ 449654 w 604110"/>
              <a:gd name="connsiteY4" fmla="*/ 320886 h 603052"/>
              <a:gd name="connsiteX5" fmla="*/ 339813 w 604110"/>
              <a:gd name="connsiteY5" fmla="*/ 430548 h 603052"/>
              <a:gd name="connsiteX6" fmla="*/ 320316 w 604110"/>
              <a:gd name="connsiteY6" fmla="*/ 438635 h 603052"/>
              <a:gd name="connsiteX7" fmla="*/ 300957 w 604110"/>
              <a:gd name="connsiteY7" fmla="*/ 430548 h 603052"/>
              <a:gd name="connsiteX8" fmla="*/ 300957 w 604110"/>
              <a:gd name="connsiteY8" fmla="*/ 391892 h 603052"/>
              <a:gd name="connsiteX9" fmla="*/ 363841 w 604110"/>
              <a:gd name="connsiteY9" fmla="*/ 328974 h 603052"/>
              <a:gd name="connsiteX10" fmla="*/ 173954 w 604110"/>
              <a:gd name="connsiteY10" fmla="*/ 328974 h 603052"/>
              <a:gd name="connsiteX11" fmla="*/ 146494 w 604110"/>
              <a:gd name="connsiteY11" fmla="*/ 301558 h 603052"/>
              <a:gd name="connsiteX12" fmla="*/ 173954 w 604110"/>
              <a:gd name="connsiteY12" fmla="*/ 274143 h 603052"/>
              <a:gd name="connsiteX13" fmla="*/ 363978 w 604110"/>
              <a:gd name="connsiteY13" fmla="*/ 274143 h 603052"/>
              <a:gd name="connsiteX14" fmla="*/ 300957 w 604110"/>
              <a:gd name="connsiteY14" fmla="*/ 211225 h 603052"/>
              <a:gd name="connsiteX15" fmla="*/ 300957 w 604110"/>
              <a:gd name="connsiteY15" fmla="*/ 172569 h 603052"/>
              <a:gd name="connsiteX16" fmla="*/ 320385 w 604110"/>
              <a:gd name="connsiteY16" fmla="*/ 164550 h 603052"/>
              <a:gd name="connsiteX17" fmla="*/ 302055 w 604110"/>
              <a:gd name="connsiteY17" fmla="*/ 54823 h 603052"/>
              <a:gd name="connsiteX18" fmla="*/ 54919 w 604110"/>
              <a:gd name="connsiteY18" fmla="*/ 301526 h 603052"/>
              <a:gd name="connsiteX19" fmla="*/ 302055 w 604110"/>
              <a:gd name="connsiteY19" fmla="*/ 548229 h 603052"/>
              <a:gd name="connsiteX20" fmla="*/ 549191 w 604110"/>
              <a:gd name="connsiteY20" fmla="*/ 301526 h 603052"/>
              <a:gd name="connsiteX21" fmla="*/ 302055 w 604110"/>
              <a:gd name="connsiteY21" fmla="*/ 54823 h 603052"/>
              <a:gd name="connsiteX22" fmla="*/ 302055 w 604110"/>
              <a:gd name="connsiteY22" fmla="*/ 0 h 603052"/>
              <a:gd name="connsiteX23" fmla="*/ 604110 w 604110"/>
              <a:gd name="connsiteY23" fmla="*/ 301526 h 603052"/>
              <a:gd name="connsiteX24" fmla="*/ 302055 w 604110"/>
              <a:gd name="connsiteY24" fmla="*/ 603052 h 603052"/>
              <a:gd name="connsiteX25" fmla="*/ 0 w 604110"/>
              <a:gd name="connsiteY25" fmla="*/ 301526 h 603052"/>
              <a:gd name="connsiteX26" fmla="*/ 302055 w 604110"/>
              <a:gd name="connsiteY26" fmla="*/ 0 h 6030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604110" h="603052">
                <a:moveTo>
                  <a:pt x="320385" y="164550"/>
                </a:moveTo>
                <a:cubicBezTo>
                  <a:pt x="327422" y="164550"/>
                  <a:pt x="334458" y="167223"/>
                  <a:pt x="339813" y="172569"/>
                </a:cubicBezTo>
                <a:lnTo>
                  <a:pt x="449654" y="282231"/>
                </a:lnTo>
                <a:cubicBezTo>
                  <a:pt x="454734" y="287302"/>
                  <a:pt x="457617" y="294293"/>
                  <a:pt x="457617" y="301558"/>
                </a:cubicBezTo>
                <a:cubicBezTo>
                  <a:pt x="457617" y="308824"/>
                  <a:pt x="454734" y="315814"/>
                  <a:pt x="449654" y="320886"/>
                </a:cubicBezTo>
                <a:lnTo>
                  <a:pt x="339813" y="430548"/>
                </a:lnTo>
                <a:cubicBezTo>
                  <a:pt x="334458" y="436031"/>
                  <a:pt x="327319" y="438635"/>
                  <a:pt x="320316" y="438635"/>
                </a:cubicBezTo>
                <a:cubicBezTo>
                  <a:pt x="313314" y="438635"/>
                  <a:pt x="306312" y="436031"/>
                  <a:pt x="300957" y="430548"/>
                </a:cubicBezTo>
                <a:cubicBezTo>
                  <a:pt x="290248" y="419856"/>
                  <a:pt x="290248" y="402584"/>
                  <a:pt x="300957" y="391892"/>
                </a:cubicBezTo>
                <a:lnTo>
                  <a:pt x="363841" y="328974"/>
                </a:lnTo>
                <a:lnTo>
                  <a:pt x="173954" y="328974"/>
                </a:lnTo>
                <a:cubicBezTo>
                  <a:pt x="158714" y="328974"/>
                  <a:pt x="146494" y="316774"/>
                  <a:pt x="146494" y="301558"/>
                </a:cubicBezTo>
                <a:cubicBezTo>
                  <a:pt x="146494" y="286480"/>
                  <a:pt x="158714" y="274143"/>
                  <a:pt x="173954" y="274143"/>
                </a:cubicBezTo>
                <a:lnTo>
                  <a:pt x="363978" y="274143"/>
                </a:lnTo>
                <a:lnTo>
                  <a:pt x="300957" y="211225"/>
                </a:lnTo>
                <a:cubicBezTo>
                  <a:pt x="290248" y="200533"/>
                  <a:pt x="290248" y="183261"/>
                  <a:pt x="300957" y="172569"/>
                </a:cubicBezTo>
                <a:cubicBezTo>
                  <a:pt x="306312" y="167223"/>
                  <a:pt x="313349" y="164550"/>
                  <a:pt x="320385" y="164550"/>
                </a:cubicBezTo>
                <a:close/>
                <a:moveTo>
                  <a:pt x="302055" y="54823"/>
                </a:moveTo>
                <a:cubicBezTo>
                  <a:pt x="165718" y="54823"/>
                  <a:pt x="54919" y="165428"/>
                  <a:pt x="54919" y="301526"/>
                </a:cubicBezTo>
                <a:cubicBezTo>
                  <a:pt x="54919" y="437624"/>
                  <a:pt x="165718" y="548229"/>
                  <a:pt x="302055" y="548229"/>
                </a:cubicBezTo>
                <a:cubicBezTo>
                  <a:pt x="438392" y="548229"/>
                  <a:pt x="549191" y="437624"/>
                  <a:pt x="549191" y="301526"/>
                </a:cubicBezTo>
                <a:cubicBezTo>
                  <a:pt x="549191" y="165428"/>
                  <a:pt x="438392" y="54823"/>
                  <a:pt x="302055" y="54823"/>
                </a:cubicBezTo>
                <a:close/>
                <a:moveTo>
                  <a:pt x="302055" y="0"/>
                </a:moveTo>
                <a:cubicBezTo>
                  <a:pt x="468597" y="0"/>
                  <a:pt x="604110" y="135275"/>
                  <a:pt x="604110" y="301526"/>
                </a:cubicBezTo>
                <a:cubicBezTo>
                  <a:pt x="604110" y="467777"/>
                  <a:pt x="468597" y="603052"/>
                  <a:pt x="302055" y="603052"/>
                </a:cubicBezTo>
                <a:cubicBezTo>
                  <a:pt x="135513" y="603052"/>
                  <a:pt x="0" y="467777"/>
                  <a:pt x="0" y="301526"/>
                </a:cubicBezTo>
                <a:cubicBezTo>
                  <a:pt x="0" y="135275"/>
                  <a:pt x="135513" y="0"/>
                  <a:pt x="302055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68580" tIns="34290" rIns="68580" bIns="34290" numCol="1" spcCol="0" rtlCol="0" fromWordArt="0" anchor="ctr" anchorCtr="0" forceAA="0" compatLnSpc="1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85800"/>
            <a:endParaRPr lang="zh-CN" altLang="en-US" sz="1350">
              <a:solidFill>
                <a:prstClr val="white"/>
              </a:solidFill>
              <a:latin typeface="Arial" panose="020B0604020202020204"/>
              <a:ea typeface="微软雅黑" panose="020B0503020204020204" charset="-122"/>
            </a:endParaRPr>
          </a:p>
        </p:txBody>
      </p:sp>
      <p:sp>
        <p:nvSpPr>
          <p:cNvPr id="27" name="任意多边形 26"/>
          <p:cNvSpPr/>
          <p:nvPr/>
        </p:nvSpPr>
        <p:spPr>
          <a:xfrm>
            <a:off x="7170169" y="4760120"/>
            <a:ext cx="766763" cy="383381"/>
          </a:xfrm>
          <a:custGeom>
            <a:avLst/>
            <a:gdLst>
              <a:gd name="connsiteX0" fmla="*/ 511175 w 1022350"/>
              <a:gd name="connsiteY0" fmla="*/ 0 h 511175"/>
              <a:gd name="connsiteX1" fmla="*/ 1022350 w 1022350"/>
              <a:gd name="connsiteY1" fmla="*/ 511175 h 511175"/>
              <a:gd name="connsiteX2" fmla="*/ 0 w 1022350"/>
              <a:gd name="connsiteY2" fmla="*/ 511175 h 511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22350" h="511175">
                <a:moveTo>
                  <a:pt x="511175" y="0"/>
                </a:moveTo>
                <a:lnTo>
                  <a:pt x="1022350" y="511175"/>
                </a:lnTo>
                <a:lnTo>
                  <a:pt x="0" y="511175"/>
                </a:lnTo>
                <a:close/>
              </a:path>
            </a:pathLst>
          </a:custGeom>
          <a:solidFill>
            <a:srgbClr val="07A10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zh-CN" altLang="en-US" sz="1350">
              <a:solidFill>
                <a:prstClr val="white"/>
              </a:solidFill>
              <a:latin typeface="Arial" panose="020B0604020202020204"/>
              <a:ea typeface="微软雅黑" panose="020B0503020204020204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3948430" y="3013075"/>
            <a:ext cx="1635760" cy="460375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 defTabSz="685800">
              <a:lnSpc>
                <a:spcPct val="15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Arial" panose="020B0604020202020204"/>
                <a:ea typeface="微软雅黑" panose="020B0503020204020204" charset="-122"/>
                <a:sym typeface="+mn-ea"/>
              </a:rPr>
              <a:t>造纸</a:t>
            </a:r>
            <a:endParaRPr lang="zh-CN" altLang="en-US" sz="1600" dirty="0">
              <a:solidFill>
                <a:schemeClr val="bg1"/>
              </a:solidFill>
              <a:latin typeface="Arial" panose="020B0604020202020204"/>
              <a:ea typeface="微软雅黑" panose="020B0503020204020204" charset="-122"/>
              <a:sym typeface="+mn-ea"/>
            </a:endParaRPr>
          </a:p>
        </p:txBody>
      </p:sp>
      <p:pic>
        <p:nvPicPr>
          <p:cNvPr id="32" name="object 6"/>
          <p:cNvPicPr/>
          <p:nvPr/>
        </p:nvPicPr>
        <p:blipFill>
          <a:blip r:embed="rId1" cstate="print"/>
          <a:stretch>
            <a:fillRect/>
          </a:stretch>
        </p:blipFill>
        <p:spPr>
          <a:xfrm>
            <a:off x="672313" y="156222"/>
            <a:ext cx="699447" cy="269228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509270" y="3659014"/>
            <a:ext cx="8329930" cy="3362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2700" marR="5080">
              <a:lnSpc>
                <a:spcPct val="120000"/>
              </a:lnSpc>
            </a:pPr>
            <a:r>
              <a:rPr sz="1400" spc="75" dirty="0">
                <a:latin typeface="华文楷体" panose="02010600040101010101" pitchFamily="2" charset="-122"/>
                <a:ea typeface="华文楷体" panose="02010600040101010101" pitchFamily="2" charset="-122"/>
                <a:cs typeface="宋体" panose="02010600030101010101" pitchFamily="2" charset="-122"/>
                <a:sym typeface="+mn-ea"/>
              </a:rPr>
              <a:t>2018</a:t>
            </a:r>
            <a:r>
              <a:rPr sz="1400" dirty="0">
                <a:latin typeface="华文楷体" panose="02010600040101010101" pitchFamily="2" charset="-122"/>
                <a:ea typeface="华文楷体" panose="02010600040101010101" pitchFamily="2" charset="-122"/>
                <a:cs typeface="宋体" panose="02010600030101010101" pitchFamily="2" charset="-122"/>
                <a:sym typeface="+mn-ea"/>
              </a:rPr>
              <a:t>年通过</a:t>
            </a:r>
            <a:r>
              <a:rPr sz="1400" spc="375" dirty="0">
                <a:latin typeface="华文楷体" panose="02010600040101010101" pitchFamily="2" charset="-122"/>
                <a:ea typeface="华文楷体" panose="02010600040101010101" pitchFamily="2" charset="-122"/>
                <a:cs typeface="宋体" panose="02010600030101010101" pitchFamily="2" charset="-122"/>
                <a:sym typeface="+mn-ea"/>
              </a:rPr>
              <a:t>O</a:t>
            </a:r>
            <a:r>
              <a:rPr sz="1400" spc="350" dirty="0">
                <a:latin typeface="华文楷体" panose="02010600040101010101" pitchFamily="2" charset="-122"/>
                <a:ea typeface="华文楷体" panose="02010600040101010101" pitchFamily="2" charset="-122"/>
                <a:cs typeface="宋体" panose="02010600030101010101" pitchFamily="2" charset="-122"/>
                <a:sym typeface="+mn-ea"/>
              </a:rPr>
              <a:t>H</a:t>
            </a:r>
            <a:r>
              <a:rPr sz="1400" spc="140" dirty="0">
                <a:latin typeface="华文楷体" panose="02010600040101010101" pitchFamily="2" charset="-122"/>
                <a:ea typeface="华文楷体" panose="02010600040101010101" pitchFamily="2" charset="-122"/>
                <a:cs typeface="宋体" panose="02010600030101010101" pitchFamily="2" charset="-122"/>
                <a:sym typeface="+mn-ea"/>
              </a:rPr>
              <a:t>S</a:t>
            </a:r>
            <a:r>
              <a:rPr sz="1400" spc="155" dirty="0">
                <a:latin typeface="华文楷体" panose="02010600040101010101" pitchFamily="2" charset="-122"/>
                <a:ea typeface="华文楷体" panose="02010600040101010101" pitchFamily="2" charset="-122"/>
                <a:cs typeface="宋体" panose="02010600030101010101" pitchFamily="2" charset="-122"/>
                <a:sym typeface="+mn-ea"/>
              </a:rPr>
              <a:t>A</a:t>
            </a:r>
            <a:r>
              <a:rPr sz="1400" spc="140" dirty="0">
                <a:latin typeface="华文楷体" panose="02010600040101010101" pitchFamily="2" charset="-122"/>
                <a:ea typeface="华文楷体" panose="02010600040101010101" pitchFamily="2" charset="-122"/>
                <a:cs typeface="宋体" panose="02010600030101010101" pitchFamily="2" charset="-122"/>
                <a:sym typeface="+mn-ea"/>
              </a:rPr>
              <a:t>S</a:t>
            </a:r>
            <a:r>
              <a:rPr sz="1400" spc="75" dirty="0">
                <a:latin typeface="华文楷体" panose="02010600040101010101" pitchFamily="2" charset="-122"/>
                <a:ea typeface="华文楷体" panose="02010600040101010101" pitchFamily="2" charset="-122"/>
                <a:cs typeface="宋体" panose="02010600030101010101" pitchFamily="2" charset="-122"/>
                <a:sym typeface="+mn-ea"/>
              </a:rPr>
              <a:t>18001</a:t>
            </a:r>
            <a:r>
              <a:rPr sz="1400" dirty="0">
                <a:latin typeface="华文楷体" panose="02010600040101010101" pitchFamily="2" charset="-122"/>
                <a:ea typeface="华文楷体" panose="02010600040101010101" pitchFamily="2" charset="-122"/>
                <a:cs typeface="宋体" panose="02010600030101010101" pitchFamily="2" charset="-122"/>
                <a:sym typeface="+mn-ea"/>
              </a:rPr>
              <a:t>职业健康安全管</a:t>
            </a:r>
            <a:r>
              <a:rPr sz="1400" spc="-5" dirty="0">
                <a:latin typeface="华文楷体" panose="02010600040101010101" pitchFamily="2" charset="-122"/>
                <a:ea typeface="华文楷体" panose="02010600040101010101" pitchFamily="2" charset="-122"/>
                <a:cs typeface="宋体" panose="02010600030101010101" pitchFamily="2" charset="-122"/>
                <a:sym typeface="+mn-ea"/>
              </a:rPr>
              <a:t>理</a:t>
            </a:r>
            <a:r>
              <a:rPr sz="1400" dirty="0">
                <a:latin typeface="华文楷体" panose="02010600040101010101" pitchFamily="2" charset="-122"/>
                <a:ea typeface="华文楷体" panose="02010600040101010101" pitchFamily="2" charset="-122"/>
                <a:cs typeface="宋体" panose="02010600030101010101" pitchFamily="2" charset="-122"/>
                <a:sym typeface="+mn-ea"/>
              </a:rPr>
              <a:t>体系认</a:t>
            </a:r>
            <a:r>
              <a:rPr sz="1400" spc="-5" dirty="0">
                <a:latin typeface="华文楷体" panose="02010600040101010101" pitchFamily="2" charset="-122"/>
                <a:ea typeface="华文楷体" panose="02010600040101010101" pitchFamily="2" charset="-122"/>
                <a:cs typeface="宋体" panose="02010600030101010101" pitchFamily="2" charset="-122"/>
                <a:sym typeface="+mn-ea"/>
              </a:rPr>
              <a:t>证</a:t>
            </a:r>
            <a:endParaRPr lang="en-US" altLang="zh-CN" sz="1400" dirty="0">
              <a:solidFill>
                <a:schemeClr val="tx1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2215515" y="3028950"/>
            <a:ext cx="1403985" cy="460375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 defTabSz="685800">
              <a:lnSpc>
                <a:spcPct val="15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Arial" panose="020B0604020202020204"/>
                <a:ea typeface="微软雅黑" panose="020B0503020204020204" charset="-122"/>
                <a:sym typeface="+mn-ea"/>
              </a:rPr>
              <a:t>浆</a:t>
            </a:r>
            <a:endParaRPr lang="zh-CN" altLang="en-US" sz="1600" dirty="0">
              <a:solidFill>
                <a:schemeClr val="bg1"/>
              </a:solidFill>
              <a:latin typeface="Arial" panose="020B0604020202020204"/>
              <a:ea typeface="微软雅黑" panose="020B0503020204020204" charset="-122"/>
              <a:sym typeface="+mn-ea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5567045" y="3028950"/>
            <a:ext cx="1774190" cy="460375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 defTabSz="685800">
              <a:lnSpc>
                <a:spcPct val="15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Arial" panose="020B0604020202020204"/>
                <a:ea typeface="微软雅黑" panose="020B0503020204020204" charset="-122"/>
                <a:sym typeface="+mn-ea"/>
              </a:rPr>
              <a:t>成品加工</a:t>
            </a:r>
            <a:endParaRPr lang="zh-CN" altLang="en-US" sz="1600" dirty="0">
              <a:solidFill>
                <a:schemeClr val="bg1"/>
              </a:solidFill>
              <a:latin typeface="Arial" panose="020B0604020202020204"/>
              <a:ea typeface="微软雅黑" panose="020B0503020204020204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265555" y="499110"/>
            <a:ext cx="4766310" cy="169164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l" defTabSz="685800"/>
            <a:r>
              <a:rPr lang="zh-CN" altLang="en-US" sz="2400" b="1" dirty="0">
                <a:solidFill>
                  <a:srgbClr val="00B050"/>
                </a:solidFill>
                <a:latin typeface="Arial" panose="020B0604020202020204"/>
                <a:ea typeface="微软雅黑" panose="020B0503020204020204" charset="-122"/>
              </a:rPr>
              <a:t>生产实力</a:t>
            </a:r>
            <a:r>
              <a:rPr lang="en-US" altLang="zh-CN" sz="2000" b="1" dirty="0">
                <a:solidFill>
                  <a:srgbClr val="00B050"/>
                </a:solidFill>
                <a:latin typeface="Arial" panose="020B0604020202020204"/>
                <a:ea typeface="微软雅黑" panose="020B0503020204020204" charset="-122"/>
              </a:rPr>
              <a:t>—</a:t>
            </a:r>
            <a:r>
              <a:rPr lang="zh-CN" altLang="en-US" sz="2000" b="1" dirty="0">
                <a:solidFill>
                  <a:srgbClr val="00B050"/>
                </a:solidFill>
                <a:latin typeface="Arial" panose="020B0604020202020204"/>
                <a:ea typeface="微软雅黑" panose="020B0503020204020204" charset="-122"/>
              </a:rPr>
              <a:t>管理规范</a:t>
            </a:r>
            <a:endParaRPr lang="zh-CN" altLang="en-US" sz="2000" b="1" dirty="0">
              <a:solidFill>
                <a:srgbClr val="00B050"/>
              </a:solidFill>
              <a:latin typeface="Arial" panose="020B0604020202020204"/>
              <a:ea typeface="微软雅黑" panose="020B0503020204020204" charset="-122"/>
            </a:endParaRPr>
          </a:p>
          <a:p>
            <a:pPr algn="l" defTabSz="685800"/>
            <a:endParaRPr lang="zh-CN" altLang="en-US" sz="2000" b="1" dirty="0">
              <a:solidFill>
                <a:srgbClr val="00B050"/>
              </a:solidFill>
              <a:latin typeface="Arial" panose="020B0604020202020204"/>
              <a:ea typeface="微软雅黑" panose="020B0503020204020204" charset="-122"/>
            </a:endParaRPr>
          </a:p>
          <a:p>
            <a:pPr algn="l" defTabSz="685800"/>
            <a:endParaRPr lang="zh-CN" altLang="en-US" sz="2000" b="1" dirty="0">
              <a:solidFill>
                <a:srgbClr val="00B050"/>
              </a:solidFill>
              <a:latin typeface="Arial" panose="020B0604020202020204"/>
              <a:ea typeface="微软雅黑" panose="020B0503020204020204" charset="-122"/>
            </a:endParaRPr>
          </a:p>
          <a:p>
            <a:pPr algn="l" defTabSz="685800"/>
            <a:endParaRPr lang="zh-CN" altLang="en-US" sz="2000" b="1" dirty="0">
              <a:solidFill>
                <a:srgbClr val="00B050"/>
              </a:solidFill>
              <a:latin typeface="Arial" panose="020B0604020202020204"/>
              <a:ea typeface="微软雅黑" panose="020B0503020204020204" charset="-122"/>
            </a:endParaRPr>
          </a:p>
          <a:p>
            <a:pPr algn="l" defTabSz="685800"/>
            <a:endParaRPr lang="zh-CN" altLang="en-US" sz="2000" b="1" dirty="0">
              <a:solidFill>
                <a:srgbClr val="00B050"/>
              </a:solidFill>
              <a:latin typeface="Arial" panose="020B0604020202020204"/>
              <a:ea typeface="微软雅黑" panose="020B0503020204020204" charset="-122"/>
            </a:endParaRPr>
          </a:p>
        </p:txBody>
      </p:sp>
      <p:grpSp>
        <p:nvGrpSpPr>
          <p:cNvPr id="10" name="object 10"/>
          <p:cNvGrpSpPr/>
          <p:nvPr/>
        </p:nvGrpSpPr>
        <p:grpSpPr>
          <a:xfrm>
            <a:off x="4262755" y="1059180"/>
            <a:ext cx="4199255" cy="2505710"/>
            <a:chOff x="4942332" y="1650492"/>
            <a:chExt cx="7147559" cy="4805680"/>
          </a:xfrm>
        </p:grpSpPr>
        <p:pic>
          <p:nvPicPr>
            <p:cNvPr id="4" name="object 11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4942332" y="1650492"/>
              <a:ext cx="3427475" cy="4805172"/>
            </a:xfrm>
            <a:prstGeom prst="rect">
              <a:avLst/>
            </a:prstGeom>
          </p:spPr>
        </p:pic>
        <p:pic>
          <p:nvPicPr>
            <p:cNvPr id="12" name="object 12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926580" y="1650492"/>
              <a:ext cx="3322320" cy="4805172"/>
            </a:xfrm>
            <a:prstGeom prst="rect">
              <a:avLst/>
            </a:prstGeom>
          </p:spPr>
        </p:pic>
        <p:pic>
          <p:nvPicPr>
            <p:cNvPr id="13" name="object 13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8813291" y="1650492"/>
              <a:ext cx="3276600" cy="4805172"/>
            </a:xfrm>
            <a:prstGeom prst="rect">
              <a:avLst/>
            </a:prstGeom>
          </p:spPr>
        </p:pic>
      </p:grpSp>
      <p:sp>
        <p:nvSpPr>
          <p:cNvPr id="9" name="ïşḻïďê-Rectangle 13"/>
          <p:cNvSpPr/>
          <p:nvPr/>
        </p:nvSpPr>
        <p:spPr>
          <a:xfrm>
            <a:off x="397510" y="1114425"/>
            <a:ext cx="1248410" cy="461645"/>
          </a:xfrm>
          <a:prstGeom prst="rect">
            <a:avLst/>
          </a:prstGeom>
          <a:solidFill>
            <a:srgbClr val="07A10B"/>
          </a:solidFill>
          <a:ln w="31750" cmpd="thinThick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685800"/>
            <a:r>
              <a:rPr lang="zh-CN" sz="1600" dirty="0">
                <a:solidFill>
                  <a:prstClr val="white"/>
                </a:solidFill>
                <a:latin typeface="Arial" panose="020B0604020202020204"/>
                <a:ea typeface="微软雅黑" panose="020B0503020204020204" charset="-122"/>
              </a:rPr>
              <a:t>优质</a:t>
            </a:r>
            <a:endParaRPr lang="zh-CN" sz="1600" dirty="0">
              <a:solidFill>
                <a:prstClr val="white"/>
              </a:solidFill>
              <a:latin typeface="Arial" panose="020B0604020202020204"/>
              <a:ea typeface="微软雅黑" panose="020B0503020204020204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509270" y="1649730"/>
            <a:ext cx="56718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400" spc="75" dirty="0">
                <a:latin typeface="华文楷体" panose="02010600040101010101" pitchFamily="2" charset="-122"/>
                <a:ea typeface="华文楷体" panose="02010600040101010101" pitchFamily="2" charset="-122"/>
                <a:cs typeface="宋体" panose="02010600030101010101" pitchFamily="2" charset="-122"/>
                <a:sym typeface="+mn-ea"/>
              </a:rPr>
              <a:t>2018</a:t>
            </a:r>
            <a:r>
              <a:rPr sz="1400" dirty="0">
                <a:latin typeface="华文楷体" panose="02010600040101010101" pitchFamily="2" charset="-122"/>
                <a:ea typeface="华文楷体" panose="02010600040101010101" pitchFamily="2" charset="-122"/>
                <a:cs typeface="宋体" panose="02010600030101010101" pitchFamily="2" charset="-122"/>
                <a:sym typeface="+mn-ea"/>
              </a:rPr>
              <a:t>年通过</a:t>
            </a:r>
            <a:r>
              <a:rPr sz="1400" spc="65" dirty="0">
                <a:latin typeface="华文楷体" panose="02010600040101010101" pitchFamily="2" charset="-122"/>
                <a:ea typeface="华文楷体" panose="02010600040101010101" pitchFamily="2" charset="-122"/>
                <a:cs typeface="宋体" panose="02010600030101010101" pitchFamily="2" charset="-122"/>
                <a:sym typeface="+mn-ea"/>
              </a:rPr>
              <a:t>ISO9001</a:t>
            </a:r>
            <a:r>
              <a:rPr sz="1400" dirty="0">
                <a:latin typeface="华文楷体" panose="02010600040101010101" pitchFamily="2" charset="-122"/>
                <a:ea typeface="华文楷体" panose="02010600040101010101" pitchFamily="2" charset="-122"/>
                <a:cs typeface="宋体" panose="02010600030101010101" pitchFamily="2" charset="-122"/>
                <a:sym typeface="+mn-ea"/>
              </a:rPr>
              <a:t>质量管理体系认</a:t>
            </a:r>
            <a:r>
              <a:rPr sz="1400" spc="-5" dirty="0">
                <a:latin typeface="华文楷体" panose="02010600040101010101" pitchFamily="2" charset="-122"/>
                <a:ea typeface="华文楷体" panose="02010600040101010101" pitchFamily="2" charset="-122"/>
                <a:cs typeface="宋体" panose="02010600030101010101" pitchFamily="2" charset="-122"/>
                <a:sym typeface="+mn-ea"/>
              </a:rPr>
              <a:t>证</a:t>
            </a:r>
            <a:endParaRPr lang="zh-CN" altLang="en-US" sz="1400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15" name="ïşḻïďê-Rectangle 13"/>
          <p:cNvSpPr/>
          <p:nvPr/>
        </p:nvSpPr>
        <p:spPr>
          <a:xfrm>
            <a:off x="397510" y="2154555"/>
            <a:ext cx="1248410" cy="461645"/>
          </a:xfrm>
          <a:prstGeom prst="rect">
            <a:avLst/>
          </a:prstGeom>
          <a:solidFill>
            <a:srgbClr val="07A10B"/>
          </a:solidFill>
          <a:ln w="31750" cmpd="thinThick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685800"/>
            <a:r>
              <a:rPr lang="zh-CN" sz="1600" dirty="0">
                <a:solidFill>
                  <a:prstClr val="white"/>
                </a:solidFill>
                <a:latin typeface="Arial" panose="020B0604020202020204"/>
                <a:ea typeface="微软雅黑" panose="020B0503020204020204" charset="-122"/>
              </a:rPr>
              <a:t>环保</a:t>
            </a:r>
            <a:endParaRPr lang="zh-CN" sz="1600" dirty="0">
              <a:solidFill>
                <a:prstClr val="white"/>
              </a:solidFill>
              <a:latin typeface="Arial" panose="020B0604020202020204"/>
              <a:ea typeface="微软雅黑" panose="020B0503020204020204" charset="-122"/>
            </a:endParaRPr>
          </a:p>
        </p:txBody>
      </p:sp>
      <p:sp>
        <p:nvSpPr>
          <p:cNvPr id="16" name="ïşḻïďê-Rectangle 13"/>
          <p:cNvSpPr/>
          <p:nvPr/>
        </p:nvSpPr>
        <p:spPr>
          <a:xfrm>
            <a:off x="397510" y="3194050"/>
            <a:ext cx="1248410" cy="461645"/>
          </a:xfrm>
          <a:prstGeom prst="rect">
            <a:avLst/>
          </a:prstGeom>
          <a:solidFill>
            <a:srgbClr val="07A10B"/>
          </a:solidFill>
          <a:ln w="31750" cmpd="thinThick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685800"/>
            <a:r>
              <a:rPr lang="zh-CN" sz="1600">
                <a:solidFill>
                  <a:prstClr val="white"/>
                </a:solidFill>
                <a:latin typeface="Arial" panose="020B0604020202020204"/>
                <a:ea typeface="微软雅黑" panose="020B0503020204020204" charset="-122"/>
              </a:rPr>
              <a:t>安全</a:t>
            </a:r>
            <a:endParaRPr lang="zh-CN" sz="1600">
              <a:solidFill>
                <a:prstClr val="white"/>
              </a:solidFill>
              <a:latin typeface="Arial" panose="020B0604020202020204"/>
              <a:ea typeface="微软雅黑" panose="020B0503020204020204" charset="-122"/>
            </a:endParaRPr>
          </a:p>
        </p:txBody>
      </p:sp>
    </p:spTree>
    <p:custDataLst>
      <p:tags r:id="rId5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0">
        <p:fade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/>
      <p:bldP spid="48" grpId="1"/>
      <p:bldP spid="52" grpId="0"/>
      <p:bldP spid="52" grpId="1"/>
      <p:bldP spid="8" grpId="0"/>
      <p:bldP spid="8" grpId="1"/>
      <p:bldP spid="5" grpId="0"/>
      <p:bldP spid="5" grpId="1"/>
      <p:bldP spid="11" grpId="0"/>
      <p:bldP spid="11" grpId="1"/>
      <p:bldP spid="9" grpId="0" bldLvl="0" animBg="1"/>
      <p:bldP spid="9" grpId="1" bldLvl="0" animBg="1"/>
      <p:bldP spid="15" grpId="0" bldLvl="0" animBg="1"/>
      <p:bldP spid="15" grpId="1" bldLvl="0" animBg="1"/>
      <p:bldP spid="16" grpId="0" bldLvl="0" animBg="1"/>
      <p:bldP spid="16" grpId="1" bldLvl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矩形 47"/>
          <p:cNvSpPr/>
          <p:nvPr/>
        </p:nvSpPr>
        <p:spPr>
          <a:xfrm>
            <a:off x="330200" y="3028950"/>
            <a:ext cx="1530985" cy="460375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 defTabSz="685800">
              <a:lnSpc>
                <a:spcPct val="150000"/>
              </a:lnSpc>
            </a:pPr>
            <a:r>
              <a:rPr lang="en-US" altLang="zh-CN" sz="1600">
                <a:solidFill>
                  <a:schemeClr val="bg1"/>
                </a:solidFill>
                <a:latin typeface="方正兰亭黑简体" panose="02000000000000000000" charset="-122"/>
                <a:ea typeface="方正兰亭黑简体" panose="02000000000000000000" charset="-122"/>
                <a:sym typeface="+mn-ea"/>
              </a:rPr>
              <a:t>60</a:t>
            </a:r>
            <a:r>
              <a:rPr lang="zh-CN" altLang="en-US" sz="1600">
                <a:solidFill>
                  <a:schemeClr val="bg1"/>
                </a:solidFill>
                <a:latin typeface="方正兰亭黑简体" panose="02000000000000000000" charset="-122"/>
                <a:ea typeface="方正兰亭黑简体" panose="02000000000000000000" charset="-122"/>
                <a:sym typeface="+mn-ea"/>
              </a:rPr>
              <a:t>万亩林地</a:t>
            </a:r>
            <a:endParaRPr lang="zh-CN" altLang="en-US" sz="1600" dirty="0">
              <a:solidFill>
                <a:schemeClr val="bg1"/>
              </a:solidFill>
              <a:latin typeface="方正兰亭黑简体" panose="02000000000000000000" charset="-122"/>
              <a:ea typeface="方正兰亭黑简体" panose="02000000000000000000" charset="-122"/>
              <a:sym typeface="+mn-ea"/>
            </a:endParaRPr>
          </a:p>
        </p:txBody>
      </p:sp>
      <p:sp>
        <p:nvSpPr>
          <p:cNvPr id="52" name="矩形 51"/>
          <p:cNvSpPr/>
          <p:nvPr/>
        </p:nvSpPr>
        <p:spPr>
          <a:xfrm>
            <a:off x="7433310" y="3028950"/>
            <a:ext cx="1478280" cy="460375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 defTabSz="685800">
              <a:lnSpc>
                <a:spcPct val="150000"/>
              </a:lnSpc>
            </a:pPr>
            <a:r>
              <a:rPr lang="zh-CN" altLang="en-US" sz="1600">
                <a:solidFill>
                  <a:schemeClr val="bg1"/>
                </a:solidFill>
                <a:sym typeface="+mn-ea"/>
              </a:rPr>
              <a:t>严格检验</a:t>
            </a:r>
            <a:endParaRPr lang="zh-CN" altLang="en-US" sz="1600" dirty="0">
              <a:solidFill>
                <a:schemeClr val="bg1"/>
              </a:solidFill>
              <a:latin typeface="Arial" panose="020B0604020202020204"/>
              <a:ea typeface="微软雅黑" panose="020B0503020204020204" charset="-122"/>
              <a:sym typeface="+mn-ea"/>
            </a:endParaRPr>
          </a:p>
        </p:txBody>
      </p:sp>
      <p:sp>
        <p:nvSpPr>
          <p:cNvPr id="21" name="任意多边形 20"/>
          <p:cNvSpPr/>
          <p:nvPr/>
        </p:nvSpPr>
        <p:spPr>
          <a:xfrm>
            <a:off x="7771734" y="4964368"/>
            <a:ext cx="358263" cy="179132"/>
          </a:xfrm>
          <a:custGeom>
            <a:avLst/>
            <a:gdLst>
              <a:gd name="connsiteX0" fmla="*/ 238842 w 477684"/>
              <a:gd name="connsiteY0" fmla="*/ 0 h 238842"/>
              <a:gd name="connsiteX1" fmla="*/ 477684 w 477684"/>
              <a:gd name="connsiteY1" fmla="*/ 238842 h 238842"/>
              <a:gd name="connsiteX2" fmla="*/ 0 w 477684"/>
              <a:gd name="connsiteY2" fmla="*/ 238842 h 2388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77684" h="238842">
                <a:moveTo>
                  <a:pt x="238842" y="0"/>
                </a:moveTo>
                <a:lnTo>
                  <a:pt x="477684" y="238842"/>
                </a:lnTo>
                <a:lnTo>
                  <a:pt x="0" y="238842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zh-CN" altLang="en-US" sz="1350">
              <a:solidFill>
                <a:prstClr val="white"/>
              </a:solidFill>
              <a:latin typeface="Arial" panose="020B0604020202020204"/>
              <a:ea typeface="微软雅黑" panose="020B0503020204020204" charset="-122"/>
            </a:endParaRPr>
          </a:p>
        </p:txBody>
      </p:sp>
      <p:sp>
        <p:nvSpPr>
          <p:cNvPr id="23" name="任意多边形 22"/>
          <p:cNvSpPr/>
          <p:nvPr/>
        </p:nvSpPr>
        <p:spPr>
          <a:xfrm>
            <a:off x="244720" y="29965"/>
            <a:ext cx="1664725" cy="832363"/>
          </a:xfrm>
          <a:custGeom>
            <a:avLst/>
            <a:gdLst>
              <a:gd name="connsiteX0" fmla="*/ 0 w 2219633"/>
              <a:gd name="connsiteY0" fmla="*/ 0 h 1109817"/>
              <a:gd name="connsiteX1" fmla="*/ 2219633 w 2219633"/>
              <a:gd name="connsiteY1" fmla="*/ 0 h 1109817"/>
              <a:gd name="connsiteX2" fmla="*/ 1109817 w 2219633"/>
              <a:gd name="connsiteY2" fmla="*/ 1109817 h 11098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219633" h="1109817">
                <a:moveTo>
                  <a:pt x="0" y="0"/>
                </a:moveTo>
                <a:lnTo>
                  <a:pt x="2219633" y="0"/>
                </a:lnTo>
                <a:lnTo>
                  <a:pt x="1109817" y="1109817"/>
                </a:lnTo>
                <a:close/>
              </a:path>
            </a:pathLst>
          </a:custGeom>
          <a:solidFill>
            <a:srgbClr val="07A10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zh-CN" altLang="en-US" sz="1350">
              <a:solidFill>
                <a:srgbClr val="07A10B"/>
              </a:solidFill>
              <a:latin typeface="Arial" panose="020B0604020202020204"/>
              <a:ea typeface="微软雅黑" panose="020B0503020204020204" charset="-122"/>
            </a:endParaRPr>
          </a:p>
        </p:txBody>
      </p:sp>
      <p:sp>
        <p:nvSpPr>
          <p:cNvPr id="24" name="椭圆 49"/>
          <p:cNvSpPr/>
          <p:nvPr/>
        </p:nvSpPr>
        <p:spPr>
          <a:xfrm>
            <a:off x="8670387" y="4760317"/>
            <a:ext cx="225879" cy="225483"/>
          </a:xfrm>
          <a:custGeom>
            <a:avLst/>
            <a:gdLst>
              <a:gd name="connsiteX0" fmla="*/ 320385 w 604110"/>
              <a:gd name="connsiteY0" fmla="*/ 164550 h 603052"/>
              <a:gd name="connsiteX1" fmla="*/ 339813 w 604110"/>
              <a:gd name="connsiteY1" fmla="*/ 172569 h 603052"/>
              <a:gd name="connsiteX2" fmla="*/ 449654 w 604110"/>
              <a:gd name="connsiteY2" fmla="*/ 282231 h 603052"/>
              <a:gd name="connsiteX3" fmla="*/ 457617 w 604110"/>
              <a:gd name="connsiteY3" fmla="*/ 301558 h 603052"/>
              <a:gd name="connsiteX4" fmla="*/ 449654 w 604110"/>
              <a:gd name="connsiteY4" fmla="*/ 320886 h 603052"/>
              <a:gd name="connsiteX5" fmla="*/ 339813 w 604110"/>
              <a:gd name="connsiteY5" fmla="*/ 430548 h 603052"/>
              <a:gd name="connsiteX6" fmla="*/ 320316 w 604110"/>
              <a:gd name="connsiteY6" fmla="*/ 438635 h 603052"/>
              <a:gd name="connsiteX7" fmla="*/ 300957 w 604110"/>
              <a:gd name="connsiteY7" fmla="*/ 430548 h 603052"/>
              <a:gd name="connsiteX8" fmla="*/ 300957 w 604110"/>
              <a:gd name="connsiteY8" fmla="*/ 391892 h 603052"/>
              <a:gd name="connsiteX9" fmla="*/ 363841 w 604110"/>
              <a:gd name="connsiteY9" fmla="*/ 328974 h 603052"/>
              <a:gd name="connsiteX10" fmla="*/ 173954 w 604110"/>
              <a:gd name="connsiteY10" fmla="*/ 328974 h 603052"/>
              <a:gd name="connsiteX11" fmla="*/ 146494 w 604110"/>
              <a:gd name="connsiteY11" fmla="*/ 301558 h 603052"/>
              <a:gd name="connsiteX12" fmla="*/ 173954 w 604110"/>
              <a:gd name="connsiteY12" fmla="*/ 274143 h 603052"/>
              <a:gd name="connsiteX13" fmla="*/ 363978 w 604110"/>
              <a:gd name="connsiteY13" fmla="*/ 274143 h 603052"/>
              <a:gd name="connsiteX14" fmla="*/ 300957 w 604110"/>
              <a:gd name="connsiteY14" fmla="*/ 211225 h 603052"/>
              <a:gd name="connsiteX15" fmla="*/ 300957 w 604110"/>
              <a:gd name="connsiteY15" fmla="*/ 172569 h 603052"/>
              <a:gd name="connsiteX16" fmla="*/ 320385 w 604110"/>
              <a:gd name="connsiteY16" fmla="*/ 164550 h 603052"/>
              <a:gd name="connsiteX17" fmla="*/ 302055 w 604110"/>
              <a:gd name="connsiteY17" fmla="*/ 54823 h 603052"/>
              <a:gd name="connsiteX18" fmla="*/ 54919 w 604110"/>
              <a:gd name="connsiteY18" fmla="*/ 301526 h 603052"/>
              <a:gd name="connsiteX19" fmla="*/ 302055 w 604110"/>
              <a:gd name="connsiteY19" fmla="*/ 548229 h 603052"/>
              <a:gd name="connsiteX20" fmla="*/ 549191 w 604110"/>
              <a:gd name="connsiteY20" fmla="*/ 301526 h 603052"/>
              <a:gd name="connsiteX21" fmla="*/ 302055 w 604110"/>
              <a:gd name="connsiteY21" fmla="*/ 54823 h 603052"/>
              <a:gd name="connsiteX22" fmla="*/ 302055 w 604110"/>
              <a:gd name="connsiteY22" fmla="*/ 0 h 603052"/>
              <a:gd name="connsiteX23" fmla="*/ 604110 w 604110"/>
              <a:gd name="connsiteY23" fmla="*/ 301526 h 603052"/>
              <a:gd name="connsiteX24" fmla="*/ 302055 w 604110"/>
              <a:gd name="connsiteY24" fmla="*/ 603052 h 603052"/>
              <a:gd name="connsiteX25" fmla="*/ 0 w 604110"/>
              <a:gd name="connsiteY25" fmla="*/ 301526 h 603052"/>
              <a:gd name="connsiteX26" fmla="*/ 302055 w 604110"/>
              <a:gd name="connsiteY26" fmla="*/ 0 h 6030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604110" h="603052">
                <a:moveTo>
                  <a:pt x="320385" y="164550"/>
                </a:moveTo>
                <a:cubicBezTo>
                  <a:pt x="327422" y="164550"/>
                  <a:pt x="334458" y="167223"/>
                  <a:pt x="339813" y="172569"/>
                </a:cubicBezTo>
                <a:lnTo>
                  <a:pt x="449654" y="282231"/>
                </a:lnTo>
                <a:cubicBezTo>
                  <a:pt x="454734" y="287302"/>
                  <a:pt x="457617" y="294293"/>
                  <a:pt x="457617" y="301558"/>
                </a:cubicBezTo>
                <a:cubicBezTo>
                  <a:pt x="457617" y="308824"/>
                  <a:pt x="454734" y="315814"/>
                  <a:pt x="449654" y="320886"/>
                </a:cubicBezTo>
                <a:lnTo>
                  <a:pt x="339813" y="430548"/>
                </a:lnTo>
                <a:cubicBezTo>
                  <a:pt x="334458" y="436031"/>
                  <a:pt x="327319" y="438635"/>
                  <a:pt x="320316" y="438635"/>
                </a:cubicBezTo>
                <a:cubicBezTo>
                  <a:pt x="313314" y="438635"/>
                  <a:pt x="306312" y="436031"/>
                  <a:pt x="300957" y="430548"/>
                </a:cubicBezTo>
                <a:cubicBezTo>
                  <a:pt x="290248" y="419856"/>
                  <a:pt x="290248" y="402584"/>
                  <a:pt x="300957" y="391892"/>
                </a:cubicBezTo>
                <a:lnTo>
                  <a:pt x="363841" y="328974"/>
                </a:lnTo>
                <a:lnTo>
                  <a:pt x="173954" y="328974"/>
                </a:lnTo>
                <a:cubicBezTo>
                  <a:pt x="158714" y="328974"/>
                  <a:pt x="146494" y="316774"/>
                  <a:pt x="146494" y="301558"/>
                </a:cubicBezTo>
                <a:cubicBezTo>
                  <a:pt x="146494" y="286480"/>
                  <a:pt x="158714" y="274143"/>
                  <a:pt x="173954" y="274143"/>
                </a:cubicBezTo>
                <a:lnTo>
                  <a:pt x="363978" y="274143"/>
                </a:lnTo>
                <a:lnTo>
                  <a:pt x="300957" y="211225"/>
                </a:lnTo>
                <a:cubicBezTo>
                  <a:pt x="290248" y="200533"/>
                  <a:pt x="290248" y="183261"/>
                  <a:pt x="300957" y="172569"/>
                </a:cubicBezTo>
                <a:cubicBezTo>
                  <a:pt x="306312" y="167223"/>
                  <a:pt x="313349" y="164550"/>
                  <a:pt x="320385" y="164550"/>
                </a:cubicBezTo>
                <a:close/>
                <a:moveTo>
                  <a:pt x="302055" y="54823"/>
                </a:moveTo>
                <a:cubicBezTo>
                  <a:pt x="165718" y="54823"/>
                  <a:pt x="54919" y="165428"/>
                  <a:pt x="54919" y="301526"/>
                </a:cubicBezTo>
                <a:cubicBezTo>
                  <a:pt x="54919" y="437624"/>
                  <a:pt x="165718" y="548229"/>
                  <a:pt x="302055" y="548229"/>
                </a:cubicBezTo>
                <a:cubicBezTo>
                  <a:pt x="438392" y="548229"/>
                  <a:pt x="549191" y="437624"/>
                  <a:pt x="549191" y="301526"/>
                </a:cubicBezTo>
                <a:cubicBezTo>
                  <a:pt x="549191" y="165428"/>
                  <a:pt x="438392" y="54823"/>
                  <a:pt x="302055" y="54823"/>
                </a:cubicBezTo>
                <a:close/>
                <a:moveTo>
                  <a:pt x="302055" y="0"/>
                </a:moveTo>
                <a:cubicBezTo>
                  <a:pt x="468597" y="0"/>
                  <a:pt x="604110" y="135275"/>
                  <a:pt x="604110" y="301526"/>
                </a:cubicBezTo>
                <a:cubicBezTo>
                  <a:pt x="604110" y="467777"/>
                  <a:pt x="468597" y="603052"/>
                  <a:pt x="302055" y="603052"/>
                </a:cubicBezTo>
                <a:cubicBezTo>
                  <a:pt x="135513" y="603052"/>
                  <a:pt x="0" y="467777"/>
                  <a:pt x="0" y="301526"/>
                </a:cubicBezTo>
                <a:cubicBezTo>
                  <a:pt x="0" y="135275"/>
                  <a:pt x="135513" y="0"/>
                  <a:pt x="302055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68580" tIns="34290" rIns="68580" bIns="34290" numCol="1" spcCol="0" rtlCol="0" fromWordArt="0" anchor="ctr" anchorCtr="0" forceAA="0" compatLnSpc="1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85800"/>
            <a:endParaRPr lang="zh-CN" altLang="en-US" sz="1350">
              <a:solidFill>
                <a:prstClr val="white"/>
              </a:solidFill>
              <a:latin typeface="Arial" panose="020B0604020202020204"/>
              <a:ea typeface="微软雅黑" panose="020B0503020204020204" charset="-122"/>
            </a:endParaRPr>
          </a:p>
        </p:txBody>
      </p:sp>
      <p:sp>
        <p:nvSpPr>
          <p:cNvPr id="25" name="椭圆 50"/>
          <p:cNvSpPr/>
          <p:nvPr/>
        </p:nvSpPr>
        <p:spPr>
          <a:xfrm flipH="1">
            <a:off x="8385912" y="4760317"/>
            <a:ext cx="225879" cy="225483"/>
          </a:xfrm>
          <a:custGeom>
            <a:avLst/>
            <a:gdLst>
              <a:gd name="connsiteX0" fmla="*/ 320385 w 604110"/>
              <a:gd name="connsiteY0" fmla="*/ 164550 h 603052"/>
              <a:gd name="connsiteX1" fmla="*/ 339813 w 604110"/>
              <a:gd name="connsiteY1" fmla="*/ 172569 h 603052"/>
              <a:gd name="connsiteX2" fmla="*/ 449654 w 604110"/>
              <a:gd name="connsiteY2" fmla="*/ 282231 h 603052"/>
              <a:gd name="connsiteX3" fmla="*/ 457617 w 604110"/>
              <a:gd name="connsiteY3" fmla="*/ 301558 h 603052"/>
              <a:gd name="connsiteX4" fmla="*/ 449654 w 604110"/>
              <a:gd name="connsiteY4" fmla="*/ 320886 h 603052"/>
              <a:gd name="connsiteX5" fmla="*/ 339813 w 604110"/>
              <a:gd name="connsiteY5" fmla="*/ 430548 h 603052"/>
              <a:gd name="connsiteX6" fmla="*/ 320316 w 604110"/>
              <a:gd name="connsiteY6" fmla="*/ 438635 h 603052"/>
              <a:gd name="connsiteX7" fmla="*/ 300957 w 604110"/>
              <a:gd name="connsiteY7" fmla="*/ 430548 h 603052"/>
              <a:gd name="connsiteX8" fmla="*/ 300957 w 604110"/>
              <a:gd name="connsiteY8" fmla="*/ 391892 h 603052"/>
              <a:gd name="connsiteX9" fmla="*/ 363841 w 604110"/>
              <a:gd name="connsiteY9" fmla="*/ 328974 h 603052"/>
              <a:gd name="connsiteX10" fmla="*/ 173954 w 604110"/>
              <a:gd name="connsiteY10" fmla="*/ 328974 h 603052"/>
              <a:gd name="connsiteX11" fmla="*/ 146494 w 604110"/>
              <a:gd name="connsiteY11" fmla="*/ 301558 h 603052"/>
              <a:gd name="connsiteX12" fmla="*/ 173954 w 604110"/>
              <a:gd name="connsiteY12" fmla="*/ 274143 h 603052"/>
              <a:gd name="connsiteX13" fmla="*/ 363978 w 604110"/>
              <a:gd name="connsiteY13" fmla="*/ 274143 h 603052"/>
              <a:gd name="connsiteX14" fmla="*/ 300957 w 604110"/>
              <a:gd name="connsiteY14" fmla="*/ 211225 h 603052"/>
              <a:gd name="connsiteX15" fmla="*/ 300957 w 604110"/>
              <a:gd name="connsiteY15" fmla="*/ 172569 h 603052"/>
              <a:gd name="connsiteX16" fmla="*/ 320385 w 604110"/>
              <a:gd name="connsiteY16" fmla="*/ 164550 h 603052"/>
              <a:gd name="connsiteX17" fmla="*/ 302055 w 604110"/>
              <a:gd name="connsiteY17" fmla="*/ 54823 h 603052"/>
              <a:gd name="connsiteX18" fmla="*/ 54919 w 604110"/>
              <a:gd name="connsiteY18" fmla="*/ 301526 h 603052"/>
              <a:gd name="connsiteX19" fmla="*/ 302055 w 604110"/>
              <a:gd name="connsiteY19" fmla="*/ 548229 h 603052"/>
              <a:gd name="connsiteX20" fmla="*/ 549191 w 604110"/>
              <a:gd name="connsiteY20" fmla="*/ 301526 h 603052"/>
              <a:gd name="connsiteX21" fmla="*/ 302055 w 604110"/>
              <a:gd name="connsiteY21" fmla="*/ 54823 h 603052"/>
              <a:gd name="connsiteX22" fmla="*/ 302055 w 604110"/>
              <a:gd name="connsiteY22" fmla="*/ 0 h 603052"/>
              <a:gd name="connsiteX23" fmla="*/ 604110 w 604110"/>
              <a:gd name="connsiteY23" fmla="*/ 301526 h 603052"/>
              <a:gd name="connsiteX24" fmla="*/ 302055 w 604110"/>
              <a:gd name="connsiteY24" fmla="*/ 603052 h 603052"/>
              <a:gd name="connsiteX25" fmla="*/ 0 w 604110"/>
              <a:gd name="connsiteY25" fmla="*/ 301526 h 603052"/>
              <a:gd name="connsiteX26" fmla="*/ 302055 w 604110"/>
              <a:gd name="connsiteY26" fmla="*/ 0 h 6030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604110" h="603052">
                <a:moveTo>
                  <a:pt x="320385" y="164550"/>
                </a:moveTo>
                <a:cubicBezTo>
                  <a:pt x="327422" y="164550"/>
                  <a:pt x="334458" y="167223"/>
                  <a:pt x="339813" y="172569"/>
                </a:cubicBezTo>
                <a:lnTo>
                  <a:pt x="449654" y="282231"/>
                </a:lnTo>
                <a:cubicBezTo>
                  <a:pt x="454734" y="287302"/>
                  <a:pt x="457617" y="294293"/>
                  <a:pt x="457617" y="301558"/>
                </a:cubicBezTo>
                <a:cubicBezTo>
                  <a:pt x="457617" y="308824"/>
                  <a:pt x="454734" y="315814"/>
                  <a:pt x="449654" y="320886"/>
                </a:cubicBezTo>
                <a:lnTo>
                  <a:pt x="339813" y="430548"/>
                </a:lnTo>
                <a:cubicBezTo>
                  <a:pt x="334458" y="436031"/>
                  <a:pt x="327319" y="438635"/>
                  <a:pt x="320316" y="438635"/>
                </a:cubicBezTo>
                <a:cubicBezTo>
                  <a:pt x="313314" y="438635"/>
                  <a:pt x="306312" y="436031"/>
                  <a:pt x="300957" y="430548"/>
                </a:cubicBezTo>
                <a:cubicBezTo>
                  <a:pt x="290248" y="419856"/>
                  <a:pt x="290248" y="402584"/>
                  <a:pt x="300957" y="391892"/>
                </a:cubicBezTo>
                <a:lnTo>
                  <a:pt x="363841" y="328974"/>
                </a:lnTo>
                <a:lnTo>
                  <a:pt x="173954" y="328974"/>
                </a:lnTo>
                <a:cubicBezTo>
                  <a:pt x="158714" y="328974"/>
                  <a:pt x="146494" y="316774"/>
                  <a:pt x="146494" y="301558"/>
                </a:cubicBezTo>
                <a:cubicBezTo>
                  <a:pt x="146494" y="286480"/>
                  <a:pt x="158714" y="274143"/>
                  <a:pt x="173954" y="274143"/>
                </a:cubicBezTo>
                <a:lnTo>
                  <a:pt x="363978" y="274143"/>
                </a:lnTo>
                <a:lnTo>
                  <a:pt x="300957" y="211225"/>
                </a:lnTo>
                <a:cubicBezTo>
                  <a:pt x="290248" y="200533"/>
                  <a:pt x="290248" y="183261"/>
                  <a:pt x="300957" y="172569"/>
                </a:cubicBezTo>
                <a:cubicBezTo>
                  <a:pt x="306312" y="167223"/>
                  <a:pt x="313349" y="164550"/>
                  <a:pt x="320385" y="164550"/>
                </a:cubicBezTo>
                <a:close/>
                <a:moveTo>
                  <a:pt x="302055" y="54823"/>
                </a:moveTo>
                <a:cubicBezTo>
                  <a:pt x="165718" y="54823"/>
                  <a:pt x="54919" y="165428"/>
                  <a:pt x="54919" y="301526"/>
                </a:cubicBezTo>
                <a:cubicBezTo>
                  <a:pt x="54919" y="437624"/>
                  <a:pt x="165718" y="548229"/>
                  <a:pt x="302055" y="548229"/>
                </a:cubicBezTo>
                <a:cubicBezTo>
                  <a:pt x="438392" y="548229"/>
                  <a:pt x="549191" y="437624"/>
                  <a:pt x="549191" y="301526"/>
                </a:cubicBezTo>
                <a:cubicBezTo>
                  <a:pt x="549191" y="165428"/>
                  <a:pt x="438392" y="54823"/>
                  <a:pt x="302055" y="54823"/>
                </a:cubicBezTo>
                <a:close/>
                <a:moveTo>
                  <a:pt x="302055" y="0"/>
                </a:moveTo>
                <a:cubicBezTo>
                  <a:pt x="468597" y="0"/>
                  <a:pt x="604110" y="135275"/>
                  <a:pt x="604110" y="301526"/>
                </a:cubicBezTo>
                <a:cubicBezTo>
                  <a:pt x="604110" y="467777"/>
                  <a:pt x="468597" y="603052"/>
                  <a:pt x="302055" y="603052"/>
                </a:cubicBezTo>
                <a:cubicBezTo>
                  <a:pt x="135513" y="603052"/>
                  <a:pt x="0" y="467777"/>
                  <a:pt x="0" y="301526"/>
                </a:cubicBezTo>
                <a:cubicBezTo>
                  <a:pt x="0" y="135275"/>
                  <a:pt x="135513" y="0"/>
                  <a:pt x="302055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68580" tIns="34290" rIns="68580" bIns="34290" numCol="1" spcCol="0" rtlCol="0" fromWordArt="0" anchor="ctr" anchorCtr="0" forceAA="0" compatLnSpc="1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85800"/>
            <a:endParaRPr lang="zh-CN" altLang="en-US" sz="1350">
              <a:solidFill>
                <a:prstClr val="white"/>
              </a:solidFill>
              <a:latin typeface="Arial" panose="020B0604020202020204"/>
              <a:ea typeface="微软雅黑" panose="020B0503020204020204" charset="-122"/>
            </a:endParaRPr>
          </a:p>
        </p:txBody>
      </p:sp>
      <p:sp>
        <p:nvSpPr>
          <p:cNvPr id="27" name="任意多边形 26"/>
          <p:cNvSpPr/>
          <p:nvPr/>
        </p:nvSpPr>
        <p:spPr>
          <a:xfrm>
            <a:off x="7170169" y="4760120"/>
            <a:ext cx="766763" cy="383381"/>
          </a:xfrm>
          <a:custGeom>
            <a:avLst/>
            <a:gdLst>
              <a:gd name="connsiteX0" fmla="*/ 511175 w 1022350"/>
              <a:gd name="connsiteY0" fmla="*/ 0 h 511175"/>
              <a:gd name="connsiteX1" fmla="*/ 1022350 w 1022350"/>
              <a:gd name="connsiteY1" fmla="*/ 511175 h 511175"/>
              <a:gd name="connsiteX2" fmla="*/ 0 w 1022350"/>
              <a:gd name="connsiteY2" fmla="*/ 511175 h 511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22350" h="511175">
                <a:moveTo>
                  <a:pt x="511175" y="0"/>
                </a:moveTo>
                <a:lnTo>
                  <a:pt x="1022350" y="511175"/>
                </a:lnTo>
                <a:lnTo>
                  <a:pt x="0" y="511175"/>
                </a:lnTo>
                <a:close/>
              </a:path>
            </a:pathLst>
          </a:custGeom>
          <a:solidFill>
            <a:srgbClr val="07A10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zh-CN" altLang="en-US" sz="1350">
              <a:solidFill>
                <a:prstClr val="white"/>
              </a:solidFill>
              <a:latin typeface="Arial" panose="020B0604020202020204"/>
              <a:ea typeface="微软雅黑" panose="020B0503020204020204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3948430" y="3013075"/>
            <a:ext cx="1635760" cy="460375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 defTabSz="685800">
              <a:lnSpc>
                <a:spcPct val="15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Arial" panose="020B0604020202020204"/>
                <a:ea typeface="微软雅黑" panose="020B0503020204020204" charset="-122"/>
                <a:sym typeface="+mn-ea"/>
              </a:rPr>
              <a:t>造纸</a:t>
            </a:r>
            <a:endParaRPr lang="zh-CN" altLang="en-US" sz="1600" dirty="0">
              <a:solidFill>
                <a:schemeClr val="bg1"/>
              </a:solidFill>
              <a:latin typeface="Arial" panose="020B0604020202020204"/>
              <a:ea typeface="微软雅黑" panose="020B0503020204020204" charset="-122"/>
              <a:sym typeface="+mn-ea"/>
            </a:endParaRPr>
          </a:p>
        </p:txBody>
      </p:sp>
      <p:pic>
        <p:nvPicPr>
          <p:cNvPr id="32" name="object 6"/>
          <p:cNvPicPr/>
          <p:nvPr/>
        </p:nvPicPr>
        <p:blipFill>
          <a:blip r:embed="rId1" cstate="print"/>
          <a:stretch>
            <a:fillRect/>
          </a:stretch>
        </p:blipFill>
        <p:spPr>
          <a:xfrm>
            <a:off x="672313" y="156222"/>
            <a:ext cx="699447" cy="285736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330200" y="3126740"/>
            <a:ext cx="8453120" cy="20148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dirty="0">
                <a:solidFill>
                  <a:schemeClr val="tx1"/>
                </a:solidFill>
              </a:rPr>
              <a:t>      </a:t>
            </a:r>
            <a:r>
              <a:rPr lang="en-US" altLang="zh-CN" sz="1400" dirty="0">
                <a:solidFill>
                  <a:srgbClr val="07A10B"/>
                </a:solidFill>
                <a:sym typeface="+mn-ea"/>
              </a:rPr>
              <a:t> </a:t>
            </a:r>
            <a:r>
              <a:rPr lang="zh-CN" altLang="en-US" sz="1400" dirty="0">
                <a:solidFill>
                  <a:srgbClr val="07A10B"/>
                </a:solidFill>
                <a:sym typeface="+mn-ea"/>
              </a:rPr>
              <a:t>凤生成品加工厂是目前西南地区最大规模，也是成品设备先进、设备品类齐全、卫生环境规范的大型现代化生活用纸制造工厂。</a:t>
            </a:r>
            <a:endParaRPr lang="zh-CN" altLang="en-US" sz="1400" dirty="0">
              <a:solidFill>
                <a:srgbClr val="07A10B"/>
              </a:solidFill>
            </a:endParaRPr>
          </a:p>
          <a:p>
            <a:pPr>
              <a:lnSpc>
                <a:spcPct val="150000"/>
              </a:lnSpc>
            </a:pPr>
            <a:r>
              <a:rPr lang="en-US" altLang="zh-CN" sz="1400" dirty="0">
                <a:solidFill>
                  <a:schemeClr val="tx1"/>
                </a:solidFill>
              </a:rPr>
              <a:t>        </a:t>
            </a:r>
            <a:r>
              <a:rPr lang="zh-CN" altLang="en-US" sz="1400" dirty="0">
                <a:solidFill>
                  <a:srgbClr val="07A10B"/>
                </a:solidFill>
              </a:rPr>
              <a:t>凤生拥有</a:t>
            </a:r>
            <a:r>
              <a:rPr lang="en-US" altLang="zh-CN" sz="1400" dirty="0">
                <a:solidFill>
                  <a:srgbClr val="FF0000"/>
                </a:solidFill>
              </a:rPr>
              <a:t>14</a:t>
            </a:r>
            <a:r>
              <a:rPr lang="zh-CN" altLang="en-US" sz="1400" dirty="0">
                <a:solidFill>
                  <a:srgbClr val="FF0000"/>
                </a:solidFill>
              </a:rPr>
              <a:t>条</a:t>
            </a:r>
            <a:r>
              <a:rPr lang="zh-CN" altLang="en-US" sz="1400" dirty="0">
                <a:solidFill>
                  <a:srgbClr val="07A10B"/>
                </a:solidFill>
              </a:rPr>
              <a:t>高速造纸生产线，</a:t>
            </a:r>
            <a:r>
              <a:rPr lang="en-US" altLang="zh-CN" sz="1400" dirty="0">
                <a:solidFill>
                  <a:srgbClr val="FF0000"/>
                </a:solidFill>
              </a:rPr>
              <a:t>25</a:t>
            </a:r>
            <a:r>
              <a:rPr lang="zh-CN" altLang="en-US" sz="1400" dirty="0">
                <a:solidFill>
                  <a:srgbClr val="FF0000"/>
                </a:solidFill>
              </a:rPr>
              <a:t>条</a:t>
            </a:r>
            <a:r>
              <a:rPr lang="zh-CN" altLang="en-US" sz="1400" dirty="0">
                <a:solidFill>
                  <a:srgbClr val="07A10B"/>
                </a:solidFill>
              </a:rPr>
              <a:t>高速成品加工生产线，不仅能够提供消费用户居家生活需求的</a:t>
            </a:r>
            <a:r>
              <a:rPr lang="zh-CN" altLang="en-US" sz="1400" dirty="0">
                <a:solidFill>
                  <a:srgbClr val="FF0000"/>
                </a:solidFill>
              </a:rPr>
              <a:t>抽纸</a:t>
            </a:r>
            <a:r>
              <a:rPr lang="zh-CN" altLang="en-US" sz="1400" dirty="0">
                <a:solidFill>
                  <a:srgbClr val="07A10B"/>
                </a:solidFill>
              </a:rPr>
              <a:t>（平纹、立体压花、宽边压花、四边压花）、</a:t>
            </a:r>
            <a:r>
              <a:rPr lang="zh-CN" altLang="en-US" sz="1400" dirty="0">
                <a:solidFill>
                  <a:srgbClr val="FF0000"/>
                </a:solidFill>
              </a:rPr>
              <a:t>卷纸</a:t>
            </a:r>
            <a:r>
              <a:rPr lang="zh-CN" altLang="en-US" sz="1400" dirty="0">
                <a:solidFill>
                  <a:srgbClr val="07A10B"/>
                </a:solidFill>
              </a:rPr>
              <a:t>（平纹及</a:t>
            </a:r>
            <a:r>
              <a:rPr lang="en-US" altLang="zh-CN" sz="1400" dirty="0">
                <a:solidFill>
                  <a:srgbClr val="07A10B"/>
                </a:solidFill>
              </a:rPr>
              <a:t>4D</a:t>
            </a:r>
            <a:r>
              <a:rPr lang="zh-CN" altLang="en-US" sz="1400" dirty="0">
                <a:solidFill>
                  <a:srgbClr val="07A10B"/>
                </a:solidFill>
              </a:rPr>
              <a:t>压花）、</a:t>
            </a:r>
            <a:r>
              <a:rPr lang="zh-CN" altLang="en-US" sz="1400" dirty="0">
                <a:solidFill>
                  <a:srgbClr val="FF0000"/>
                </a:solidFill>
              </a:rPr>
              <a:t>厨房用纸</a:t>
            </a:r>
            <a:r>
              <a:rPr lang="zh-CN" altLang="en-US" sz="1400" dirty="0">
                <a:solidFill>
                  <a:srgbClr val="07A10B"/>
                </a:solidFill>
              </a:rPr>
              <a:t>（抽、卷式）、</a:t>
            </a:r>
            <a:r>
              <a:rPr lang="zh-CN" altLang="en-US" sz="1400" dirty="0">
                <a:solidFill>
                  <a:srgbClr val="FF0000"/>
                </a:solidFill>
              </a:rPr>
              <a:t>手帕纸</a:t>
            </a:r>
            <a:r>
              <a:rPr lang="en-US" altLang="zh-CN" sz="1400" dirty="0">
                <a:solidFill>
                  <a:srgbClr val="FF0000"/>
                </a:solidFill>
              </a:rPr>
              <a:t>/</a:t>
            </a:r>
            <a:r>
              <a:rPr lang="zh-CN" altLang="en-US" sz="1400" dirty="0">
                <a:solidFill>
                  <a:srgbClr val="FF0000"/>
                </a:solidFill>
              </a:rPr>
              <a:t>便携式纸巾、</a:t>
            </a:r>
            <a:r>
              <a:rPr lang="zh-CN" altLang="en-US" sz="1400" dirty="0">
                <a:solidFill>
                  <a:srgbClr val="07A10B"/>
                </a:solidFill>
              </a:rPr>
              <a:t>等各个场景及等级产品，还能生产</a:t>
            </a:r>
            <a:r>
              <a:rPr lang="zh-CN" altLang="en-US" sz="1400" dirty="0">
                <a:solidFill>
                  <a:srgbClr val="FF0000"/>
                </a:solidFill>
                <a:sym typeface="+mn-ea"/>
              </a:rPr>
              <a:t>商用大盘纸、擦手纸</a:t>
            </a:r>
            <a:r>
              <a:rPr lang="zh-CN" altLang="en-US" sz="1400" dirty="0">
                <a:solidFill>
                  <a:srgbClr val="07A10B"/>
                </a:solidFill>
              </a:rPr>
              <a:t>满足客户对各类商用场景的业务需求。</a:t>
            </a:r>
            <a:endParaRPr lang="zh-CN" altLang="en-US" sz="1400" dirty="0">
              <a:solidFill>
                <a:srgbClr val="07A10B"/>
              </a:solidFill>
            </a:endParaRPr>
          </a:p>
          <a:p>
            <a:r>
              <a:rPr lang="en-US" altLang="zh-CN" sz="1400" dirty="0">
                <a:solidFill>
                  <a:srgbClr val="07A10B"/>
                </a:solidFill>
              </a:rPr>
              <a:t>       </a:t>
            </a:r>
            <a:endParaRPr lang="en-US" altLang="zh-CN" sz="1400" dirty="0">
              <a:solidFill>
                <a:srgbClr val="07A10B"/>
              </a:solidFill>
            </a:endParaRPr>
          </a:p>
        </p:txBody>
      </p:sp>
      <p:sp>
        <p:nvSpPr>
          <p:cNvPr id="5" name="矩形 4"/>
          <p:cNvSpPr/>
          <p:nvPr/>
        </p:nvSpPr>
        <p:spPr>
          <a:xfrm>
            <a:off x="2215515" y="3028950"/>
            <a:ext cx="1403985" cy="460375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 defTabSz="685800">
              <a:lnSpc>
                <a:spcPct val="15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Arial" panose="020B0604020202020204"/>
                <a:ea typeface="微软雅黑" panose="020B0503020204020204" charset="-122"/>
                <a:sym typeface="+mn-ea"/>
              </a:rPr>
              <a:t>浆</a:t>
            </a:r>
            <a:endParaRPr lang="zh-CN" altLang="en-US" sz="1600" dirty="0">
              <a:solidFill>
                <a:schemeClr val="bg1"/>
              </a:solidFill>
              <a:latin typeface="Arial" panose="020B0604020202020204"/>
              <a:ea typeface="微软雅黑" panose="020B0503020204020204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254760" y="499110"/>
            <a:ext cx="8027670" cy="138366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l" defTabSz="685800"/>
            <a:r>
              <a:rPr lang="zh-CN" altLang="en-US" sz="2400" b="1" dirty="0">
                <a:solidFill>
                  <a:srgbClr val="00B050"/>
                </a:solidFill>
                <a:latin typeface="Arial" panose="020B0604020202020204"/>
                <a:ea typeface="微软雅黑" panose="020B0503020204020204" charset="-122"/>
              </a:rPr>
              <a:t>生产实力</a:t>
            </a:r>
            <a:r>
              <a:rPr lang="en-US" altLang="zh-CN" sz="2000" b="1" dirty="0">
                <a:solidFill>
                  <a:srgbClr val="00B050"/>
                </a:solidFill>
                <a:latin typeface="Arial" panose="020B0604020202020204"/>
                <a:ea typeface="微软雅黑" panose="020B0503020204020204" charset="-122"/>
              </a:rPr>
              <a:t>—</a:t>
            </a:r>
            <a:r>
              <a:rPr lang="zh-CN" altLang="en-US" sz="2000" b="1" dirty="0">
                <a:solidFill>
                  <a:srgbClr val="00B050"/>
                </a:solidFill>
                <a:latin typeface="Arial" panose="020B0604020202020204"/>
                <a:ea typeface="微软雅黑" panose="020B0503020204020204" charset="-122"/>
              </a:rPr>
              <a:t>西南成品设备最先进和品类最全的标准工厂</a:t>
            </a:r>
            <a:endParaRPr lang="zh-CN" altLang="en-US" sz="2000" b="1" dirty="0">
              <a:solidFill>
                <a:srgbClr val="00B050"/>
              </a:solidFill>
              <a:latin typeface="Arial" panose="020B0604020202020204"/>
              <a:ea typeface="微软雅黑" panose="020B0503020204020204" charset="-122"/>
            </a:endParaRPr>
          </a:p>
          <a:p>
            <a:pPr algn="l" defTabSz="685800"/>
            <a:endParaRPr lang="zh-CN" altLang="en-US" sz="2000" b="1" dirty="0">
              <a:solidFill>
                <a:srgbClr val="00B050"/>
              </a:solidFill>
              <a:latin typeface="Arial" panose="020B0604020202020204"/>
              <a:ea typeface="微软雅黑" panose="020B0503020204020204" charset="-122"/>
            </a:endParaRPr>
          </a:p>
          <a:p>
            <a:pPr algn="l" defTabSz="685800"/>
            <a:endParaRPr lang="zh-CN" altLang="en-US" sz="2000" b="1" dirty="0">
              <a:solidFill>
                <a:srgbClr val="00B050"/>
              </a:solidFill>
              <a:latin typeface="Arial" panose="020B0604020202020204"/>
              <a:ea typeface="微软雅黑" panose="020B0503020204020204" charset="-122"/>
            </a:endParaRPr>
          </a:p>
          <a:p>
            <a:pPr algn="l" defTabSz="685800"/>
            <a:endParaRPr lang="zh-CN" altLang="en-US" sz="2000" b="1" dirty="0">
              <a:solidFill>
                <a:srgbClr val="00B050"/>
              </a:solidFill>
              <a:latin typeface="Arial" panose="020B0604020202020204"/>
              <a:ea typeface="微软雅黑" panose="020B0503020204020204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5575" y="919480"/>
            <a:ext cx="5915660" cy="2298700"/>
          </a:xfrm>
          <a:prstGeom prst="rect">
            <a:avLst/>
          </a:prstGeom>
        </p:spPr>
      </p:pic>
    </p:spTree>
    <p:custDataLst>
      <p:tags r:id="rId3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0">
        <p:fade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/>
      <p:bldP spid="48" grpId="1"/>
      <p:bldP spid="52" grpId="0"/>
      <p:bldP spid="52" grpId="1"/>
      <p:bldP spid="8" grpId="0"/>
      <p:bldP spid="8" grpId="1"/>
      <p:bldP spid="5" grpId="0"/>
      <p:bldP spid="5" grpId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矩形 47"/>
          <p:cNvSpPr/>
          <p:nvPr/>
        </p:nvSpPr>
        <p:spPr>
          <a:xfrm>
            <a:off x="330200" y="3028950"/>
            <a:ext cx="1530985" cy="460375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 defTabSz="685800">
              <a:lnSpc>
                <a:spcPct val="150000"/>
              </a:lnSpc>
            </a:pPr>
            <a:r>
              <a:rPr lang="en-US" altLang="zh-CN" sz="1600">
                <a:solidFill>
                  <a:schemeClr val="bg1"/>
                </a:solidFill>
                <a:latin typeface="方正兰亭黑简体" panose="02000000000000000000" charset="-122"/>
                <a:ea typeface="方正兰亭黑简体" panose="02000000000000000000" charset="-122"/>
                <a:sym typeface="+mn-ea"/>
              </a:rPr>
              <a:t>60</a:t>
            </a:r>
            <a:r>
              <a:rPr lang="zh-CN" altLang="en-US" sz="1600">
                <a:solidFill>
                  <a:schemeClr val="bg1"/>
                </a:solidFill>
                <a:latin typeface="方正兰亭黑简体" panose="02000000000000000000" charset="-122"/>
                <a:ea typeface="方正兰亭黑简体" panose="02000000000000000000" charset="-122"/>
                <a:sym typeface="+mn-ea"/>
              </a:rPr>
              <a:t>万亩林地</a:t>
            </a:r>
            <a:endParaRPr lang="zh-CN" altLang="en-US" sz="1600" dirty="0">
              <a:solidFill>
                <a:schemeClr val="bg1"/>
              </a:solidFill>
              <a:latin typeface="方正兰亭黑简体" panose="02000000000000000000" charset="-122"/>
              <a:ea typeface="方正兰亭黑简体" panose="02000000000000000000" charset="-122"/>
              <a:sym typeface="+mn-ea"/>
            </a:endParaRPr>
          </a:p>
        </p:txBody>
      </p:sp>
      <p:sp>
        <p:nvSpPr>
          <p:cNvPr id="52" name="矩形 51"/>
          <p:cNvSpPr/>
          <p:nvPr/>
        </p:nvSpPr>
        <p:spPr>
          <a:xfrm>
            <a:off x="7433310" y="3028950"/>
            <a:ext cx="1478280" cy="460375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 defTabSz="685800">
              <a:lnSpc>
                <a:spcPct val="150000"/>
              </a:lnSpc>
            </a:pPr>
            <a:r>
              <a:rPr lang="zh-CN" altLang="en-US" sz="1600">
                <a:solidFill>
                  <a:schemeClr val="bg1"/>
                </a:solidFill>
                <a:sym typeface="+mn-ea"/>
              </a:rPr>
              <a:t>严格检验</a:t>
            </a:r>
            <a:endParaRPr lang="zh-CN" altLang="en-US" sz="1600" dirty="0">
              <a:solidFill>
                <a:schemeClr val="bg1"/>
              </a:solidFill>
              <a:latin typeface="Arial" panose="020B0604020202020204"/>
              <a:ea typeface="微软雅黑" panose="020B0503020204020204" charset="-122"/>
              <a:sym typeface="+mn-ea"/>
            </a:endParaRPr>
          </a:p>
        </p:txBody>
      </p:sp>
      <p:sp>
        <p:nvSpPr>
          <p:cNvPr id="21" name="任意多边形 20"/>
          <p:cNvSpPr/>
          <p:nvPr/>
        </p:nvSpPr>
        <p:spPr>
          <a:xfrm>
            <a:off x="7771734" y="4964368"/>
            <a:ext cx="358263" cy="179132"/>
          </a:xfrm>
          <a:custGeom>
            <a:avLst/>
            <a:gdLst>
              <a:gd name="connsiteX0" fmla="*/ 238842 w 477684"/>
              <a:gd name="connsiteY0" fmla="*/ 0 h 238842"/>
              <a:gd name="connsiteX1" fmla="*/ 477684 w 477684"/>
              <a:gd name="connsiteY1" fmla="*/ 238842 h 238842"/>
              <a:gd name="connsiteX2" fmla="*/ 0 w 477684"/>
              <a:gd name="connsiteY2" fmla="*/ 238842 h 2388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77684" h="238842">
                <a:moveTo>
                  <a:pt x="238842" y="0"/>
                </a:moveTo>
                <a:lnTo>
                  <a:pt x="477684" y="238842"/>
                </a:lnTo>
                <a:lnTo>
                  <a:pt x="0" y="238842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zh-CN" altLang="en-US" sz="1350">
              <a:solidFill>
                <a:prstClr val="white"/>
              </a:solidFill>
              <a:latin typeface="Arial" panose="020B0604020202020204"/>
              <a:ea typeface="微软雅黑" panose="020B0503020204020204" charset="-122"/>
            </a:endParaRPr>
          </a:p>
        </p:txBody>
      </p:sp>
      <p:sp>
        <p:nvSpPr>
          <p:cNvPr id="23" name="任意多边形 22"/>
          <p:cNvSpPr/>
          <p:nvPr/>
        </p:nvSpPr>
        <p:spPr>
          <a:xfrm>
            <a:off x="244720" y="29965"/>
            <a:ext cx="1664725" cy="832363"/>
          </a:xfrm>
          <a:custGeom>
            <a:avLst/>
            <a:gdLst>
              <a:gd name="connsiteX0" fmla="*/ 0 w 2219633"/>
              <a:gd name="connsiteY0" fmla="*/ 0 h 1109817"/>
              <a:gd name="connsiteX1" fmla="*/ 2219633 w 2219633"/>
              <a:gd name="connsiteY1" fmla="*/ 0 h 1109817"/>
              <a:gd name="connsiteX2" fmla="*/ 1109817 w 2219633"/>
              <a:gd name="connsiteY2" fmla="*/ 1109817 h 11098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219633" h="1109817">
                <a:moveTo>
                  <a:pt x="0" y="0"/>
                </a:moveTo>
                <a:lnTo>
                  <a:pt x="2219633" y="0"/>
                </a:lnTo>
                <a:lnTo>
                  <a:pt x="1109817" y="1109817"/>
                </a:lnTo>
                <a:close/>
              </a:path>
            </a:pathLst>
          </a:custGeom>
          <a:solidFill>
            <a:srgbClr val="07A10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zh-CN" altLang="en-US" sz="1350">
              <a:solidFill>
                <a:srgbClr val="07A10B"/>
              </a:solidFill>
              <a:latin typeface="Arial" panose="020B0604020202020204"/>
              <a:ea typeface="微软雅黑" panose="020B0503020204020204" charset="-122"/>
            </a:endParaRPr>
          </a:p>
        </p:txBody>
      </p:sp>
      <p:sp>
        <p:nvSpPr>
          <p:cNvPr id="24" name="椭圆 49"/>
          <p:cNvSpPr/>
          <p:nvPr/>
        </p:nvSpPr>
        <p:spPr>
          <a:xfrm>
            <a:off x="8670387" y="4760317"/>
            <a:ext cx="225879" cy="225483"/>
          </a:xfrm>
          <a:custGeom>
            <a:avLst/>
            <a:gdLst>
              <a:gd name="connsiteX0" fmla="*/ 320385 w 604110"/>
              <a:gd name="connsiteY0" fmla="*/ 164550 h 603052"/>
              <a:gd name="connsiteX1" fmla="*/ 339813 w 604110"/>
              <a:gd name="connsiteY1" fmla="*/ 172569 h 603052"/>
              <a:gd name="connsiteX2" fmla="*/ 449654 w 604110"/>
              <a:gd name="connsiteY2" fmla="*/ 282231 h 603052"/>
              <a:gd name="connsiteX3" fmla="*/ 457617 w 604110"/>
              <a:gd name="connsiteY3" fmla="*/ 301558 h 603052"/>
              <a:gd name="connsiteX4" fmla="*/ 449654 w 604110"/>
              <a:gd name="connsiteY4" fmla="*/ 320886 h 603052"/>
              <a:gd name="connsiteX5" fmla="*/ 339813 w 604110"/>
              <a:gd name="connsiteY5" fmla="*/ 430548 h 603052"/>
              <a:gd name="connsiteX6" fmla="*/ 320316 w 604110"/>
              <a:gd name="connsiteY6" fmla="*/ 438635 h 603052"/>
              <a:gd name="connsiteX7" fmla="*/ 300957 w 604110"/>
              <a:gd name="connsiteY7" fmla="*/ 430548 h 603052"/>
              <a:gd name="connsiteX8" fmla="*/ 300957 w 604110"/>
              <a:gd name="connsiteY8" fmla="*/ 391892 h 603052"/>
              <a:gd name="connsiteX9" fmla="*/ 363841 w 604110"/>
              <a:gd name="connsiteY9" fmla="*/ 328974 h 603052"/>
              <a:gd name="connsiteX10" fmla="*/ 173954 w 604110"/>
              <a:gd name="connsiteY10" fmla="*/ 328974 h 603052"/>
              <a:gd name="connsiteX11" fmla="*/ 146494 w 604110"/>
              <a:gd name="connsiteY11" fmla="*/ 301558 h 603052"/>
              <a:gd name="connsiteX12" fmla="*/ 173954 w 604110"/>
              <a:gd name="connsiteY12" fmla="*/ 274143 h 603052"/>
              <a:gd name="connsiteX13" fmla="*/ 363978 w 604110"/>
              <a:gd name="connsiteY13" fmla="*/ 274143 h 603052"/>
              <a:gd name="connsiteX14" fmla="*/ 300957 w 604110"/>
              <a:gd name="connsiteY14" fmla="*/ 211225 h 603052"/>
              <a:gd name="connsiteX15" fmla="*/ 300957 w 604110"/>
              <a:gd name="connsiteY15" fmla="*/ 172569 h 603052"/>
              <a:gd name="connsiteX16" fmla="*/ 320385 w 604110"/>
              <a:gd name="connsiteY16" fmla="*/ 164550 h 603052"/>
              <a:gd name="connsiteX17" fmla="*/ 302055 w 604110"/>
              <a:gd name="connsiteY17" fmla="*/ 54823 h 603052"/>
              <a:gd name="connsiteX18" fmla="*/ 54919 w 604110"/>
              <a:gd name="connsiteY18" fmla="*/ 301526 h 603052"/>
              <a:gd name="connsiteX19" fmla="*/ 302055 w 604110"/>
              <a:gd name="connsiteY19" fmla="*/ 548229 h 603052"/>
              <a:gd name="connsiteX20" fmla="*/ 549191 w 604110"/>
              <a:gd name="connsiteY20" fmla="*/ 301526 h 603052"/>
              <a:gd name="connsiteX21" fmla="*/ 302055 w 604110"/>
              <a:gd name="connsiteY21" fmla="*/ 54823 h 603052"/>
              <a:gd name="connsiteX22" fmla="*/ 302055 w 604110"/>
              <a:gd name="connsiteY22" fmla="*/ 0 h 603052"/>
              <a:gd name="connsiteX23" fmla="*/ 604110 w 604110"/>
              <a:gd name="connsiteY23" fmla="*/ 301526 h 603052"/>
              <a:gd name="connsiteX24" fmla="*/ 302055 w 604110"/>
              <a:gd name="connsiteY24" fmla="*/ 603052 h 603052"/>
              <a:gd name="connsiteX25" fmla="*/ 0 w 604110"/>
              <a:gd name="connsiteY25" fmla="*/ 301526 h 603052"/>
              <a:gd name="connsiteX26" fmla="*/ 302055 w 604110"/>
              <a:gd name="connsiteY26" fmla="*/ 0 h 6030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604110" h="603052">
                <a:moveTo>
                  <a:pt x="320385" y="164550"/>
                </a:moveTo>
                <a:cubicBezTo>
                  <a:pt x="327422" y="164550"/>
                  <a:pt x="334458" y="167223"/>
                  <a:pt x="339813" y="172569"/>
                </a:cubicBezTo>
                <a:lnTo>
                  <a:pt x="449654" y="282231"/>
                </a:lnTo>
                <a:cubicBezTo>
                  <a:pt x="454734" y="287302"/>
                  <a:pt x="457617" y="294293"/>
                  <a:pt x="457617" y="301558"/>
                </a:cubicBezTo>
                <a:cubicBezTo>
                  <a:pt x="457617" y="308824"/>
                  <a:pt x="454734" y="315814"/>
                  <a:pt x="449654" y="320886"/>
                </a:cubicBezTo>
                <a:lnTo>
                  <a:pt x="339813" y="430548"/>
                </a:lnTo>
                <a:cubicBezTo>
                  <a:pt x="334458" y="436031"/>
                  <a:pt x="327319" y="438635"/>
                  <a:pt x="320316" y="438635"/>
                </a:cubicBezTo>
                <a:cubicBezTo>
                  <a:pt x="313314" y="438635"/>
                  <a:pt x="306312" y="436031"/>
                  <a:pt x="300957" y="430548"/>
                </a:cubicBezTo>
                <a:cubicBezTo>
                  <a:pt x="290248" y="419856"/>
                  <a:pt x="290248" y="402584"/>
                  <a:pt x="300957" y="391892"/>
                </a:cubicBezTo>
                <a:lnTo>
                  <a:pt x="363841" y="328974"/>
                </a:lnTo>
                <a:lnTo>
                  <a:pt x="173954" y="328974"/>
                </a:lnTo>
                <a:cubicBezTo>
                  <a:pt x="158714" y="328974"/>
                  <a:pt x="146494" y="316774"/>
                  <a:pt x="146494" y="301558"/>
                </a:cubicBezTo>
                <a:cubicBezTo>
                  <a:pt x="146494" y="286480"/>
                  <a:pt x="158714" y="274143"/>
                  <a:pt x="173954" y="274143"/>
                </a:cubicBezTo>
                <a:lnTo>
                  <a:pt x="363978" y="274143"/>
                </a:lnTo>
                <a:lnTo>
                  <a:pt x="300957" y="211225"/>
                </a:lnTo>
                <a:cubicBezTo>
                  <a:pt x="290248" y="200533"/>
                  <a:pt x="290248" y="183261"/>
                  <a:pt x="300957" y="172569"/>
                </a:cubicBezTo>
                <a:cubicBezTo>
                  <a:pt x="306312" y="167223"/>
                  <a:pt x="313349" y="164550"/>
                  <a:pt x="320385" y="164550"/>
                </a:cubicBezTo>
                <a:close/>
                <a:moveTo>
                  <a:pt x="302055" y="54823"/>
                </a:moveTo>
                <a:cubicBezTo>
                  <a:pt x="165718" y="54823"/>
                  <a:pt x="54919" y="165428"/>
                  <a:pt x="54919" y="301526"/>
                </a:cubicBezTo>
                <a:cubicBezTo>
                  <a:pt x="54919" y="437624"/>
                  <a:pt x="165718" y="548229"/>
                  <a:pt x="302055" y="548229"/>
                </a:cubicBezTo>
                <a:cubicBezTo>
                  <a:pt x="438392" y="548229"/>
                  <a:pt x="549191" y="437624"/>
                  <a:pt x="549191" y="301526"/>
                </a:cubicBezTo>
                <a:cubicBezTo>
                  <a:pt x="549191" y="165428"/>
                  <a:pt x="438392" y="54823"/>
                  <a:pt x="302055" y="54823"/>
                </a:cubicBezTo>
                <a:close/>
                <a:moveTo>
                  <a:pt x="302055" y="0"/>
                </a:moveTo>
                <a:cubicBezTo>
                  <a:pt x="468597" y="0"/>
                  <a:pt x="604110" y="135275"/>
                  <a:pt x="604110" y="301526"/>
                </a:cubicBezTo>
                <a:cubicBezTo>
                  <a:pt x="604110" y="467777"/>
                  <a:pt x="468597" y="603052"/>
                  <a:pt x="302055" y="603052"/>
                </a:cubicBezTo>
                <a:cubicBezTo>
                  <a:pt x="135513" y="603052"/>
                  <a:pt x="0" y="467777"/>
                  <a:pt x="0" y="301526"/>
                </a:cubicBezTo>
                <a:cubicBezTo>
                  <a:pt x="0" y="135275"/>
                  <a:pt x="135513" y="0"/>
                  <a:pt x="302055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68580" tIns="34290" rIns="68580" bIns="34290" numCol="1" spcCol="0" rtlCol="0" fromWordArt="0" anchor="ctr" anchorCtr="0" forceAA="0" compatLnSpc="1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85800"/>
            <a:endParaRPr lang="zh-CN" altLang="en-US" sz="1350">
              <a:solidFill>
                <a:prstClr val="white"/>
              </a:solidFill>
              <a:latin typeface="Arial" panose="020B0604020202020204"/>
              <a:ea typeface="微软雅黑" panose="020B0503020204020204" charset="-122"/>
            </a:endParaRPr>
          </a:p>
        </p:txBody>
      </p:sp>
      <p:sp>
        <p:nvSpPr>
          <p:cNvPr id="25" name="椭圆 50"/>
          <p:cNvSpPr/>
          <p:nvPr/>
        </p:nvSpPr>
        <p:spPr>
          <a:xfrm flipH="1">
            <a:off x="8385912" y="4760317"/>
            <a:ext cx="225879" cy="225483"/>
          </a:xfrm>
          <a:custGeom>
            <a:avLst/>
            <a:gdLst>
              <a:gd name="connsiteX0" fmla="*/ 320385 w 604110"/>
              <a:gd name="connsiteY0" fmla="*/ 164550 h 603052"/>
              <a:gd name="connsiteX1" fmla="*/ 339813 w 604110"/>
              <a:gd name="connsiteY1" fmla="*/ 172569 h 603052"/>
              <a:gd name="connsiteX2" fmla="*/ 449654 w 604110"/>
              <a:gd name="connsiteY2" fmla="*/ 282231 h 603052"/>
              <a:gd name="connsiteX3" fmla="*/ 457617 w 604110"/>
              <a:gd name="connsiteY3" fmla="*/ 301558 h 603052"/>
              <a:gd name="connsiteX4" fmla="*/ 449654 w 604110"/>
              <a:gd name="connsiteY4" fmla="*/ 320886 h 603052"/>
              <a:gd name="connsiteX5" fmla="*/ 339813 w 604110"/>
              <a:gd name="connsiteY5" fmla="*/ 430548 h 603052"/>
              <a:gd name="connsiteX6" fmla="*/ 320316 w 604110"/>
              <a:gd name="connsiteY6" fmla="*/ 438635 h 603052"/>
              <a:gd name="connsiteX7" fmla="*/ 300957 w 604110"/>
              <a:gd name="connsiteY7" fmla="*/ 430548 h 603052"/>
              <a:gd name="connsiteX8" fmla="*/ 300957 w 604110"/>
              <a:gd name="connsiteY8" fmla="*/ 391892 h 603052"/>
              <a:gd name="connsiteX9" fmla="*/ 363841 w 604110"/>
              <a:gd name="connsiteY9" fmla="*/ 328974 h 603052"/>
              <a:gd name="connsiteX10" fmla="*/ 173954 w 604110"/>
              <a:gd name="connsiteY10" fmla="*/ 328974 h 603052"/>
              <a:gd name="connsiteX11" fmla="*/ 146494 w 604110"/>
              <a:gd name="connsiteY11" fmla="*/ 301558 h 603052"/>
              <a:gd name="connsiteX12" fmla="*/ 173954 w 604110"/>
              <a:gd name="connsiteY12" fmla="*/ 274143 h 603052"/>
              <a:gd name="connsiteX13" fmla="*/ 363978 w 604110"/>
              <a:gd name="connsiteY13" fmla="*/ 274143 h 603052"/>
              <a:gd name="connsiteX14" fmla="*/ 300957 w 604110"/>
              <a:gd name="connsiteY14" fmla="*/ 211225 h 603052"/>
              <a:gd name="connsiteX15" fmla="*/ 300957 w 604110"/>
              <a:gd name="connsiteY15" fmla="*/ 172569 h 603052"/>
              <a:gd name="connsiteX16" fmla="*/ 320385 w 604110"/>
              <a:gd name="connsiteY16" fmla="*/ 164550 h 603052"/>
              <a:gd name="connsiteX17" fmla="*/ 302055 w 604110"/>
              <a:gd name="connsiteY17" fmla="*/ 54823 h 603052"/>
              <a:gd name="connsiteX18" fmla="*/ 54919 w 604110"/>
              <a:gd name="connsiteY18" fmla="*/ 301526 h 603052"/>
              <a:gd name="connsiteX19" fmla="*/ 302055 w 604110"/>
              <a:gd name="connsiteY19" fmla="*/ 548229 h 603052"/>
              <a:gd name="connsiteX20" fmla="*/ 549191 w 604110"/>
              <a:gd name="connsiteY20" fmla="*/ 301526 h 603052"/>
              <a:gd name="connsiteX21" fmla="*/ 302055 w 604110"/>
              <a:gd name="connsiteY21" fmla="*/ 54823 h 603052"/>
              <a:gd name="connsiteX22" fmla="*/ 302055 w 604110"/>
              <a:gd name="connsiteY22" fmla="*/ 0 h 603052"/>
              <a:gd name="connsiteX23" fmla="*/ 604110 w 604110"/>
              <a:gd name="connsiteY23" fmla="*/ 301526 h 603052"/>
              <a:gd name="connsiteX24" fmla="*/ 302055 w 604110"/>
              <a:gd name="connsiteY24" fmla="*/ 603052 h 603052"/>
              <a:gd name="connsiteX25" fmla="*/ 0 w 604110"/>
              <a:gd name="connsiteY25" fmla="*/ 301526 h 603052"/>
              <a:gd name="connsiteX26" fmla="*/ 302055 w 604110"/>
              <a:gd name="connsiteY26" fmla="*/ 0 h 6030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604110" h="603052">
                <a:moveTo>
                  <a:pt x="320385" y="164550"/>
                </a:moveTo>
                <a:cubicBezTo>
                  <a:pt x="327422" y="164550"/>
                  <a:pt x="334458" y="167223"/>
                  <a:pt x="339813" y="172569"/>
                </a:cubicBezTo>
                <a:lnTo>
                  <a:pt x="449654" y="282231"/>
                </a:lnTo>
                <a:cubicBezTo>
                  <a:pt x="454734" y="287302"/>
                  <a:pt x="457617" y="294293"/>
                  <a:pt x="457617" y="301558"/>
                </a:cubicBezTo>
                <a:cubicBezTo>
                  <a:pt x="457617" y="308824"/>
                  <a:pt x="454734" y="315814"/>
                  <a:pt x="449654" y="320886"/>
                </a:cubicBezTo>
                <a:lnTo>
                  <a:pt x="339813" y="430548"/>
                </a:lnTo>
                <a:cubicBezTo>
                  <a:pt x="334458" y="436031"/>
                  <a:pt x="327319" y="438635"/>
                  <a:pt x="320316" y="438635"/>
                </a:cubicBezTo>
                <a:cubicBezTo>
                  <a:pt x="313314" y="438635"/>
                  <a:pt x="306312" y="436031"/>
                  <a:pt x="300957" y="430548"/>
                </a:cubicBezTo>
                <a:cubicBezTo>
                  <a:pt x="290248" y="419856"/>
                  <a:pt x="290248" y="402584"/>
                  <a:pt x="300957" y="391892"/>
                </a:cubicBezTo>
                <a:lnTo>
                  <a:pt x="363841" y="328974"/>
                </a:lnTo>
                <a:lnTo>
                  <a:pt x="173954" y="328974"/>
                </a:lnTo>
                <a:cubicBezTo>
                  <a:pt x="158714" y="328974"/>
                  <a:pt x="146494" y="316774"/>
                  <a:pt x="146494" y="301558"/>
                </a:cubicBezTo>
                <a:cubicBezTo>
                  <a:pt x="146494" y="286480"/>
                  <a:pt x="158714" y="274143"/>
                  <a:pt x="173954" y="274143"/>
                </a:cubicBezTo>
                <a:lnTo>
                  <a:pt x="363978" y="274143"/>
                </a:lnTo>
                <a:lnTo>
                  <a:pt x="300957" y="211225"/>
                </a:lnTo>
                <a:cubicBezTo>
                  <a:pt x="290248" y="200533"/>
                  <a:pt x="290248" y="183261"/>
                  <a:pt x="300957" y="172569"/>
                </a:cubicBezTo>
                <a:cubicBezTo>
                  <a:pt x="306312" y="167223"/>
                  <a:pt x="313349" y="164550"/>
                  <a:pt x="320385" y="164550"/>
                </a:cubicBezTo>
                <a:close/>
                <a:moveTo>
                  <a:pt x="302055" y="54823"/>
                </a:moveTo>
                <a:cubicBezTo>
                  <a:pt x="165718" y="54823"/>
                  <a:pt x="54919" y="165428"/>
                  <a:pt x="54919" y="301526"/>
                </a:cubicBezTo>
                <a:cubicBezTo>
                  <a:pt x="54919" y="437624"/>
                  <a:pt x="165718" y="548229"/>
                  <a:pt x="302055" y="548229"/>
                </a:cubicBezTo>
                <a:cubicBezTo>
                  <a:pt x="438392" y="548229"/>
                  <a:pt x="549191" y="437624"/>
                  <a:pt x="549191" y="301526"/>
                </a:cubicBezTo>
                <a:cubicBezTo>
                  <a:pt x="549191" y="165428"/>
                  <a:pt x="438392" y="54823"/>
                  <a:pt x="302055" y="54823"/>
                </a:cubicBezTo>
                <a:close/>
                <a:moveTo>
                  <a:pt x="302055" y="0"/>
                </a:moveTo>
                <a:cubicBezTo>
                  <a:pt x="468597" y="0"/>
                  <a:pt x="604110" y="135275"/>
                  <a:pt x="604110" y="301526"/>
                </a:cubicBezTo>
                <a:cubicBezTo>
                  <a:pt x="604110" y="467777"/>
                  <a:pt x="468597" y="603052"/>
                  <a:pt x="302055" y="603052"/>
                </a:cubicBezTo>
                <a:cubicBezTo>
                  <a:pt x="135513" y="603052"/>
                  <a:pt x="0" y="467777"/>
                  <a:pt x="0" y="301526"/>
                </a:cubicBezTo>
                <a:cubicBezTo>
                  <a:pt x="0" y="135275"/>
                  <a:pt x="135513" y="0"/>
                  <a:pt x="302055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68580" tIns="34290" rIns="68580" bIns="34290" numCol="1" spcCol="0" rtlCol="0" fromWordArt="0" anchor="ctr" anchorCtr="0" forceAA="0" compatLnSpc="1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85800"/>
            <a:endParaRPr lang="zh-CN" altLang="en-US" sz="1350">
              <a:solidFill>
                <a:prstClr val="white"/>
              </a:solidFill>
              <a:latin typeface="Arial" panose="020B0604020202020204"/>
              <a:ea typeface="微软雅黑" panose="020B0503020204020204" charset="-122"/>
            </a:endParaRPr>
          </a:p>
        </p:txBody>
      </p:sp>
      <p:sp>
        <p:nvSpPr>
          <p:cNvPr id="27" name="任意多边形 26"/>
          <p:cNvSpPr/>
          <p:nvPr/>
        </p:nvSpPr>
        <p:spPr>
          <a:xfrm>
            <a:off x="7170169" y="4760120"/>
            <a:ext cx="766763" cy="383381"/>
          </a:xfrm>
          <a:custGeom>
            <a:avLst/>
            <a:gdLst>
              <a:gd name="connsiteX0" fmla="*/ 511175 w 1022350"/>
              <a:gd name="connsiteY0" fmla="*/ 0 h 511175"/>
              <a:gd name="connsiteX1" fmla="*/ 1022350 w 1022350"/>
              <a:gd name="connsiteY1" fmla="*/ 511175 h 511175"/>
              <a:gd name="connsiteX2" fmla="*/ 0 w 1022350"/>
              <a:gd name="connsiteY2" fmla="*/ 511175 h 511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22350" h="511175">
                <a:moveTo>
                  <a:pt x="511175" y="0"/>
                </a:moveTo>
                <a:lnTo>
                  <a:pt x="1022350" y="511175"/>
                </a:lnTo>
                <a:lnTo>
                  <a:pt x="0" y="511175"/>
                </a:lnTo>
                <a:close/>
              </a:path>
            </a:pathLst>
          </a:custGeom>
          <a:solidFill>
            <a:srgbClr val="07A10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zh-CN" altLang="en-US" sz="1350">
              <a:solidFill>
                <a:prstClr val="white"/>
              </a:solidFill>
              <a:latin typeface="Arial" panose="020B0604020202020204"/>
              <a:ea typeface="微软雅黑" panose="020B0503020204020204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3948430" y="3013075"/>
            <a:ext cx="1635760" cy="460375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 defTabSz="685800">
              <a:lnSpc>
                <a:spcPct val="15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Arial" panose="020B0604020202020204"/>
                <a:ea typeface="微软雅黑" panose="020B0503020204020204" charset="-122"/>
                <a:sym typeface="+mn-ea"/>
              </a:rPr>
              <a:t>造纸</a:t>
            </a:r>
            <a:endParaRPr lang="zh-CN" altLang="en-US" sz="1600" dirty="0">
              <a:solidFill>
                <a:schemeClr val="bg1"/>
              </a:solidFill>
              <a:latin typeface="Arial" panose="020B0604020202020204"/>
              <a:ea typeface="微软雅黑" panose="020B0503020204020204" charset="-122"/>
              <a:sym typeface="+mn-ea"/>
            </a:endParaRPr>
          </a:p>
        </p:txBody>
      </p:sp>
      <p:pic>
        <p:nvPicPr>
          <p:cNvPr id="32" name="object 6"/>
          <p:cNvPicPr/>
          <p:nvPr/>
        </p:nvPicPr>
        <p:blipFill>
          <a:blip r:embed="rId1" cstate="print"/>
          <a:stretch>
            <a:fillRect/>
          </a:stretch>
        </p:blipFill>
        <p:spPr>
          <a:xfrm>
            <a:off x="672313" y="156222"/>
            <a:ext cx="699447" cy="255332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281940" y="3642995"/>
            <a:ext cx="832993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altLang="zh-CN">
              <a:solidFill>
                <a:schemeClr val="tx1"/>
              </a:solidFill>
            </a:endParaRPr>
          </a:p>
        </p:txBody>
      </p:sp>
      <p:sp>
        <p:nvSpPr>
          <p:cNvPr id="5" name="矩形 4"/>
          <p:cNvSpPr/>
          <p:nvPr/>
        </p:nvSpPr>
        <p:spPr>
          <a:xfrm>
            <a:off x="2215515" y="3028950"/>
            <a:ext cx="1403985" cy="460375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 defTabSz="685800">
              <a:lnSpc>
                <a:spcPct val="15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Arial" panose="020B0604020202020204"/>
                <a:ea typeface="微软雅黑" panose="020B0503020204020204" charset="-122"/>
                <a:sym typeface="+mn-ea"/>
              </a:rPr>
              <a:t>浆</a:t>
            </a:r>
            <a:endParaRPr lang="zh-CN" altLang="en-US" sz="1600" dirty="0">
              <a:solidFill>
                <a:schemeClr val="bg1"/>
              </a:solidFill>
              <a:latin typeface="Arial" panose="020B0604020202020204"/>
              <a:ea typeface="微软雅黑" panose="020B0503020204020204" charset="-122"/>
              <a:sym typeface="+mn-ea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5567045" y="3028950"/>
            <a:ext cx="1774190" cy="460375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 defTabSz="685800">
              <a:lnSpc>
                <a:spcPct val="15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Arial" panose="020B0604020202020204"/>
                <a:ea typeface="微软雅黑" panose="020B0503020204020204" charset="-122"/>
                <a:sym typeface="+mn-ea"/>
              </a:rPr>
              <a:t>成品加工</a:t>
            </a:r>
            <a:endParaRPr lang="zh-CN" altLang="en-US" sz="1600" dirty="0">
              <a:solidFill>
                <a:schemeClr val="bg1"/>
              </a:solidFill>
              <a:latin typeface="Arial" panose="020B0604020202020204"/>
              <a:ea typeface="微软雅黑" panose="020B0503020204020204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265555" y="499110"/>
            <a:ext cx="4766310" cy="199961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l" defTabSz="685800"/>
            <a:r>
              <a:rPr lang="zh-CN" altLang="en-US" sz="2400" b="1" dirty="0">
                <a:solidFill>
                  <a:srgbClr val="00B050"/>
                </a:solidFill>
                <a:latin typeface="Arial" panose="020B0604020202020204"/>
                <a:ea typeface="微软雅黑" panose="020B0503020204020204" charset="-122"/>
              </a:rPr>
              <a:t>生产实力</a:t>
            </a:r>
            <a:r>
              <a:rPr lang="en-US" altLang="zh-CN" sz="2000" b="1" dirty="0">
                <a:solidFill>
                  <a:srgbClr val="00B050"/>
                </a:solidFill>
                <a:latin typeface="Arial" panose="020B0604020202020204"/>
                <a:ea typeface="微软雅黑" panose="020B0503020204020204" charset="-122"/>
              </a:rPr>
              <a:t>—58</a:t>
            </a:r>
            <a:r>
              <a:rPr lang="zh-CN" altLang="en-US" sz="2000" b="1" dirty="0">
                <a:solidFill>
                  <a:srgbClr val="00B050"/>
                </a:solidFill>
                <a:latin typeface="Arial" panose="020B0604020202020204"/>
                <a:ea typeface="微软雅黑" panose="020B0503020204020204" charset="-122"/>
              </a:rPr>
              <a:t>项检测，严控品质</a:t>
            </a:r>
            <a:endParaRPr lang="zh-CN" altLang="en-US" sz="2000" b="1" dirty="0">
              <a:solidFill>
                <a:srgbClr val="00B050"/>
              </a:solidFill>
              <a:latin typeface="Arial" panose="020B0604020202020204"/>
              <a:ea typeface="微软雅黑" panose="020B0503020204020204" charset="-122"/>
            </a:endParaRPr>
          </a:p>
          <a:p>
            <a:pPr algn="l" defTabSz="685800"/>
            <a:endParaRPr lang="zh-CN" altLang="en-US" sz="2000" b="1" dirty="0">
              <a:solidFill>
                <a:srgbClr val="00B050"/>
              </a:solidFill>
              <a:latin typeface="Arial" panose="020B0604020202020204"/>
              <a:ea typeface="微软雅黑" panose="020B0503020204020204" charset="-122"/>
            </a:endParaRPr>
          </a:p>
          <a:p>
            <a:pPr algn="l" defTabSz="685800"/>
            <a:endParaRPr lang="zh-CN" altLang="en-US" sz="2000" b="1" dirty="0">
              <a:solidFill>
                <a:srgbClr val="00B050"/>
              </a:solidFill>
              <a:latin typeface="Arial" panose="020B0604020202020204"/>
              <a:ea typeface="微软雅黑" panose="020B0503020204020204" charset="-122"/>
            </a:endParaRPr>
          </a:p>
          <a:p>
            <a:pPr algn="l" defTabSz="685800"/>
            <a:endParaRPr lang="zh-CN" altLang="en-US" sz="2000" b="1" dirty="0">
              <a:solidFill>
                <a:srgbClr val="00B050"/>
              </a:solidFill>
              <a:latin typeface="Arial" panose="020B0604020202020204"/>
              <a:ea typeface="微软雅黑" panose="020B0503020204020204" charset="-122"/>
            </a:endParaRPr>
          </a:p>
          <a:p>
            <a:pPr algn="l" defTabSz="685800"/>
            <a:endParaRPr lang="zh-CN" altLang="en-US" sz="2000" b="1" dirty="0">
              <a:solidFill>
                <a:srgbClr val="00B050"/>
              </a:solidFill>
              <a:latin typeface="Arial" panose="020B0604020202020204"/>
              <a:ea typeface="微软雅黑" panose="020B0503020204020204" charset="-122"/>
            </a:endParaRPr>
          </a:p>
          <a:p>
            <a:pPr algn="l" defTabSz="685800"/>
            <a:endParaRPr lang="zh-CN" altLang="en-US" sz="2000" b="1" dirty="0">
              <a:solidFill>
                <a:srgbClr val="00B050"/>
              </a:solidFill>
              <a:latin typeface="Arial" panose="020B0604020202020204"/>
              <a:ea typeface="微软雅黑" panose="020B0503020204020204" charset="-122"/>
            </a:endParaRPr>
          </a:p>
        </p:txBody>
      </p:sp>
      <p:pic>
        <p:nvPicPr>
          <p:cNvPr id="7" name="object 8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96265" y="1193800"/>
            <a:ext cx="3646126" cy="2905051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93260" y="992505"/>
            <a:ext cx="3783330" cy="112014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93260" y="2001520"/>
            <a:ext cx="3783330" cy="2097331"/>
          </a:xfrm>
          <a:prstGeom prst="rect">
            <a:avLst/>
          </a:prstGeom>
        </p:spPr>
      </p:pic>
    </p:spTree>
    <p:custDataLst>
      <p:tags r:id="rId5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0">
        <p:fade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/>
      <p:bldP spid="48" grpId="1"/>
      <p:bldP spid="52" grpId="0"/>
      <p:bldP spid="52" grpId="1"/>
      <p:bldP spid="8" grpId="0"/>
      <p:bldP spid="8" grpId="1"/>
      <p:bldP spid="5" grpId="0"/>
      <p:bldP spid="5" grpId="1"/>
      <p:bldP spid="11" grpId="0"/>
      <p:bldP spid="11" grpId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矩形 47"/>
          <p:cNvSpPr/>
          <p:nvPr/>
        </p:nvSpPr>
        <p:spPr>
          <a:xfrm>
            <a:off x="330200" y="3028950"/>
            <a:ext cx="1530985" cy="460375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 defTabSz="685800">
              <a:lnSpc>
                <a:spcPct val="150000"/>
              </a:lnSpc>
            </a:pPr>
            <a:r>
              <a:rPr lang="en-US" altLang="zh-CN" sz="1600">
                <a:solidFill>
                  <a:schemeClr val="bg1"/>
                </a:solidFill>
                <a:latin typeface="方正兰亭黑简体" panose="02000000000000000000" charset="-122"/>
                <a:ea typeface="方正兰亭黑简体" panose="02000000000000000000" charset="-122"/>
                <a:sym typeface="+mn-ea"/>
              </a:rPr>
              <a:t>60</a:t>
            </a:r>
            <a:r>
              <a:rPr lang="zh-CN" altLang="en-US" sz="1600">
                <a:solidFill>
                  <a:schemeClr val="bg1"/>
                </a:solidFill>
                <a:latin typeface="方正兰亭黑简体" panose="02000000000000000000" charset="-122"/>
                <a:ea typeface="方正兰亭黑简体" panose="02000000000000000000" charset="-122"/>
                <a:sym typeface="+mn-ea"/>
              </a:rPr>
              <a:t>万亩林地</a:t>
            </a:r>
            <a:endParaRPr lang="zh-CN" altLang="en-US" sz="1600" dirty="0">
              <a:solidFill>
                <a:schemeClr val="bg1"/>
              </a:solidFill>
              <a:latin typeface="方正兰亭黑简体" panose="02000000000000000000" charset="-122"/>
              <a:ea typeface="方正兰亭黑简体" panose="02000000000000000000" charset="-122"/>
              <a:sym typeface="+mn-ea"/>
            </a:endParaRPr>
          </a:p>
        </p:txBody>
      </p:sp>
      <p:sp>
        <p:nvSpPr>
          <p:cNvPr id="52" name="矩形 51"/>
          <p:cNvSpPr/>
          <p:nvPr/>
        </p:nvSpPr>
        <p:spPr>
          <a:xfrm>
            <a:off x="7433310" y="3028950"/>
            <a:ext cx="1478280" cy="460375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 defTabSz="685800">
              <a:lnSpc>
                <a:spcPct val="150000"/>
              </a:lnSpc>
            </a:pPr>
            <a:r>
              <a:rPr lang="zh-CN" altLang="en-US" sz="1600">
                <a:solidFill>
                  <a:schemeClr val="bg1"/>
                </a:solidFill>
                <a:sym typeface="+mn-ea"/>
              </a:rPr>
              <a:t>严格检验</a:t>
            </a:r>
            <a:endParaRPr lang="zh-CN" altLang="en-US" sz="1600" dirty="0">
              <a:solidFill>
                <a:schemeClr val="bg1"/>
              </a:solidFill>
              <a:latin typeface="Arial" panose="020B0604020202020204"/>
              <a:ea typeface="微软雅黑" panose="020B0503020204020204" charset="-122"/>
              <a:sym typeface="+mn-ea"/>
            </a:endParaRPr>
          </a:p>
        </p:txBody>
      </p:sp>
      <p:sp>
        <p:nvSpPr>
          <p:cNvPr id="21" name="任意多边形 20"/>
          <p:cNvSpPr/>
          <p:nvPr/>
        </p:nvSpPr>
        <p:spPr>
          <a:xfrm>
            <a:off x="7771734" y="4964368"/>
            <a:ext cx="358263" cy="179132"/>
          </a:xfrm>
          <a:custGeom>
            <a:avLst/>
            <a:gdLst>
              <a:gd name="connsiteX0" fmla="*/ 238842 w 477684"/>
              <a:gd name="connsiteY0" fmla="*/ 0 h 238842"/>
              <a:gd name="connsiteX1" fmla="*/ 477684 w 477684"/>
              <a:gd name="connsiteY1" fmla="*/ 238842 h 238842"/>
              <a:gd name="connsiteX2" fmla="*/ 0 w 477684"/>
              <a:gd name="connsiteY2" fmla="*/ 238842 h 2388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77684" h="238842">
                <a:moveTo>
                  <a:pt x="238842" y="0"/>
                </a:moveTo>
                <a:lnTo>
                  <a:pt x="477684" y="238842"/>
                </a:lnTo>
                <a:lnTo>
                  <a:pt x="0" y="238842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zh-CN" altLang="en-US" sz="1350">
              <a:solidFill>
                <a:prstClr val="white"/>
              </a:solidFill>
              <a:latin typeface="Arial" panose="020B0604020202020204"/>
              <a:ea typeface="微软雅黑" panose="020B0503020204020204" charset="-122"/>
            </a:endParaRPr>
          </a:p>
        </p:txBody>
      </p:sp>
      <p:sp>
        <p:nvSpPr>
          <p:cNvPr id="23" name="任意多边形 22"/>
          <p:cNvSpPr/>
          <p:nvPr/>
        </p:nvSpPr>
        <p:spPr>
          <a:xfrm>
            <a:off x="244720" y="29965"/>
            <a:ext cx="1664725" cy="832363"/>
          </a:xfrm>
          <a:custGeom>
            <a:avLst/>
            <a:gdLst>
              <a:gd name="connsiteX0" fmla="*/ 0 w 2219633"/>
              <a:gd name="connsiteY0" fmla="*/ 0 h 1109817"/>
              <a:gd name="connsiteX1" fmla="*/ 2219633 w 2219633"/>
              <a:gd name="connsiteY1" fmla="*/ 0 h 1109817"/>
              <a:gd name="connsiteX2" fmla="*/ 1109817 w 2219633"/>
              <a:gd name="connsiteY2" fmla="*/ 1109817 h 11098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219633" h="1109817">
                <a:moveTo>
                  <a:pt x="0" y="0"/>
                </a:moveTo>
                <a:lnTo>
                  <a:pt x="2219633" y="0"/>
                </a:lnTo>
                <a:lnTo>
                  <a:pt x="1109817" y="1109817"/>
                </a:lnTo>
                <a:close/>
              </a:path>
            </a:pathLst>
          </a:custGeom>
          <a:solidFill>
            <a:srgbClr val="07A10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zh-CN" altLang="en-US" sz="1350">
              <a:solidFill>
                <a:srgbClr val="07A10B"/>
              </a:solidFill>
              <a:latin typeface="Arial" panose="020B0604020202020204"/>
              <a:ea typeface="微软雅黑" panose="020B0503020204020204" charset="-122"/>
            </a:endParaRPr>
          </a:p>
        </p:txBody>
      </p:sp>
      <p:sp>
        <p:nvSpPr>
          <p:cNvPr id="24" name="椭圆 49"/>
          <p:cNvSpPr/>
          <p:nvPr/>
        </p:nvSpPr>
        <p:spPr>
          <a:xfrm>
            <a:off x="8670387" y="4760317"/>
            <a:ext cx="225879" cy="225483"/>
          </a:xfrm>
          <a:custGeom>
            <a:avLst/>
            <a:gdLst>
              <a:gd name="connsiteX0" fmla="*/ 320385 w 604110"/>
              <a:gd name="connsiteY0" fmla="*/ 164550 h 603052"/>
              <a:gd name="connsiteX1" fmla="*/ 339813 w 604110"/>
              <a:gd name="connsiteY1" fmla="*/ 172569 h 603052"/>
              <a:gd name="connsiteX2" fmla="*/ 449654 w 604110"/>
              <a:gd name="connsiteY2" fmla="*/ 282231 h 603052"/>
              <a:gd name="connsiteX3" fmla="*/ 457617 w 604110"/>
              <a:gd name="connsiteY3" fmla="*/ 301558 h 603052"/>
              <a:gd name="connsiteX4" fmla="*/ 449654 w 604110"/>
              <a:gd name="connsiteY4" fmla="*/ 320886 h 603052"/>
              <a:gd name="connsiteX5" fmla="*/ 339813 w 604110"/>
              <a:gd name="connsiteY5" fmla="*/ 430548 h 603052"/>
              <a:gd name="connsiteX6" fmla="*/ 320316 w 604110"/>
              <a:gd name="connsiteY6" fmla="*/ 438635 h 603052"/>
              <a:gd name="connsiteX7" fmla="*/ 300957 w 604110"/>
              <a:gd name="connsiteY7" fmla="*/ 430548 h 603052"/>
              <a:gd name="connsiteX8" fmla="*/ 300957 w 604110"/>
              <a:gd name="connsiteY8" fmla="*/ 391892 h 603052"/>
              <a:gd name="connsiteX9" fmla="*/ 363841 w 604110"/>
              <a:gd name="connsiteY9" fmla="*/ 328974 h 603052"/>
              <a:gd name="connsiteX10" fmla="*/ 173954 w 604110"/>
              <a:gd name="connsiteY10" fmla="*/ 328974 h 603052"/>
              <a:gd name="connsiteX11" fmla="*/ 146494 w 604110"/>
              <a:gd name="connsiteY11" fmla="*/ 301558 h 603052"/>
              <a:gd name="connsiteX12" fmla="*/ 173954 w 604110"/>
              <a:gd name="connsiteY12" fmla="*/ 274143 h 603052"/>
              <a:gd name="connsiteX13" fmla="*/ 363978 w 604110"/>
              <a:gd name="connsiteY13" fmla="*/ 274143 h 603052"/>
              <a:gd name="connsiteX14" fmla="*/ 300957 w 604110"/>
              <a:gd name="connsiteY14" fmla="*/ 211225 h 603052"/>
              <a:gd name="connsiteX15" fmla="*/ 300957 w 604110"/>
              <a:gd name="connsiteY15" fmla="*/ 172569 h 603052"/>
              <a:gd name="connsiteX16" fmla="*/ 320385 w 604110"/>
              <a:gd name="connsiteY16" fmla="*/ 164550 h 603052"/>
              <a:gd name="connsiteX17" fmla="*/ 302055 w 604110"/>
              <a:gd name="connsiteY17" fmla="*/ 54823 h 603052"/>
              <a:gd name="connsiteX18" fmla="*/ 54919 w 604110"/>
              <a:gd name="connsiteY18" fmla="*/ 301526 h 603052"/>
              <a:gd name="connsiteX19" fmla="*/ 302055 w 604110"/>
              <a:gd name="connsiteY19" fmla="*/ 548229 h 603052"/>
              <a:gd name="connsiteX20" fmla="*/ 549191 w 604110"/>
              <a:gd name="connsiteY20" fmla="*/ 301526 h 603052"/>
              <a:gd name="connsiteX21" fmla="*/ 302055 w 604110"/>
              <a:gd name="connsiteY21" fmla="*/ 54823 h 603052"/>
              <a:gd name="connsiteX22" fmla="*/ 302055 w 604110"/>
              <a:gd name="connsiteY22" fmla="*/ 0 h 603052"/>
              <a:gd name="connsiteX23" fmla="*/ 604110 w 604110"/>
              <a:gd name="connsiteY23" fmla="*/ 301526 h 603052"/>
              <a:gd name="connsiteX24" fmla="*/ 302055 w 604110"/>
              <a:gd name="connsiteY24" fmla="*/ 603052 h 603052"/>
              <a:gd name="connsiteX25" fmla="*/ 0 w 604110"/>
              <a:gd name="connsiteY25" fmla="*/ 301526 h 603052"/>
              <a:gd name="connsiteX26" fmla="*/ 302055 w 604110"/>
              <a:gd name="connsiteY26" fmla="*/ 0 h 6030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604110" h="603052">
                <a:moveTo>
                  <a:pt x="320385" y="164550"/>
                </a:moveTo>
                <a:cubicBezTo>
                  <a:pt x="327422" y="164550"/>
                  <a:pt x="334458" y="167223"/>
                  <a:pt x="339813" y="172569"/>
                </a:cubicBezTo>
                <a:lnTo>
                  <a:pt x="449654" y="282231"/>
                </a:lnTo>
                <a:cubicBezTo>
                  <a:pt x="454734" y="287302"/>
                  <a:pt x="457617" y="294293"/>
                  <a:pt x="457617" y="301558"/>
                </a:cubicBezTo>
                <a:cubicBezTo>
                  <a:pt x="457617" y="308824"/>
                  <a:pt x="454734" y="315814"/>
                  <a:pt x="449654" y="320886"/>
                </a:cubicBezTo>
                <a:lnTo>
                  <a:pt x="339813" y="430548"/>
                </a:lnTo>
                <a:cubicBezTo>
                  <a:pt x="334458" y="436031"/>
                  <a:pt x="327319" y="438635"/>
                  <a:pt x="320316" y="438635"/>
                </a:cubicBezTo>
                <a:cubicBezTo>
                  <a:pt x="313314" y="438635"/>
                  <a:pt x="306312" y="436031"/>
                  <a:pt x="300957" y="430548"/>
                </a:cubicBezTo>
                <a:cubicBezTo>
                  <a:pt x="290248" y="419856"/>
                  <a:pt x="290248" y="402584"/>
                  <a:pt x="300957" y="391892"/>
                </a:cubicBezTo>
                <a:lnTo>
                  <a:pt x="363841" y="328974"/>
                </a:lnTo>
                <a:lnTo>
                  <a:pt x="173954" y="328974"/>
                </a:lnTo>
                <a:cubicBezTo>
                  <a:pt x="158714" y="328974"/>
                  <a:pt x="146494" y="316774"/>
                  <a:pt x="146494" y="301558"/>
                </a:cubicBezTo>
                <a:cubicBezTo>
                  <a:pt x="146494" y="286480"/>
                  <a:pt x="158714" y="274143"/>
                  <a:pt x="173954" y="274143"/>
                </a:cubicBezTo>
                <a:lnTo>
                  <a:pt x="363978" y="274143"/>
                </a:lnTo>
                <a:lnTo>
                  <a:pt x="300957" y="211225"/>
                </a:lnTo>
                <a:cubicBezTo>
                  <a:pt x="290248" y="200533"/>
                  <a:pt x="290248" y="183261"/>
                  <a:pt x="300957" y="172569"/>
                </a:cubicBezTo>
                <a:cubicBezTo>
                  <a:pt x="306312" y="167223"/>
                  <a:pt x="313349" y="164550"/>
                  <a:pt x="320385" y="164550"/>
                </a:cubicBezTo>
                <a:close/>
                <a:moveTo>
                  <a:pt x="302055" y="54823"/>
                </a:moveTo>
                <a:cubicBezTo>
                  <a:pt x="165718" y="54823"/>
                  <a:pt x="54919" y="165428"/>
                  <a:pt x="54919" y="301526"/>
                </a:cubicBezTo>
                <a:cubicBezTo>
                  <a:pt x="54919" y="437624"/>
                  <a:pt x="165718" y="548229"/>
                  <a:pt x="302055" y="548229"/>
                </a:cubicBezTo>
                <a:cubicBezTo>
                  <a:pt x="438392" y="548229"/>
                  <a:pt x="549191" y="437624"/>
                  <a:pt x="549191" y="301526"/>
                </a:cubicBezTo>
                <a:cubicBezTo>
                  <a:pt x="549191" y="165428"/>
                  <a:pt x="438392" y="54823"/>
                  <a:pt x="302055" y="54823"/>
                </a:cubicBezTo>
                <a:close/>
                <a:moveTo>
                  <a:pt x="302055" y="0"/>
                </a:moveTo>
                <a:cubicBezTo>
                  <a:pt x="468597" y="0"/>
                  <a:pt x="604110" y="135275"/>
                  <a:pt x="604110" y="301526"/>
                </a:cubicBezTo>
                <a:cubicBezTo>
                  <a:pt x="604110" y="467777"/>
                  <a:pt x="468597" y="603052"/>
                  <a:pt x="302055" y="603052"/>
                </a:cubicBezTo>
                <a:cubicBezTo>
                  <a:pt x="135513" y="603052"/>
                  <a:pt x="0" y="467777"/>
                  <a:pt x="0" y="301526"/>
                </a:cubicBezTo>
                <a:cubicBezTo>
                  <a:pt x="0" y="135275"/>
                  <a:pt x="135513" y="0"/>
                  <a:pt x="302055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68580" tIns="34290" rIns="68580" bIns="34290" numCol="1" spcCol="0" rtlCol="0" fromWordArt="0" anchor="ctr" anchorCtr="0" forceAA="0" compatLnSpc="1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85800"/>
            <a:endParaRPr lang="zh-CN" altLang="en-US" sz="1350">
              <a:solidFill>
                <a:prstClr val="white"/>
              </a:solidFill>
              <a:latin typeface="Arial" panose="020B0604020202020204"/>
              <a:ea typeface="微软雅黑" panose="020B0503020204020204" charset="-122"/>
            </a:endParaRPr>
          </a:p>
        </p:txBody>
      </p:sp>
      <p:sp>
        <p:nvSpPr>
          <p:cNvPr id="25" name="椭圆 50"/>
          <p:cNvSpPr/>
          <p:nvPr/>
        </p:nvSpPr>
        <p:spPr>
          <a:xfrm flipH="1">
            <a:off x="8385912" y="4760317"/>
            <a:ext cx="225879" cy="225483"/>
          </a:xfrm>
          <a:custGeom>
            <a:avLst/>
            <a:gdLst>
              <a:gd name="connsiteX0" fmla="*/ 320385 w 604110"/>
              <a:gd name="connsiteY0" fmla="*/ 164550 h 603052"/>
              <a:gd name="connsiteX1" fmla="*/ 339813 w 604110"/>
              <a:gd name="connsiteY1" fmla="*/ 172569 h 603052"/>
              <a:gd name="connsiteX2" fmla="*/ 449654 w 604110"/>
              <a:gd name="connsiteY2" fmla="*/ 282231 h 603052"/>
              <a:gd name="connsiteX3" fmla="*/ 457617 w 604110"/>
              <a:gd name="connsiteY3" fmla="*/ 301558 h 603052"/>
              <a:gd name="connsiteX4" fmla="*/ 449654 w 604110"/>
              <a:gd name="connsiteY4" fmla="*/ 320886 h 603052"/>
              <a:gd name="connsiteX5" fmla="*/ 339813 w 604110"/>
              <a:gd name="connsiteY5" fmla="*/ 430548 h 603052"/>
              <a:gd name="connsiteX6" fmla="*/ 320316 w 604110"/>
              <a:gd name="connsiteY6" fmla="*/ 438635 h 603052"/>
              <a:gd name="connsiteX7" fmla="*/ 300957 w 604110"/>
              <a:gd name="connsiteY7" fmla="*/ 430548 h 603052"/>
              <a:gd name="connsiteX8" fmla="*/ 300957 w 604110"/>
              <a:gd name="connsiteY8" fmla="*/ 391892 h 603052"/>
              <a:gd name="connsiteX9" fmla="*/ 363841 w 604110"/>
              <a:gd name="connsiteY9" fmla="*/ 328974 h 603052"/>
              <a:gd name="connsiteX10" fmla="*/ 173954 w 604110"/>
              <a:gd name="connsiteY10" fmla="*/ 328974 h 603052"/>
              <a:gd name="connsiteX11" fmla="*/ 146494 w 604110"/>
              <a:gd name="connsiteY11" fmla="*/ 301558 h 603052"/>
              <a:gd name="connsiteX12" fmla="*/ 173954 w 604110"/>
              <a:gd name="connsiteY12" fmla="*/ 274143 h 603052"/>
              <a:gd name="connsiteX13" fmla="*/ 363978 w 604110"/>
              <a:gd name="connsiteY13" fmla="*/ 274143 h 603052"/>
              <a:gd name="connsiteX14" fmla="*/ 300957 w 604110"/>
              <a:gd name="connsiteY14" fmla="*/ 211225 h 603052"/>
              <a:gd name="connsiteX15" fmla="*/ 300957 w 604110"/>
              <a:gd name="connsiteY15" fmla="*/ 172569 h 603052"/>
              <a:gd name="connsiteX16" fmla="*/ 320385 w 604110"/>
              <a:gd name="connsiteY16" fmla="*/ 164550 h 603052"/>
              <a:gd name="connsiteX17" fmla="*/ 302055 w 604110"/>
              <a:gd name="connsiteY17" fmla="*/ 54823 h 603052"/>
              <a:gd name="connsiteX18" fmla="*/ 54919 w 604110"/>
              <a:gd name="connsiteY18" fmla="*/ 301526 h 603052"/>
              <a:gd name="connsiteX19" fmla="*/ 302055 w 604110"/>
              <a:gd name="connsiteY19" fmla="*/ 548229 h 603052"/>
              <a:gd name="connsiteX20" fmla="*/ 549191 w 604110"/>
              <a:gd name="connsiteY20" fmla="*/ 301526 h 603052"/>
              <a:gd name="connsiteX21" fmla="*/ 302055 w 604110"/>
              <a:gd name="connsiteY21" fmla="*/ 54823 h 603052"/>
              <a:gd name="connsiteX22" fmla="*/ 302055 w 604110"/>
              <a:gd name="connsiteY22" fmla="*/ 0 h 603052"/>
              <a:gd name="connsiteX23" fmla="*/ 604110 w 604110"/>
              <a:gd name="connsiteY23" fmla="*/ 301526 h 603052"/>
              <a:gd name="connsiteX24" fmla="*/ 302055 w 604110"/>
              <a:gd name="connsiteY24" fmla="*/ 603052 h 603052"/>
              <a:gd name="connsiteX25" fmla="*/ 0 w 604110"/>
              <a:gd name="connsiteY25" fmla="*/ 301526 h 603052"/>
              <a:gd name="connsiteX26" fmla="*/ 302055 w 604110"/>
              <a:gd name="connsiteY26" fmla="*/ 0 h 6030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604110" h="603052">
                <a:moveTo>
                  <a:pt x="320385" y="164550"/>
                </a:moveTo>
                <a:cubicBezTo>
                  <a:pt x="327422" y="164550"/>
                  <a:pt x="334458" y="167223"/>
                  <a:pt x="339813" y="172569"/>
                </a:cubicBezTo>
                <a:lnTo>
                  <a:pt x="449654" y="282231"/>
                </a:lnTo>
                <a:cubicBezTo>
                  <a:pt x="454734" y="287302"/>
                  <a:pt x="457617" y="294293"/>
                  <a:pt x="457617" y="301558"/>
                </a:cubicBezTo>
                <a:cubicBezTo>
                  <a:pt x="457617" y="308824"/>
                  <a:pt x="454734" y="315814"/>
                  <a:pt x="449654" y="320886"/>
                </a:cubicBezTo>
                <a:lnTo>
                  <a:pt x="339813" y="430548"/>
                </a:lnTo>
                <a:cubicBezTo>
                  <a:pt x="334458" y="436031"/>
                  <a:pt x="327319" y="438635"/>
                  <a:pt x="320316" y="438635"/>
                </a:cubicBezTo>
                <a:cubicBezTo>
                  <a:pt x="313314" y="438635"/>
                  <a:pt x="306312" y="436031"/>
                  <a:pt x="300957" y="430548"/>
                </a:cubicBezTo>
                <a:cubicBezTo>
                  <a:pt x="290248" y="419856"/>
                  <a:pt x="290248" y="402584"/>
                  <a:pt x="300957" y="391892"/>
                </a:cubicBezTo>
                <a:lnTo>
                  <a:pt x="363841" y="328974"/>
                </a:lnTo>
                <a:lnTo>
                  <a:pt x="173954" y="328974"/>
                </a:lnTo>
                <a:cubicBezTo>
                  <a:pt x="158714" y="328974"/>
                  <a:pt x="146494" y="316774"/>
                  <a:pt x="146494" y="301558"/>
                </a:cubicBezTo>
                <a:cubicBezTo>
                  <a:pt x="146494" y="286480"/>
                  <a:pt x="158714" y="274143"/>
                  <a:pt x="173954" y="274143"/>
                </a:cubicBezTo>
                <a:lnTo>
                  <a:pt x="363978" y="274143"/>
                </a:lnTo>
                <a:lnTo>
                  <a:pt x="300957" y="211225"/>
                </a:lnTo>
                <a:cubicBezTo>
                  <a:pt x="290248" y="200533"/>
                  <a:pt x="290248" y="183261"/>
                  <a:pt x="300957" y="172569"/>
                </a:cubicBezTo>
                <a:cubicBezTo>
                  <a:pt x="306312" y="167223"/>
                  <a:pt x="313349" y="164550"/>
                  <a:pt x="320385" y="164550"/>
                </a:cubicBezTo>
                <a:close/>
                <a:moveTo>
                  <a:pt x="302055" y="54823"/>
                </a:moveTo>
                <a:cubicBezTo>
                  <a:pt x="165718" y="54823"/>
                  <a:pt x="54919" y="165428"/>
                  <a:pt x="54919" y="301526"/>
                </a:cubicBezTo>
                <a:cubicBezTo>
                  <a:pt x="54919" y="437624"/>
                  <a:pt x="165718" y="548229"/>
                  <a:pt x="302055" y="548229"/>
                </a:cubicBezTo>
                <a:cubicBezTo>
                  <a:pt x="438392" y="548229"/>
                  <a:pt x="549191" y="437624"/>
                  <a:pt x="549191" y="301526"/>
                </a:cubicBezTo>
                <a:cubicBezTo>
                  <a:pt x="549191" y="165428"/>
                  <a:pt x="438392" y="54823"/>
                  <a:pt x="302055" y="54823"/>
                </a:cubicBezTo>
                <a:close/>
                <a:moveTo>
                  <a:pt x="302055" y="0"/>
                </a:moveTo>
                <a:cubicBezTo>
                  <a:pt x="468597" y="0"/>
                  <a:pt x="604110" y="135275"/>
                  <a:pt x="604110" y="301526"/>
                </a:cubicBezTo>
                <a:cubicBezTo>
                  <a:pt x="604110" y="467777"/>
                  <a:pt x="468597" y="603052"/>
                  <a:pt x="302055" y="603052"/>
                </a:cubicBezTo>
                <a:cubicBezTo>
                  <a:pt x="135513" y="603052"/>
                  <a:pt x="0" y="467777"/>
                  <a:pt x="0" y="301526"/>
                </a:cubicBezTo>
                <a:cubicBezTo>
                  <a:pt x="0" y="135275"/>
                  <a:pt x="135513" y="0"/>
                  <a:pt x="302055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68580" tIns="34290" rIns="68580" bIns="34290" numCol="1" spcCol="0" rtlCol="0" fromWordArt="0" anchor="ctr" anchorCtr="0" forceAA="0" compatLnSpc="1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85800"/>
            <a:endParaRPr lang="zh-CN" altLang="en-US" sz="1350">
              <a:solidFill>
                <a:prstClr val="white"/>
              </a:solidFill>
              <a:latin typeface="Arial" panose="020B0604020202020204"/>
              <a:ea typeface="微软雅黑" panose="020B0503020204020204" charset="-122"/>
            </a:endParaRPr>
          </a:p>
        </p:txBody>
      </p:sp>
      <p:sp>
        <p:nvSpPr>
          <p:cNvPr id="27" name="任意多边形 26"/>
          <p:cNvSpPr/>
          <p:nvPr/>
        </p:nvSpPr>
        <p:spPr>
          <a:xfrm>
            <a:off x="7170169" y="4760120"/>
            <a:ext cx="766763" cy="383381"/>
          </a:xfrm>
          <a:custGeom>
            <a:avLst/>
            <a:gdLst>
              <a:gd name="connsiteX0" fmla="*/ 511175 w 1022350"/>
              <a:gd name="connsiteY0" fmla="*/ 0 h 511175"/>
              <a:gd name="connsiteX1" fmla="*/ 1022350 w 1022350"/>
              <a:gd name="connsiteY1" fmla="*/ 511175 h 511175"/>
              <a:gd name="connsiteX2" fmla="*/ 0 w 1022350"/>
              <a:gd name="connsiteY2" fmla="*/ 511175 h 511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22350" h="511175">
                <a:moveTo>
                  <a:pt x="511175" y="0"/>
                </a:moveTo>
                <a:lnTo>
                  <a:pt x="1022350" y="511175"/>
                </a:lnTo>
                <a:lnTo>
                  <a:pt x="0" y="511175"/>
                </a:lnTo>
                <a:close/>
              </a:path>
            </a:pathLst>
          </a:custGeom>
          <a:solidFill>
            <a:srgbClr val="07A10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zh-CN" altLang="en-US" sz="1350">
              <a:solidFill>
                <a:prstClr val="white"/>
              </a:solidFill>
              <a:latin typeface="Arial" panose="020B0604020202020204"/>
              <a:ea typeface="微软雅黑" panose="020B0503020204020204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3948430" y="3013075"/>
            <a:ext cx="1635760" cy="460375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 defTabSz="685800">
              <a:lnSpc>
                <a:spcPct val="15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Arial" panose="020B0604020202020204"/>
                <a:ea typeface="微软雅黑" panose="020B0503020204020204" charset="-122"/>
                <a:sym typeface="+mn-ea"/>
              </a:rPr>
              <a:t>造纸</a:t>
            </a:r>
            <a:endParaRPr lang="zh-CN" altLang="en-US" sz="1600" dirty="0">
              <a:solidFill>
                <a:schemeClr val="bg1"/>
              </a:solidFill>
              <a:latin typeface="Arial" panose="020B0604020202020204"/>
              <a:ea typeface="微软雅黑" panose="020B0503020204020204" charset="-122"/>
              <a:sym typeface="+mn-ea"/>
            </a:endParaRPr>
          </a:p>
        </p:txBody>
      </p:sp>
      <p:pic>
        <p:nvPicPr>
          <p:cNvPr id="32" name="object 6"/>
          <p:cNvPicPr/>
          <p:nvPr/>
        </p:nvPicPr>
        <p:blipFill>
          <a:blip r:embed="rId1" cstate="print"/>
          <a:stretch>
            <a:fillRect/>
          </a:stretch>
        </p:blipFill>
        <p:spPr>
          <a:xfrm>
            <a:off x="672313" y="156222"/>
            <a:ext cx="699447" cy="259068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281940" y="3642995"/>
            <a:ext cx="832993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altLang="zh-CN">
              <a:solidFill>
                <a:schemeClr val="tx1"/>
              </a:solidFill>
            </a:endParaRPr>
          </a:p>
        </p:txBody>
      </p:sp>
      <p:sp>
        <p:nvSpPr>
          <p:cNvPr id="5" name="矩形 4"/>
          <p:cNvSpPr/>
          <p:nvPr/>
        </p:nvSpPr>
        <p:spPr>
          <a:xfrm>
            <a:off x="2215515" y="3028950"/>
            <a:ext cx="1403985" cy="460375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 defTabSz="685800">
              <a:lnSpc>
                <a:spcPct val="15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Arial" panose="020B0604020202020204"/>
                <a:ea typeface="微软雅黑" panose="020B0503020204020204" charset="-122"/>
                <a:sym typeface="+mn-ea"/>
              </a:rPr>
              <a:t>浆</a:t>
            </a:r>
            <a:endParaRPr lang="zh-CN" altLang="en-US" sz="1600" dirty="0">
              <a:solidFill>
                <a:schemeClr val="bg1"/>
              </a:solidFill>
              <a:latin typeface="Arial" panose="020B0604020202020204"/>
              <a:ea typeface="微软雅黑" panose="020B0503020204020204" charset="-122"/>
              <a:sym typeface="+mn-ea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5567045" y="3028950"/>
            <a:ext cx="1774190" cy="460375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 defTabSz="685800">
              <a:lnSpc>
                <a:spcPct val="15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Arial" panose="020B0604020202020204"/>
                <a:ea typeface="微软雅黑" panose="020B0503020204020204" charset="-122"/>
                <a:sym typeface="+mn-ea"/>
              </a:rPr>
              <a:t>成品加工</a:t>
            </a:r>
            <a:endParaRPr lang="zh-CN" altLang="en-US" sz="1600" dirty="0">
              <a:solidFill>
                <a:schemeClr val="bg1"/>
              </a:solidFill>
              <a:latin typeface="Arial" panose="020B0604020202020204"/>
              <a:ea typeface="微软雅黑" panose="020B0503020204020204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265555" y="499110"/>
            <a:ext cx="4766310" cy="199961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l" defTabSz="685800"/>
            <a:r>
              <a:rPr lang="zh-CN" altLang="en-US" sz="2400" b="1" dirty="0">
                <a:solidFill>
                  <a:srgbClr val="00B050"/>
                </a:solidFill>
                <a:latin typeface="Arial" panose="020B0604020202020204"/>
                <a:ea typeface="微软雅黑" panose="020B0503020204020204" charset="-122"/>
              </a:rPr>
              <a:t>生产实力</a:t>
            </a:r>
            <a:r>
              <a:rPr lang="en-US" altLang="zh-CN" sz="2000" b="1" dirty="0">
                <a:solidFill>
                  <a:srgbClr val="00B050"/>
                </a:solidFill>
                <a:latin typeface="Arial" panose="020B0604020202020204"/>
                <a:ea typeface="微软雅黑" panose="020B0503020204020204" charset="-122"/>
              </a:rPr>
              <a:t>—58</a:t>
            </a:r>
            <a:r>
              <a:rPr lang="zh-CN" altLang="en-US" sz="2000" b="1" dirty="0">
                <a:solidFill>
                  <a:srgbClr val="00B050"/>
                </a:solidFill>
                <a:latin typeface="Arial" panose="020B0604020202020204"/>
                <a:ea typeface="微软雅黑" panose="020B0503020204020204" charset="-122"/>
              </a:rPr>
              <a:t>项检测，严控品质</a:t>
            </a:r>
            <a:endParaRPr lang="zh-CN" altLang="en-US" sz="2000" b="1" dirty="0">
              <a:solidFill>
                <a:srgbClr val="00B050"/>
              </a:solidFill>
              <a:latin typeface="Arial" panose="020B0604020202020204"/>
              <a:ea typeface="微软雅黑" panose="020B0503020204020204" charset="-122"/>
            </a:endParaRPr>
          </a:p>
          <a:p>
            <a:pPr algn="l" defTabSz="685800"/>
            <a:endParaRPr lang="zh-CN" altLang="en-US" sz="2000" b="1" dirty="0">
              <a:solidFill>
                <a:srgbClr val="00B050"/>
              </a:solidFill>
              <a:latin typeface="Arial" panose="020B0604020202020204"/>
              <a:ea typeface="微软雅黑" panose="020B0503020204020204" charset="-122"/>
            </a:endParaRPr>
          </a:p>
          <a:p>
            <a:pPr algn="l" defTabSz="685800"/>
            <a:endParaRPr lang="zh-CN" altLang="en-US" sz="2000" b="1" dirty="0">
              <a:solidFill>
                <a:srgbClr val="00B050"/>
              </a:solidFill>
              <a:latin typeface="Arial" panose="020B0604020202020204"/>
              <a:ea typeface="微软雅黑" panose="020B0503020204020204" charset="-122"/>
            </a:endParaRPr>
          </a:p>
          <a:p>
            <a:pPr algn="l" defTabSz="685800"/>
            <a:endParaRPr lang="zh-CN" altLang="en-US" sz="2000" b="1" dirty="0">
              <a:solidFill>
                <a:srgbClr val="00B050"/>
              </a:solidFill>
              <a:latin typeface="Arial" panose="020B0604020202020204"/>
              <a:ea typeface="微软雅黑" panose="020B0503020204020204" charset="-122"/>
            </a:endParaRPr>
          </a:p>
          <a:p>
            <a:pPr algn="l" defTabSz="685800"/>
            <a:endParaRPr lang="zh-CN" altLang="en-US" sz="2000" b="1" dirty="0">
              <a:solidFill>
                <a:srgbClr val="00B050"/>
              </a:solidFill>
              <a:latin typeface="Arial" panose="020B0604020202020204"/>
              <a:ea typeface="微软雅黑" panose="020B0503020204020204" charset="-122"/>
            </a:endParaRPr>
          </a:p>
          <a:p>
            <a:pPr algn="l" defTabSz="685800"/>
            <a:endParaRPr lang="zh-CN" altLang="en-US" sz="2000" b="1" dirty="0">
              <a:solidFill>
                <a:srgbClr val="00B050"/>
              </a:solidFill>
              <a:latin typeface="Arial" panose="020B0604020202020204"/>
              <a:ea typeface="微软雅黑" panose="020B0503020204020204" charset="-122"/>
            </a:endParaRP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3915" y="1092835"/>
            <a:ext cx="7456805" cy="2550160"/>
          </a:xfrm>
          <a:prstGeom prst="rect">
            <a:avLst/>
          </a:prstGeom>
        </p:spPr>
      </p:pic>
      <p:sp>
        <p:nvSpPr>
          <p:cNvPr id="13" name="文本框 12"/>
          <p:cNvSpPr txBox="1"/>
          <p:nvPr/>
        </p:nvSpPr>
        <p:spPr>
          <a:xfrm>
            <a:off x="1152525" y="3726815"/>
            <a:ext cx="6838950" cy="71691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702310" marR="5080" indent="-689610">
              <a:lnSpc>
                <a:spcPct val="113000"/>
              </a:lnSpc>
              <a:spcBef>
                <a:spcPts val="140"/>
              </a:spcBef>
            </a:pPr>
            <a:r>
              <a:rPr lang="en-US" dirty="0"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   </a:t>
            </a:r>
            <a:r>
              <a:rPr dirty="0">
                <a:solidFill>
                  <a:srgbClr val="07A10B"/>
                </a:solidFill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中卫安</a:t>
            </a:r>
            <a:r>
              <a:rPr spc="5" dirty="0">
                <a:solidFill>
                  <a:srgbClr val="07A10B"/>
                </a:solidFill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卫生安全产品认证</a:t>
            </a:r>
            <a:r>
              <a:rPr spc="-5" dirty="0">
                <a:solidFill>
                  <a:srgbClr val="07A10B"/>
                </a:solidFill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证</a:t>
            </a:r>
            <a:r>
              <a:rPr spc="-475" dirty="0">
                <a:solidFill>
                  <a:srgbClr val="07A10B"/>
                </a:solidFill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 </a:t>
            </a:r>
            <a:r>
              <a:rPr spc="-175" dirty="0">
                <a:solidFill>
                  <a:srgbClr val="07A10B"/>
                </a:solidFill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/</a:t>
            </a:r>
            <a:r>
              <a:rPr spc="-160" dirty="0">
                <a:solidFill>
                  <a:srgbClr val="07A10B"/>
                </a:solidFill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 </a:t>
            </a:r>
            <a:r>
              <a:rPr dirty="0">
                <a:solidFill>
                  <a:srgbClr val="07A10B"/>
                </a:solidFill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中卫安</a:t>
            </a:r>
            <a:r>
              <a:rPr spc="5" dirty="0">
                <a:solidFill>
                  <a:srgbClr val="07A10B"/>
                </a:solidFill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抗菌卫生认证</a:t>
            </a:r>
            <a:r>
              <a:rPr dirty="0">
                <a:solidFill>
                  <a:srgbClr val="07A10B"/>
                </a:solidFill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证</a:t>
            </a:r>
            <a:r>
              <a:rPr spc="-5" dirty="0">
                <a:solidFill>
                  <a:srgbClr val="07A10B"/>
                </a:solidFill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书 </a:t>
            </a:r>
            <a:r>
              <a:rPr lang="en-US" spc="-5" dirty="0">
                <a:solidFill>
                  <a:srgbClr val="07A10B"/>
                </a:solidFill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             </a:t>
            </a:r>
            <a:r>
              <a:rPr dirty="0">
                <a:solidFill>
                  <a:srgbClr val="07A10B"/>
                </a:solidFill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通过欧美</a:t>
            </a:r>
            <a:r>
              <a:rPr spc="5" dirty="0">
                <a:solidFill>
                  <a:srgbClr val="07A10B"/>
                </a:solidFill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食品级</a:t>
            </a:r>
            <a:r>
              <a:rPr dirty="0">
                <a:solidFill>
                  <a:srgbClr val="07A10B"/>
                </a:solidFill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检</a:t>
            </a:r>
            <a:r>
              <a:rPr spc="-5" dirty="0">
                <a:solidFill>
                  <a:srgbClr val="07A10B"/>
                </a:solidFill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测</a:t>
            </a:r>
            <a:r>
              <a:rPr spc="-100" dirty="0">
                <a:solidFill>
                  <a:srgbClr val="07A10B"/>
                </a:solidFill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 </a:t>
            </a:r>
            <a:r>
              <a:rPr spc="-175" dirty="0">
                <a:solidFill>
                  <a:srgbClr val="07A10B"/>
                </a:solidFill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/</a:t>
            </a:r>
            <a:r>
              <a:rPr spc="245" dirty="0">
                <a:solidFill>
                  <a:srgbClr val="07A10B"/>
                </a:solidFill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 </a:t>
            </a:r>
            <a:r>
              <a:rPr dirty="0">
                <a:solidFill>
                  <a:srgbClr val="07A10B"/>
                </a:solidFill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不添加荧光</a:t>
            </a:r>
            <a:r>
              <a:rPr spc="-5" dirty="0">
                <a:solidFill>
                  <a:srgbClr val="07A10B"/>
                </a:solidFill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剂</a:t>
            </a:r>
            <a:r>
              <a:rPr spc="-445" dirty="0">
                <a:solidFill>
                  <a:srgbClr val="07A10B"/>
                </a:solidFill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 </a:t>
            </a:r>
            <a:r>
              <a:rPr dirty="0">
                <a:solidFill>
                  <a:srgbClr val="07A10B"/>
                </a:solidFill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无漂</a:t>
            </a:r>
            <a:r>
              <a:rPr spc="-5" dirty="0">
                <a:solidFill>
                  <a:srgbClr val="07A10B"/>
                </a:solidFill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白</a:t>
            </a:r>
            <a:endParaRPr lang="zh-CN" altLang="en-US" spc="-5" dirty="0">
              <a:solidFill>
                <a:srgbClr val="07A10B"/>
              </a:solidFill>
              <a:latin typeface="宋体" panose="02010600030101010101" pitchFamily="2" charset="-122"/>
              <a:cs typeface="宋体" panose="02010600030101010101" pitchFamily="2" charset="-122"/>
              <a:sym typeface="+mn-ea"/>
            </a:endParaRPr>
          </a:p>
        </p:txBody>
      </p:sp>
    </p:spTree>
    <p:custDataLst>
      <p:tags r:id="rId3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0">
        <p:fade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/>
      <p:bldP spid="48" grpId="1"/>
      <p:bldP spid="52" grpId="0"/>
      <p:bldP spid="52" grpId="1"/>
      <p:bldP spid="8" grpId="0"/>
      <p:bldP spid="8" grpId="1"/>
      <p:bldP spid="5" grpId="0"/>
      <p:bldP spid="5" grpId="1"/>
      <p:bldP spid="11" grpId="0"/>
      <p:bldP spid="11" grpId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矩形 47"/>
          <p:cNvSpPr/>
          <p:nvPr/>
        </p:nvSpPr>
        <p:spPr>
          <a:xfrm>
            <a:off x="330200" y="3028950"/>
            <a:ext cx="1530985" cy="460375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 defTabSz="685800">
              <a:lnSpc>
                <a:spcPct val="150000"/>
              </a:lnSpc>
            </a:pPr>
            <a:r>
              <a:rPr lang="en-US" altLang="zh-CN" sz="1600">
                <a:solidFill>
                  <a:schemeClr val="bg1"/>
                </a:solidFill>
                <a:latin typeface="方正兰亭黑简体" panose="02000000000000000000" charset="-122"/>
                <a:ea typeface="方正兰亭黑简体" panose="02000000000000000000" charset="-122"/>
                <a:sym typeface="+mn-ea"/>
              </a:rPr>
              <a:t>60</a:t>
            </a:r>
            <a:r>
              <a:rPr lang="zh-CN" altLang="en-US" sz="1600">
                <a:solidFill>
                  <a:schemeClr val="bg1"/>
                </a:solidFill>
                <a:latin typeface="方正兰亭黑简体" panose="02000000000000000000" charset="-122"/>
                <a:ea typeface="方正兰亭黑简体" panose="02000000000000000000" charset="-122"/>
                <a:sym typeface="+mn-ea"/>
              </a:rPr>
              <a:t>万亩林地</a:t>
            </a:r>
            <a:endParaRPr lang="zh-CN" altLang="en-US" sz="1600" dirty="0">
              <a:solidFill>
                <a:schemeClr val="bg1"/>
              </a:solidFill>
              <a:latin typeface="方正兰亭黑简体" panose="02000000000000000000" charset="-122"/>
              <a:ea typeface="方正兰亭黑简体" panose="02000000000000000000" charset="-122"/>
              <a:sym typeface="+mn-ea"/>
            </a:endParaRPr>
          </a:p>
        </p:txBody>
      </p:sp>
      <p:sp>
        <p:nvSpPr>
          <p:cNvPr id="52" name="矩形 51"/>
          <p:cNvSpPr/>
          <p:nvPr/>
        </p:nvSpPr>
        <p:spPr>
          <a:xfrm>
            <a:off x="7433310" y="3028950"/>
            <a:ext cx="1478280" cy="460375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 defTabSz="685800">
              <a:lnSpc>
                <a:spcPct val="150000"/>
              </a:lnSpc>
            </a:pPr>
            <a:r>
              <a:rPr lang="zh-CN" altLang="en-US" sz="1600">
                <a:solidFill>
                  <a:schemeClr val="bg1"/>
                </a:solidFill>
                <a:sym typeface="+mn-ea"/>
              </a:rPr>
              <a:t>严格检验</a:t>
            </a:r>
            <a:endParaRPr lang="zh-CN" altLang="en-US" sz="1600" dirty="0">
              <a:solidFill>
                <a:schemeClr val="bg1"/>
              </a:solidFill>
              <a:latin typeface="Arial" panose="020B0604020202020204"/>
              <a:ea typeface="微软雅黑" panose="020B0503020204020204" charset="-122"/>
              <a:sym typeface="+mn-ea"/>
            </a:endParaRPr>
          </a:p>
        </p:txBody>
      </p:sp>
      <p:sp>
        <p:nvSpPr>
          <p:cNvPr id="21" name="任意多边形 20"/>
          <p:cNvSpPr/>
          <p:nvPr/>
        </p:nvSpPr>
        <p:spPr>
          <a:xfrm>
            <a:off x="7771734" y="4964368"/>
            <a:ext cx="358263" cy="179132"/>
          </a:xfrm>
          <a:custGeom>
            <a:avLst/>
            <a:gdLst>
              <a:gd name="connsiteX0" fmla="*/ 238842 w 477684"/>
              <a:gd name="connsiteY0" fmla="*/ 0 h 238842"/>
              <a:gd name="connsiteX1" fmla="*/ 477684 w 477684"/>
              <a:gd name="connsiteY1" fmla="*/ 238842 h 238842"/>
              <a:gd name="connsiteX2" fmla="*/ 0 w 477684"/>
              <a:gd name="connsiteY2" fmla="*/ 238842 h 2388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77684" h="238842">
                <a:moveTo>
                  <a:pt x="238842" y="0"/>
                </a:moveTo>
                <a:lnTo>
                  <a:pt x="477684" y="238842"/>
                </a:lnTo>
                <a:lnTo>
                  <a:pt x="0" y="238842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zh-CN" altLang="en-US" sz="1350">
              <a:solidFill>
                <a:prstClr val="white"/>
              </a:solidFill>
              <a:latin typeface="Arial" panose="020B0604020202020204"/>
              <a:ea typeface="微软雅黑" panose="020B0503020204020204" charset="-122"/>
            </a:endParaRPr>
          </a:p>
        </p:txBody>
      </p:sp>
      <p:sp>
        <p:nvSpPr>
          <p:cNvPr id="23" name="任意多边形 22"/>
          <p:cNvSpPr/>
          <p:nvPr/>
        </p:nvSpPr>
        <p:spPr>
          <a:xfrm>
            <a:off x="244720" y="29965"/>
            <a:ext cx="1664725" cy="832363"/>
          </a:xfrm>
          <a:custGeom>
            <a:avLst/>
            <a:gdLst>
              <a:gd name="connsiteX0" fmla="*/ 0 w 2219633"/>
              <a:gd name="connsiteY0" fmla="*/ 0 h 1109817"/>
              <a:gd name="connsiteX1" fmla="*/ 2219633 w 2219633"/>
              <a:gd name="connsiteY1" fmla="*/ 0 h 1109817"/>
              <a:gd name="connsiteX2" fmla="*/ 1109817 w 2219633"/>
              <a:gd name="connsiteY2" fmla="*/ 1109817 h 11098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219633" h="1109817">
                <a:moveTo>
                  <a:pt x="0" y="0"/>
                </a:moveTo>
                <a:lnTo>
                  <a:pt x="2219633" y="0"/>
                </a:lnTo>
                <a:lnTo>
                  <a:pt x="1109817" y="1109817"/>
                </a:lnTo>
                <a:close/>
              </a:path>
            </a:pathLst>
          </a:custGeom>
          <a:solidFill>
            <a:srgbClr val="07A10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zh-CN" altLang="en-US" sz="1350">
              <a:solidFill>
                <a:srgbClr val="07A10B"/>
              </a:solidFill>
              <a:latin typeface="Arial" panose="020B0604020202020204"/>
              <a:ea typeface="微软雅黑" panose="020B0503020204020204" charset="-122"/>
            </a:endParaRPr>
          </a:p>
        </p:txBody>
      </p:sp>
      <p:sp>
        <p:nvSpPr>
          <p:cNvPr id="24" name="椭圆 49"/>
          <p:cNvSpPr/>
          <p:nvPr/>
        </p:nvSpPr>
        <p:spPr>
          <a:xfrm>
            <a:off x="8670387" y="4760317"/>
            <a:ext cx="225879" cy="225483"/>
          </a:xfrm>
          <a:custGeom>
            <a:avLst/>
            <a:gdLst>
              <a:gd name="connsiteX0" fmla="*/ 320385 w 604110"/>
              <a:gd name="connsiteY0" fmla="*/ 164550 h 603052"/>
              <a:gd name="connsiteX1" fmla="*/ 339813 w 604110"/>
              <a:gd name="connsiteY1" fmla="*/ 172569 h 603052"/>
              <a:gd name="connsiteX2" fmla="*/ 449654 w 604110"/>
              <a:gd name="connsiteY2" fmla="*/ 282231 h 603052"/>
              <a:gd name="connsiteX3" fmla="*/ 457617 w 604110"/>
              <a:gd name="connsiteY3" fmla="*/ 301558 h 603052"/>
              <a:gd name="connsiteX4" fmla="*/ 449654 w 604110"/>
              <a:gd name="connsiteY4" fmla="*/ 320886 h 603052"/>
              <a:gd name="connsiteX5" fmla="*/ 339813 w 604110"/>
              <a:gd name="connsiteY5" fmla="*/ 430548 h 603052"/>
              <a:gd name="connsiteX6" fmla="*/ 320316 w 604110"/>
              <a:gd name="connsiteY6" fmla="*/ 438635 h 603052"/>
              <a:gd name="connsiteX7" fmla="*/ 300957 w 604110"/>
              <a:gd name="connsiteY7" fmla="*/ 430548 h 603052"/>
              <a:gd name="connsiteX8" fmla="*/ 300957 w 604110"/>
              <a:gd name="connsiteY8" fmla="*/ 391892 h 603052"/>
              <a:gd name="connsiteX9" fmla="*/ 363841 w 604110"/>
              <a:gd name="connsiteY9" fmla="*/ 328974 h 603052"/>
              <a:gd name="connsiteX10" fmla="*/ 173954 w 604110"/>
              <a:gd name="connsiteY10" fmla="*/ 328974 h 603052"/>
              <a:gd name="connsiteX11" fmla="*/ 146494 w 604110"/>
              <a:gd name="connsiteY11" fmla="*/ 301558 h 603052"/>
              <a:gd name="connsiteX12" fmla="*/ 173954 w 604110"/>
              <a:gd name="connsiteY12" fmla="*/ 274143 h 603052"/>
              <a:gd name="connsiteX13" fmla="*/ 363978 w 604110"/>
              <a:gd name="connsiteY13" fmla="*/ 274143 h 603052"/>
              <a:gd name="connsiteX14" fmla="*/ 300957 w 604110"/>
              <a:gd name="connsiteY14" fmla="*/ 211225 h 603052"/>
              <a:gd name="connsiteX15" fmla="*/ 300957 w 604110"/>
              <a:gd name="connsiteY15" fmla="*/ 172569 h 603052"/>
              <a:gd name="connsiteX16" fmla="*/ 320385 w 604110"/>
              <a:gd name="connsiteY16" fmla="*/ 164550 h 603052"/>
              <a:gd name="connsiteX17" fmla="*/ 302055 w 604110"/>
              <a:gd name="connsiteY17" fmla="*/ 54823 h 603052"/>
              <a:gd name="connsiteX18" fmla="*/ 54919 w 604110"/>
              <a:gd name="connsiteY18" fmla="*/ 301526 h 603052"/>
              <a:gd name="connsiteX19" fmla="*/ 302055 w 604110"/>
              <a:gd name="connsiteY19" fmla="*/ 548229 h 603052"/>
              <a:gd name="connsiteX20" fmla="*/ 549191 w 604110"/>
              <a:gd name="connsiteY20" fmla="*/ 301526 h 603052"/>
              <a:gd name="connsiteX21" fmla="*/ 302055 w 604110"/>
              <a:gd name="connsiteY21" fmla="*/ 54823 h 603052"/>
              <a:gd name="connsiteX22" fmla="*/ 302055 w 604110"/>
              <a:gd name="connsiteY22" fmla="*/ 0 h 603052"/>
              <a:gd name="connsiteX23" fmla="*/ 604110 w 604110"/>
              <a:gd name="connsiteY23" fmla="*/ 301526 h 603052"/>
              <a:gd name="connsiteX24" fmla="*/ 302055 w 604110"/>
              <a:gd name="connsiteY24" fmla="*/ 603052 h 603052"/>
              <a:gd name="connsiteX25" fmla="*/ 0 w 604110"/>
              <a:gd name="connsiteY25" fmla="*/ 301526 h 603052"/>
              <a:gd name="connsiteX26" fmla="*/ 302055 w 604110"/>
              <a:gd name="connsiteY26" fmla="*/ 0 h 6030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604110" h="603052">
                <a:moveTo>
                  <a:pt x="320385" y="164550"/>
                </a:moveTo>
                <a:cubicBezTo>
                  <a:pt x="327422" y="164550"/>
                  <a:pt x="334458" y="167223"/>
                  <a:pt x="339813" y="172569"/>
                </a:cubicBezTo>
                <a:lnTo>
                  <a:pt x="449654" y="282231"/>
                </a:lnTo>
                <a:cubicBezTo>
                  <a:pt x="454734" y="287302"/>
                  <a:pt x="457617" y="294293"/>
                  <a:pt x="457617" y="301558"/>
                </a:cubicBezTo>
                <a:cubicBezTo>
                  <a:pt x="457617" y="308824"/>
                  <a:pt x="454734" y="315814"/>
                  <a:pt x="449654" y="320886"/>
                </a:cubicBezTo>
                <a:lnTo>
                  <a:pt x="339813" y="430548"/>
                </a:lnTo>
                <a:cubicBezTo>
                  <a:pt x="334458" y="436031"/>
                  <a:pt x="327319" y="438635"/>
                  <a:pt x="320316" y="438635"/>
                </a:cubicBezTo>
                <a:cubicBezTo>
                  <a:pt x="313314" y="438635"/>
                  <a:pt x="306312" y="436031"/>
                  <a:pt x="300957" y="430548"/>
                </a:cubicBezTo>
                <a:cubicBezTo>
                  <a:pt x="290248" y="419856"/>
                  <a:pt x="290248" y="402584"/>
                  <a:pt x="300957" y="391892"/>
                </a:cubicBezTo>
                <a:lnTo>
                  <a:pt x="363841" y="328974"/>
                </a:lnTo>
                <a:lnTo>
                  <a:pt x="173954" y="328974"/>
                </a:lnTo>
                <a:cubicBezTo>
                  <a:pt x="158714" y="328974"/>
                  <a:pt x="146494" y="316774"/>
                  <a:pt x="146494" y="301558"/>
                </a:cubicBezTo>
                <a:cubicBezTo>
                  <a:pt x="146494" y="286480"/>
                  <a:pt x="158714" y="274143"/>
                  <a:pt x="173954" y="274143"/>
                </a:cubicBezTo>
                <a:lnTo>
                  <a:pt x="363978" y="274143"/>
                </a:lnTo>
                <a:lnTo>
                  <a:pt x="300957" y="211225"/>
                </a:lnTo>
                <a:cubicBezTo>
                  <a:pt x="290248" y="200533"/>
                  <a:pt x="290248" y="183261"/>
                  <a:pt x="300957" y="172569"/>
                </a:cubicBezTo>
                <a:cubicBezTo>
                  <a:pt x="306312" y="167223"/>
                  <a:pt x="313349" y="164550"/>
                  <a:pt x="320385" y="164550"/>
                </a:cubicBezTo>
                <a:close/>
                <a:moveTo>
                  <a:pt x="302055" y="54823"/>
                </a:moveTo>
                <a:cubicBezTo>
                  <a:pt x="165718" y="54823"/>
                  <a:pt x="54919" y="165428"/>
                  <a:pt x="54919" y="301526"/>
                </a:cubicBezTo>
                <a:cubicBezTo>
                  <a:pt x="54919" y="437624"/>
                  <a:pt x="165718" y="548229"/>
                  <a:pt x="302055" y="548229"/>
                </a:cubicBezTo>
                <a:cubicBezTo>
                  <a:pt x="438392" y="548229"/>
                  <a:pt x="549191" y="437624"/>
                  <a:pt x="549191" y="301526"/>
                </a:cubicBezTo>
                <a:cubicBezTo>
                  <a:pt x="549191" y="165428"/>
                  <a:pt x="438392" y="54823"/>
                  <a:pt x="302055" y="54823"/>
                </a:cubicBezTo>
                <a:close/>
                <a:moveTo>
                  <a:pt x="302055" y="0"/>
                </a:moveTo>
                <a:cubicBezTo>
                  <a:pt x="468597" y="0"/>
                  <a:pt x="604110" y="135275"/>
                  <a:pt x="604110" y="301526"/>
                </a:cubicBezTo>
                <a:cubicBezTo>
                  <a:pt x="604110" y="467777"/>
                  <a:pt x="468597" y="603052"/>
                  <a:pt x="302055" y="603052"/>
                </a:cubicBezTo>
                <a:cubicBezTo>
                  <a:pt x="135513" y="603052"/>
                  <a:pt x="0" y="467777"/>
                  <a:pt x="0" y="301526"/>
                </a:cubicBezTo>
                <a:cubicBezTo>
                  <a:pt x="0" y="135275"/>
                  <a:pt x="135513" y="0"/>
                  <a:pt x="302055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68580" tIns="34290" rIns="68580" bIns="34290" numCol="1" spcCol="0" rtlCol="0" fromWordArt="0" anchor="ctr" anchorCtr="0" forceAA="0" compatLnSpc="1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85800"/>
            <a:endParaRPr lang="zh-CN" altLang="en-US" sz="1350">
              <a:solidFill>
                <a:prstClr val="white"/>
              </a:solidFill>
              <a:latin typeface="Arial" panose="020B0604020202020204"/>
              <a:ea typeface="微软雅黑" panose="020B0503020204020204" charset="-122"/>
            </a:endParaRPr>
          </a:p>
        </p:txBody>
      </p:sp>
      <p:sp>
        <p:nvSpPr>
          <p:cNvPr id="25" name="椭圆 50"/>
          <p:cNvSpPr/>
          <p:nvPr/>
        </p:nvSpPr>
        <p:spPr>
          <a:xfrm flipH="1">
            <a:off x="8385912" y="4760317"/>
            <a:ext cx="225879" cy="225483"/>
          </a:xfrm>
          <a:custGeom>
            <a:avLst/>
            <a:gdLst>
              <a:gd name="connsiteX0" fmla="*/ 320385 w 604110"/>
              <a:gd name="connsiteY0" fmla="*/ 164550 h 603052"/>
              <a:gd name="connsiteX1" fmla="*/ 339813 w 604110"/>
              <a:gd name="connsiteY1" fmla="*/ 172569 h 603052"/>
              <a:gd name="connsiteX2" fmla="*/ 449654 w 604110"/>
              <a:gd name="connsiteY2" fmla="*/ 282231 h 603052"/>
              <a:gd name="connsiteX3" fmla="*/ 457617 w 604110"/>
              <a:gd name="connsiteY3" fmla="*/ 301558 h 603052"/>
              <a:gd name="connsiteX4" fmla="*/ 449654 w 604110"/>
              <a:gd name="connsiteY4" fmla="*/ 320886 h 603052"/>
              <a:gd name="connsiteX5" fmla="*/ 339813 w 604110"/>
              <a:gd name="connsiteY5" fmla="*/ 430548 h 603052"/>
              <a:gd name="connsiteX6" fmla="*/ 320316 w 604110"/>
              <a:gd name="connsiteY6" fmla="*/ 438635 h 603052"/>
              <a:gd name="connsiteX7" fmla="*/ 300957 w 604110"/>
              <a:gd name="connsiteY7" fmla="*/ 430548 h 603052"/>
              <a:gd name="connsiteX8" fmla="*/ 300957 w 604110"/>
              <a:gd name="connsiteY8" fmla="*/ 391892 h 603052"/>
              <a:gd name="connsiteX9" fmla="*/ 363841 w 604110"/>
              <a:gd name="connsiteY9" fmla="*/ 328974 h 603052"/>
              <a:gd name="connsiteX10" fmla="*/ 173954 w 604110"/>
              <a:gd name="connsiteY10" fmla="*/ 328974 h 603052"/>
              <a:gd name="connsiteX11" fmla="*/ 146494 w 604110"/>
              <a:gd name="connsiteY11" fmla="*/ 301558 h 603052"/>
              <a:gd name="connsiteX12" fmla="*/ 173954 w 604110"/>
              <a:gd name="connsiteY12" fmla="*/ 274143 h 603052"/>
              <a:gd name="connsiteX13" fmla="*/ 363978 w 604110"/>
              <a:gd name="connsiteY13" fmla="*/ 274143 h 603052"/>
              <a:gd name="connsiteX14" fmla="*/ 300957 w 604110"/>
              <a:gd name="connsiteY14" fmla="*/ 211225 h 603052"/>
              <a:gd name="connsiteX15" fmla="*/ 300957 w 604110"/>
              <a:gd name="connsiteY15" fmla="*/ 172569 h 603052"/>
              <a:gd name="connsiteX16" fmla="*/ 320385 w 604110"/>
              <a:gd name="connsiteY16" fmla="*/ 164550 h 603052"/>
              <a:gd name="connsiteX17" fmla="*/ 302055 w 604110"/>
              <a:gd name="connsiteY17" fmla="*/ 54823 h 603052"/>
              <a:gd name="connsiteX18" fmla="*/ 54919 w 604110"/>
              <a:gd name="connsiteY18" fmla="*/ 301526 h 603052"/>
              <a:gd name="connsiteX19" fmla="*/ 302055 w 604110"/>
              <a:gd name="connsiteY19" fmla="*/ 548229 h 603052"/>
              <a:gd name="connsiteX20" fmla="*/ 549191 w 604110"/>
              <a:gd name="connsiteY20" fmla="*/ 301526 h 603052"/>
              <a:gd name="connsiteX21" fmla="*/ 302055 w 604110"/>
              <a:gd name="connsiteY21" fmla="*/ 54823 h 603052"/>
              <a:gd name="connsiteX22" fmla="*/ 302055 w 604110"/>
              <a:gd name="connsiteY22" fmla="*/ 0 h 603052"/>
              <a:gd name="connsiteX23" fmla="*/ 604110 w 604110"/>
              <a:gd name="connsiteY23" fmla="*/ 301526 h 603052"/>
              <a:gd name="connsiteX24" fmla="*/ 302055 w 604110"/>
              <a:gd name="connsiteY24" fmla="*/ 603052 h 603052"/>
              <a:gd name="connsiteX25" fmla="*/ 0 w 604110"/>
              <a:gd name="connsiteY25" fmla="*/ 301526 h 603052"/>
              <a:gd name="connsiteX26" fmla="*/ 302055 w 604110"/>
              <a:gd name="connsiteY26" fmla="*/ 0 h 6030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604110" h="603052">
                <a:moveTo>
                  <a:pt x="320385" y="164550"/>
                </a:moveTo>
                <a:cubicBezTo>
                  <a:pt x="327422" y="164550"/>
                  <a:pt x="334458" y="167223"/>
                  <a:pt x="339813" y="172569"/>
                </a:cubicBezTo>
                <a:lnTo>
                  <a:pt x="449654" y="282231"/>
                </a:lnTo>
                <a:cubicBezTo>
                  <a:pt x="454734" y="287302"/>
                  <a:pt x="457617" y="294293"/>
                  <a:pt x="457617" y="301558"/>
                </a:cubicBezTo>
                <a:cubicBezTo>
                  <a:pt x="457617" y="308824"/>
                  <a:pt x="454734" y="315814"/>
                  <a:pt x="449654" y="320886"/>
                </a:cubicBezTo>
                <a:lnTo>
                  <a:pt x="339813" y="430548"/>
                </a:lnTo>
                <a:cubicBezTo>
                  <a:pt x="334458" y="436031"/>
                  <a:pt x="327319" y="438635"/>
                  <a:pt x="320316" y="438635"/>
                </a:cubicBezTo>
                <a:cubicBezTo>
                  <a:pt x="313314" y="438635"/>
                  <a:pt x="306312" y="436031"/>
                  <a:pt x="300957" y="430548"/>
                </a:cubicBezTo>
                <a:cubicBezTo>
                  <a:pt x="290248" y="419856"/>
                  <a:pt x="290248" y="402584"/>
                  <a:pt x="300957" y="391892"/>
                </a:cubicBezTo>
                <a:lnTo>
                  <a:pt x="363841" y="328974"/>
                </a:lnTo>
                <a:lnTo>
                  <a:pt x="173954" y="328974"/>
                </a:lnTo>
                <a:cubicBezTo>
                  <a:pt x="158714" y="328974"/>
                  <a:pt x="146494" y="316774"/>
                  <a:pt x="146494" y="301558"/>
                </a:cubicBezTo>
                <a:cubicBezTo>
                  <a:pt x="146494" y="286480"/>
                  <a:pt x="158714" y="274143"/>
                  <a:pt x="173954" y="274143"/>
                </a:cubicBezTo>
                <a:lnTo>
                  <a:pt x="363978" y="274143"/>
                </a:lnTo>
                <a:lnTo>
                  <a:pt x="300957" y="211225"/>
                </a:lnTo>
                <a:cubicBezTo>
                  <a:pt x="290248" y="200533"/>
                  <a:pt x="290248" y="183261"/>
                  <a:pt x="300957" y="172569"/>
                </a:cubicBezTo>
                <a:cubicBezTo>
                  <a:pt x="306312" y="167223"/>
                  <a:pt x="313349" y="164550"/>
                  <a:pt x="320385" y="164550"/>
                </a:cubicBezTo>
                <a:close/>
                <a:moveTo>
                  <a:pt x="302055" y="54823"/>
                </a:moveTo>
                <a:cubicBezTo>
                  <a:pt x="165718" y="54823"/>
                  <a:pt x="54919" y="165428"/>
                  <a:pt x="54919" y="301526"/>
                </a:cubicBezTo>
                <a:cubicBezTo>
                  <a:pt x="54919" y="437624"/>
                  <a:pt x="165718" y="548229"/>
                  <a:pt x="302055" y="548229"/>
                </a:cubicBezTo>
                <a:cubicBezTo>
                  <a:pt x="438392" y="548229"/>
                  <a:pt x="549191" y="437624"/>
                  <a:pt x="549191" y="301526"/>
                </a:cubicBezTo>
                <a:cubicBezTo>
                  <a:pt x="549191" y="165428"/>
                  <a:pt x="438392" y="54823"/>
                  <a:pt x="302055" y="54823"/>
                </a:cubicBezTo>
                <a:close/>
                <a:moveTo>
                  <a:pt x="302055" y="0"/>
                </a:moveTo>
                <a:cubicBezTo>
                  <a:pt x="468597" y="0"/>
                  <a:pt x="604110" y="135275"/>
                  <a:pt x="604110" y="301526"/>
                </a:cubicBezTo>
                <a:cubicBezTo>
                  <a:pt x="604110" y="467777"/>
                  <a:pt x="468597" y="603052"/>
                  <a:pt x="302055" y="603052"/>
                </a:cubicBezTo>
                <a:cubicBezTo>
                  <a:pt x="135513" y="603052"/>
                  <a:pt x="0" y="467777"/>
                  <a:pt x="0" y="301526"/>
                </a:cubicBezTo>
                <a:cubicBezTo>
                  <a:pt x="0" y="135275"/>
                  <a:pt x="135513" y="0"/>
                  <a:pt x="302055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68580" tIns="34290" rIns="68580" bIns="34290" numCol="1" spcCol="0" rtlCol="0" fromWordArt="0" anchor="ctr" anchorCtr="0" forceAA="0" compatLnSpc="1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85800"/>
            <a:endParaRPr lang="zh-CN" altLang="en-US" sz="1350">
              <a:solidFill>
                <a:prstClr val="white"/>
              </a:solidFill>
              <a:latin typeface="Arial" panose="020B0604020202020204"/>
              <a:ea typeface="微软雅黑" panose="020B0503020204020204" charset="-122"/>
            </a:endParaRPr>
          </a:p>
        </p:txBody>
      </p:sp>
      <p:sp>
        <p:nvSpPr>
          <p:cNvPr id="27" name="任意多边形 26"/>
          <p:cNvSpPr/>
          <p:nvPr/>
        </p:nvSpPr>
        <p:spPr>
          <a:xfrm>
            <a:off x="7170169" y="4760120"/>
            <a:ext cx="766763" cy="383381"/>
          </a:xfrm>
          <a:custGeom>
            <a:avLst/>
            <a:gdLst>
              <a:gd name="connsiteX0" fmla="*/ 511175 w 1022350"/>
              <a:gd name="connsiteY0" fmla="*/ 0 h 511175"/>
              <a:gd name="connsiteX1" fmla="*/ 1022350 w 1022350"/>
              <a:gd name="connsiteY1" fmla="*/ 511175 h 511175"/>
              <a:gd name="connsiteX2" fmla="*/ 0 w 1022350"/>
              <a:gd name="connsiteY2" fmla="*/ 511175 h 511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22350" h="511175">
                <a:moveTo>
                  <a:pt x="511175" y="0"/>
                </a:moveTo>
                <a:lnTo>
                  <a:pt x="1022350" y="511175"/>
                </a:lnTo>
                <a:lnTo>
                  <a:pt x="0" y="511175"/>
                </a:lnTo>
                <a:close/>
              </a:path>
            </a:pathLst>
          </a:custGeom>
          <a:solidFill>
            <a:srgbClr val="07A10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zh-CN" altLang="en-US" sz="1350">
              <a:solidFill>
                <a:prstClr val="white"/>
              </a:solidFill>
              <a:latin typeface="Arial" panose="020B0604020202020204"/>
              <a:ea typeface="微软雅黑" panose="020B0503020204020204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3948430" y="3013075"/>
            <a:ext cx="1635760" cy="460375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 defTabSz="685800">
              <a:lnSpc>
                <a:spcPct val="15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Arial" panose="020B0604020202020204"/>
                <a:ea typeface="微软雅黑" panose="020B0503020204020204" charset="-122"/>
                <a:sym typeface="+mn-ea"/>
              </a:rPr>
              <a:t>造纸</a:t>
            </a:r>
            <a:endParaRPr lang="zh-CN" altLang="en-US" sz="1600" dirty="0">
              <a:solidFill>
                <a:schemeClr val="bg1"/>
              </a:solidFill>
              <a:latin typeface="Arial" panose="020B0604020202020204"/>
              <a:ea typeface="微软雅黑" panose="020B0503020204020204" charset="-122"/>
              <a:sym typeface="+mn-ea"/>
            </a:endParaRPr>
          </a:p>
        </p:txBody>
      </p:sp>
      <p:pic>
        <p:nvPicPr>
          <p:cNvPr id="32" name="object 6"/>
          <p:cNvPicPr/>
          <p:nvPr/>
        </p:nvPicPr>
        <p:blipFill>
          <a:blip r:embed="rId1" cstate="print"/>
          <a:stretch>
            <a:fillRect/>
          </a:stretch>
        </p:blipFill>
        <p:spPr>
          <a:xfrm>
            <a:off x="672313" y="156222"/>
            <a:ext cx="699447" cy="273038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281940" y="3642995"/>
            <a:ext cx="832993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altLang="zh-CN">
              <a:solidFill>
                <a:schemeClr val="tx1"/>
              </a:solidFill>
            </a:endParaRPr>
          </a:p>
        </p:txBody>
      </p:sp>
      <p:sp>
        <p:nvSpPr>
          <p:cNvPr id="5" name="矩形 4"/>
          <p:cNvSpPr/>
          <p:nvPr/>
        </p:nvSpPr>
        <p:spPr>
          <a:xfrm>
            <a:off x="2215515" y="3028950"/>
            <a:ext cx="1403985" cy="460375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 defTabSz="685800">
              <a:lnSpc>
                <a:spcPct val="15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Arial" panose="020B0604020202020204"/>
                <a:ea typeface="微软雅黑" panose="020B0503020204020204" charset="-122"/>
                <a:sym typeface="+mn-ea"/>
              </a:rPr>
              <a:t>浆</a:t>
            </a:r>
            <a:endParaRPr lang="zh-CN" altLang="en-US" sz="1600" dirty="0">
              <a:solidFill>
                <a:schemeClr val="bg1"/>
              </a:solidFill>
              <a:latin typeface="Arial" panose="020B0604020202020204"/>
              <a:ea typeface="微软雅黑" panose="020B0503020204020204" charset="-122"/>
              <a:sym typeface="+mn-ea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5567045" y="3028950"/>
            <a:ext cx="1774190" cy="460375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 defTabSz="685800">
              <a:lnSpc>
                <a:spcPct val="15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Arial" panose="020B0604020202020204"/>
                <a:ea typeface="微软雅黑" panose="020B0503020204020204" charset="-122"/>
                <a:sym typeface="+mn-ea"/>
              </a:rPr>
              <a:t>成品加工</a:t>
            </a:r>
            <a:endParaRPr lang="zh-CN" altLang="en-US" sz="1600" dirty="0">
              <a:solidFill>
                <a:schemeClr val="bg1"/>
              </a:solidFill>
              <a:latin typeface="Arial" panose="020B0604020202020204"/>
              <a:ea typeface="微软雅黑" panose="020B0503020204020204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265555" y="499110"/>
            <a:ext cx="4766310" cy="199961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l" defTabSz="685800"/>
            <a:r>
              <a:rPr lang="zh-CN" altLang="en-US" sz="2400" b="1" dirty="0">
                <a:solidFill>
                  <a:srgbClr val="00B050"/>
                </a:solidFill>
                <a:latin typeface="Arial" panose="020B0604020202020204"/>
                <a:ea typeface="微软雅黑" panose="020B0503020204020204" charset="-122"/>
              </a:rPr>
              <a:t>生产实力</a:t>
            </a:r>
            <a:r>
              <a:rPr lang="en-US" altLang="zh-CN" sz="2000" b="1" dirty="0">
                <a:solidFill>
                  <a:srgbClr val="00B050"/>
                </a:solidFill>
                <a:latin typeface="Arial" panose="020B0604020202020204"/>
                <a:ea typeface="微软雅黑" panose="020B0503020204020204" charset="-122"/>
              </a:rPr>
              <a:t>—</a:t>
            </a:r>
            <a:r>
              <a:rPr lang="zh-CN" altLang="en-US" sz="2000" b="1" dirty="0">
                <a:solidFill>
                  <a:srgbClr val="00B050"/>
                </a:solidFill>
                <a:latin typeface="Arial" panose="020B0604020202020204"/>
                <a:ea typeface="微软雅黑" panose="020B0503020204020204" charset="-122"/>
              </a:rPr>
              <a:t>品质保证、安全放心</a:t>
            </a:r>
            <a:endParaRPr lang="zh-CN" altLang="en-US" sz="2000" b="1" dirty="0">
              <a:solidFill>
                <a:srgbClr val="00B050"/>
              </a:solidFill>
              <a:latin typeface="Arial" panose="020B0604020202020204"/>
              <a:ea typeface="微软雅黑" panose="020B0503020204020204" charset="-122"/>
            </a:endParaRPr>
          </a:p>
          <a:p>
            <a:pPr algn="l" defTabSz="685800"/>
            <a:endParaRPr lang="zh-CN" altLang="en-US" sz="2000" b="1" dirty="0">
              <a:solidFill>
                <a:srgbClr val="00B050"/>
              </a:solidFill>
              <a:latin typeface="Arial" panose="020B0604020202020204"/>
              <a:ea typeface="微软雅黑" panose="020B0503020204020204" charset="-122"/>
            </a:endParaRPr>
          </a:p>
          <a:p>
            <a:pPr algn="l" defTabSz="685800"/>
            <a:endParaRPr lang="zh-CN" altLang="en-US" sz="2000" b="1" dirty="0">
              <a:solidFill>
                <a:srgbClr val="00B050"/>
              </a:solidFill>
              <a:latin typeface="Arial" panose="020B0604020202020204"/>
              <a:ea typeface="微软雅黑" panose="020B0503020204020204" charset="-122"/>
            </a:endParaRPr>
          </a:p>
          <a:p>
            <a:pPr algn="l" defTabSz="685800"/>
            <a:endParaRPr lang="zh-CN" altLang="en-US" sz="2000" b="1" dirty="0">
              <a:solidFill>
                <a:srgbClr val="00B050"/>
              </a:solidFill>
              <a:latin typeface="Arial" panose="020B0604020202020204"/>
              <a:ea typeface="微软雅黑" panose="020B0503020204020204" charset="-122"/>
            </a:endParaRPr>
          </a:p>
          <a:p>
            <a:pPr algn="l" defTabSz="685800"/>
            <a:endParaRPr lang="zh-CN" altLang="en-US" sz="2000" b="1" dirty="0">
              <a:solidFill>
                <a:srgbClr val="00B050"/>
              </a:solidFill>
              <a:latin typeface="Arial" panose="020B0604020202020204"/>
              <a:ea typeface="微软雅黑" panose="020B0503020204020204" charset="-122"/>
            </a:endParaRPr>
          </a:p>
          <a:p>
            <a:pPr algn="l" defTabSz="685800"/>
            <a:endParaRPr lang="zh-CN" altLang="en-US" sz="2000" b="1" dirty="0">
              <a:solidFill>
                <a:srgbClr val="00B050"/>
              </a:solidFill>
              <a:latin typeface="Arial" panose="020B0604020202020204"/>
              <a:ea typeface="微软雅黑" panose="020B0503020204020204" charset="-122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7420" y="989965"/>
            <a:ext cx="6998970" cy="3079115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5632038" y="4038600"/>
            <a:ext cx="23622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>
                <a:solidFill>
                  <a:srgbClr val="07A10B"/>
                </a:solidFill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【可安心包裹食物】</a:t>
            </a:r>
            <a:endParaRPr lang="zh-CN" altLang="en-US" dirty="0">
              <a:solidFill>
                <a:srgbClr val="07A10B"/>
              </a:solidFill>
              <a:latin typeface="宋体" panose="02010600030101010101" pitchFamily="2" charset="-122"/>
              <a:cs typeface="宋体" panose="02010600030101010101" pitchFamily="2" charset="-122"/>
              <a:sym typeface="+mn-ea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3519775" y="4081145"/>
            <a:ext cx="1704974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>
                <a:solidFill>
                  <a:srgbClr val="07A10B"/>
                </a:solidFill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【湿水亦韧】</a:t>
            </a:r>
            <a:endParaRPr lang="zh-CN" altLang="en-US" dirty="0">
              <a:solidFill>
                <a:srgbClr val="07A10B"/>
              </a:solidFill>
              <a:latin typeface="宋体" panose="02010600030101010101" pitchFamily="2" charset="-122"/>
              <a:cs typeface="宋体" panose="02010600030101010101" pitchFamily="2" charset="-122"/>
              <a:sym typeface="+mn-ea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947420" y="4081145"/>
            <a:ext cx="209675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>
                <a:solidFill>
                  <a:srgbClr val="07A10B"/>
                </a:solidFill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【优质原生竹浆】</a:t>
            </a:r>
            <a:endParaRPr lang="zh-CN" altLang="en-US" dirty="0">
              <a:solidFill>
                <a:srgbClr val="07A10B"/>
              </a:solidFill>
              <a:latin typeface="宋体" panose="02010600030101010101" pitchFamily="2" charset="-122"/>
              <a:cs typeface="宋体" panose="02010600030101010101" pitchFamily="2" charset="-122"/>
              <a:sym typeface="+mn-ea"/>
            </a:endParaRPr>
          </a:p>
        </p:txBody>
      </p:sp>
    </p:spTree>
    <p:custDataLst>
      <p:tags r:id="rId3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0">
        <p:fade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/>
      <p:bldP spid="48" grpId="1"/>
      <p:bldP spid="52" grpId="0"/>
      <p:bldP spid="52" grpId="1"/>
      <p:bldP spid="8" grpId="0"/>
      <p:bldP spid="8" grpId="1"/>
      <p:bldP spid="5" grpId="0"/>
      <p:bldP spid="5" grpId="1"/>
      <p:bldP spid="11" grpId="0"/>
      <p:bldP spid="11" grpId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矩形 47"/>
          <p:cNvSpPr/>
          <p:nvPr/>
        </p:nvSpPr>
        <p:spPr>
          <a:xfrm>
            <a:off x="338455" y="3364230"/>
            <a:ext cx="1530985" cy="460375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 defTabSz="685800">
              <a:lnSpc>
                <a:spcPct val="150000"/>
              </a:lnSpc>
            </a:pPr>
            <a:r>
              <a:rPr lang="zh-CN" altLang="en-US" sz="1600">
                <a:solidFill>
                  <a:schemeClr val="bg1"/>
                </a:solidFill>
                <a:latin typeface="方正兰亭黑简体" panose="02000000000000000000" charset="-122"/>
                <a:ea typeface="方正兰亭黑简体" panose="02000000000000000000" charset="-122"/>
                <a:sym typeface="+mn-ea"/>
              </a:rPr>
              <a:t>慈竹种植基地</a:t>
            </a:r>
            <a:endParaRPr lang="zh-CN" altLang="en-US" sz="1600" dirty="0">
              <a:solidFill>
                <a:schemeClr val="bg1"/>
              </a:solidFill>
              <a:latin typeface="方正兰亭黑简体" panose="02000000000000000000" charset="-122"/>
              <a:ea typeface="方正兰亭黑简体" panose="02000000000000000000" charset="-122"/>
              <a:sym typeface="+mn-ea"/>
            </a:endParaRPr>
          </a:p>
        </p:txBody>
      </p:sp>
      <p:sp>
        <p:nvSpPr>
          <p:cNvPr id="50" name="矩形 49"/>
          <p:cNvSpPr/>
          <p:nvPr/>
        </p:nvSpPr>
        <p:spPr>
          <a:xfrm>
            <a:off x="2294255" y="3364230"/>
            <a:ext cx="1297305" cy="460375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 defTabSz="685800">
              <a:lnSpc>
                <a:spcPct val="150000"/>
              </a:lnSpc>
            </a:pPr>
            <a:r>
              <a:rPr lang="zh-CN" altLang="en-US" sz="1600" dirty="0">
                <a:solidFill>
                  <a:schemeClr val="bg1"/>
                </a:solidFill>
                <a:sym typeface="+mn-ea"/>
              </a:rPr>
              <a:t>原料处理</a:t>
            </a:r>
            <a:endParaRPr lang="zh-CN" altLang="en-US" sz="1600" dirty="0">
              <a:solidFill>
                <a:schemeClr val="bg1"/>
              </a:solidFill>
              <a:latin typeface="Arial" panose="020B0604020202020204"/>
              <a:ea typeface="微软雅黑" panose="020B0503020204020204" charset="-122"/>
              <a:sym typeface="+mn-ea"/>
            </a:endParaRPr>
          </a:p>
        </p:txBody>
      </p:sp>
      <p:sp>
        <p:nvSpPr>
          <p:cNvPr id="51" name="矩形 50"/>
          <p:cNvSpPr/>
          <p:nvPr/>
        </p:nvSpPr>
        <p:spPr>
          <a:xfrm>
            <a:off x="3966528" y="3364230"/>
            <a:ext cx="1433195" cy="460375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 defTabSz="685800">
              <a:lnSpc>
                <a:spcPct val="150000"/>
              </a:lnSpc>
            </a:pPr>
            <a:r>
              <a:rPr lang="zh-CN" altLang="en-US" sz="1600">
                <a:solidFill>
                  <a:schemeClr val="bg1"/>
                </a:solidFill>
                <a:sym typeface="+mn-ea"/>
              </a:rPr>
              <a:t>原纸生产中心</a:t>
            </a:r>
            <a:endParaRPr lang="zh-CN" altLang="en-US" sz="1600" dirty="0">
              <a:solidFill>
                <a:schemeClr val="bg1"/>
              </a:solidFill>
              <a:latin typeface="Arial" panose="020B0604020202020204"/>
              <a:ea typeface="微软雅黑" panose="020B0503020204020204" charset="-122"/>
              <a:sym typeface="+mn-ea"/>
            </a:endParaRPr>
          </a:p>
        </p:txBody>
      </p:sp>
      <p:sp>
        <p:nvSpPr>
          <p:cNvPr id="52" name="矩形 51"/>
          <p:cNvSpPr/>
          <p:nvPr/>
        </p:nvSpPr>
        <p:spPr>
          <a:xfrm>
            <a:off x="7334250" y="3364230"/>
            <a:ext cx="1478280" cy="460375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 defTabSz="685800">
              <a:lnSpc>
                <a:spcPct val="150000"/>
              </a:lnSpc>
            </a:pPr>
            <a:r>
              <a:rPr lang="zh-CN" altLang="en-US" sz="1600">
                <a:solidFill>
                  <a:schemeClr val="bg1"/>
                </a:solidFill>
                <a:sym typeface="+mn-ea"/>
              </a:rPr>
              <a:t>严格检验</a:t>
            </a:r>
            <a:endParaRPr lang="zh-CN" altLang="en-US" sz="1600" dirty="0">
              <a:solidFill>
                <a:schemeClr val="bg1"/>
              </a:solidFill>
              <a:latin typeface="Arial" panose="020B0604020202020204"/>
              <a:ea typeface="微软雅黑" panose="020B0503020204020204" charset="-122"/>
              <a:sym typeface="+mn-ea"/>
            </a:endParaRPr>
          </a:p>
        </p:txBody>
      </p:sp>
      <p:sp>
        <p:nvSpPr>
          <p:cNvPr id="21" name="任意多边形 20"/>
          <p:cNvSpPr/>
          <p:nvPr/>
        </p:nvSpPr>
        <p:spPr>
          <a:xfrm>
            <a:off x="7771734" y="4964368"/>
            <a:ext cx="358263" cy="179132"/>
          </a:xfrm>
          <a:custGeom>
            <a:avLst/>
            <a:gdLst>
              <a:gd name="connsiteX0" fmla="*/ 238842 w 477684"/>
              <a:gd name="connsiteY0" fmla="*/ 0 h 238842"/>
              <a:gd name="connsiteX1" fmla="*/ 477684 w 477684"/>
              <a:gd name="connsiteY1" fmla="*/ 238842 h 238842"/>
              <a:gd name="connsiteX2" fmla="*/ 0 w 477684"/>
              <a:gd name="connsiteY2" fmla="*/ 238842 h 2388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77684" h="238842">
                <a:moveTo>
                  <a:pt x="238842" y="0"/>
                </a:moveTo>
                <a:lnTo>
                  <a:pt x="477684" y="238842"/>
                </a:lnTo>
                <a:lnTo>
                  <a:pt x="0" y="238842"/>
                </a:lnTo>
                <a:close/>
              </a:path>
            </a:pathLst>
          </a:custGeom>
          <a:solidFill>
            <a:srgbClr val="07A10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zh-CN" altLang="en-US" sz="1350">
              <a:solidFill>
                <a:prstClr val="white"/>
              </a:solidFill>
              <a:latin typeface="Arial" panose="020B0604020202020204"/>
              <a:ea typeface="微软雅黑" panose="020B0503020204020204" charset="-122"/>
            </a:endParaRPr>
          </a:p>
        </p:txBody>
      </p:sp>
      <p:sp>
        <p:nvSpPr>
          <p:cNvPr id="23" name="任意多边形 22"/>
          <p:cNvSpPr/>
          <p:nvPr/>
        </p:nvSpPr>
        <p:spPr>
          <a:xfrm>
            <a:off x="244720" y="29965"/>
            <a:ext cx="1664725" cy="832363"/>
          </a:xfrm>
          <a:custGeom>
            <a:avLst/>
            <a:gdLst>
              <a:gd name="connsiteX0" fmla="*/ 0 w 2219633"/>
              <a:gd name="connsiteY0" fmla="*/ 0 h 1109817"/>
              <a:gd name="connsiteX1" fmla="*/ 2219633 w 2219633"/>
              <a:gd name="connsiteY1" fmla="*/ 0 h 1109817"/>
              <a:gd name="connsiteX2" fmla="*/ 1109817 w 2219633"/>
              <a:gd name="connsiteY2" fmla="*/ 1109817 h 11098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219633" h="1109817">
                <a:moveTo>
                  <a:pt x="0" y="0"/>
                </a:moveTo>
                <a:lnTo>
                  <a:pt x="2219633" y="0"/>
                </a:lnTo>
                <a:lnTo>
                  <a:pt x="1109817" y="1109817"/>
                </a:lnTo>
                <a:close/>
              </a:path>
            </a:pathLst>
          </a:custGeom>
          <a:solidFill>
            <a:srgbClr val="07A10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zh-CN" altLang="en-US" sz="1350">
              <a:solidFill>
                <a:srgbClr val="07A10B"/>
              </a:solidFill>
              <a:latin typeface="Arial" panose="020B0604020202020204"/>
              <a:ea typeface="微软雅黑" panose="020B0503020204020204" charset="-122"/>
            </a:endParaRPr>
          </a:p>
        </p:txBody>
      </p:sp>
      <p:sp>
        <p:nvSpPr>
          <p:cNvPr id="24" name="椭圆 49"/>
          <p:cNvSpPr/>
          <p:nvPr/>
        </p:nvSpPr>
        <p:spPr>
          <a:xfrm>
            <a:off x="8670387" y="4760317"/>
            <a:ext cx="225879" cy="225483"/>
          </a:xfrm>
          <a:custGeom>
            <a:avLst/>
            <a:gdLst>
              <a:gd name="connsiteX0" fmla="*/ 320385 w 604110"/>
              <a:gd name="connsiteY0" fmla="*/ 164550 h 603052"/>
              <a:gd name="connsiteX1" fmla="*/ 339813 w 604110"/>
              <a:gd name="connsiteY1" fmla="*/ 172569 h 603052"/>
              <a:gd name="connsiteX2" fmla="*/ 449654 w 604110"/>
              <a:gd name="connsiteY2" fmla="*/ 282231 h 603052"/>
              <a:gd name="connsiteX3" fmla="*/ 457617 w 604110"/>
              <a:gd name="connsiteY3" fmla="*/ 301558 h 603052"/>
              <a:gd name="connsiteX4" fmla="*/ 449654 w 604110"/>
              <a:gd name="connsiteY4" fmla="*/ 320886 h 603052"/>
              <a:gd name="connsiteX5" fmla="*/ 339813 w 604110"/>
              <a:gd name="connsiteY5" fmla="*/ 430548 h 603052"/>
              <a:gd name="connsiteX6" fmla="*/ 320316 w 604110"/>
              <a:gd name="connsiteY6" fmla="*/ 438635 h 603052"/>
              <a:gd name="connsiteX7" fmla="*/ 300957 w 604110"/>
              <a:gd name="connsiteY7" fmla="*/ 430548 h 603052"/>
              <a:gd name="connsiteX8" fmla="*/ 300957 w 604110"/>
              <a:gd name="connsiteY8" fmla="*/ 391892 h 603052"/>
              <a:gd name="connsiteX9" fmla="*/ 363841 w 604110"/>
              <a:gd name="connsiteY9" fmla="*/ 328974 h 603052"/>
              <a:gd name="connsiteX10" fmla="*/ 173954 w 604110"/>
              <a:gd name="connsiteY10" fmla="*/ 328974 h 603052"/>
              <a:gd name="connsiteX11" fmla="*/ 146494 w 604110"/>
              <a:gd name="connsiteY11" fmla="*/ 301558 h 603052"/>
              <a:gd name="connsiteX12" fmla="*/ 173954 w 604110"/>
              <a:gd name="connsiteY12" fmla="*/ 274143 h 603052"/>
              <a:gd name="connsiteX13" fmla="*/ 363978 w 604110"/>
              <a:gd name="connsiteY13" fmla="*/ 274143 h 603052"/>
              <a:gd name="connsiteX14" fmla="*/ 300957 w 604110"/>
              <a:gd name="connsiteY14" fmla="*/ 211225 h 603052"/>
              <a:gd name="connsiteX15" fmla="*/ 300957 w 604110"/>
              <a:gd name="connsiteY15" fmla="*/ 172569 h 603052"/>
              <a:gd name="connsiteX16" fmla="*/ 320385 w 604110"/>
              <a:gd name="connsiteY16" fmla="*/ 164550 h 603052"/>
              <a:gd name="connsiteX17" fmla="*/ 302055 w 604110"/>
              <a:gd name="connsiteY17" fmla="*/ 54823 h 603052"/>
              <a:gd name="connsiteX18" fmla="*/ 54919 w 604110"/>
              <a:gd name="connsiteY18" fmla="*/ 301526 h 603052"/>
              <a:gd name="connsiteX19" fmla="*/ 302055 w 604110"/>
              <a:gd name="connsiteY19" fmla="*/ 548229 h 603052"/>
              <a:gd name="connsiteX20" fmla="*/ 549191 w 604110"/>
              <a:gd name="connsiteY20" fmla="*/ 301526 h 603052"/>
              <a:gd name="connsiteX21" fmla="*/ 302055 w 604110"/>
              <a:gd name="connsiteY21" fmla="*/ 54823 h 603052"/>
              <a:gd name="connsiteX22" fmla="*/ 302055 w 604110"/>
              <a:gd name="connsiteY22" fmla="*/ 0 h 603052"/>
              <a:gd name="connsiteX23" fmla="*/ 604110 w 604110"/>
              <a:gd name="connsiteY23" fmla="*/ 301526 h 603052"/>
              <a:gd name="connsiteX24" fmla="*/ 302055 w 604110"/>
              <a:gd name="connsiteY24" fmla="*/ 603052 h 603052"/>
              <a:gd name="connsiteX25" fmla="*/ 0 w 604110"/>
              <a:gd name="connsiteY25" fmla="*/ 301526 h 603052"/>
              <a:gd name="connsiteX26" fmla="*/ 302055 w 604110"/>
              <a:gd name="connsiteY26" fmla="*/ 0 h 6030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604110" h="603052">
                <a:moveTo>
                  <a:pt x="320385" y="164550"/>
                </a:moveTo>
                <a:cubicBezTo>
                  <a:pt x="327422" y="164550"/>
                  <a:pt x="334458" y="167223"/>
                  <a:pt x="339813" y="172569"/>
                </a:cubicBezTo>
                <a:lnTo>
                  <a:pt x="449654" y="282231"/>
                </a:lnTo>
                <a:cubicBezTo>
                  <a:pt x="454734" y="287302"/>
                  <a:pt x="457617" y="294293"/>
                  <a:pt x="457617" y="301558"/>
                </a:cubicBezTo>
                <a:cubicBezTo>
                  <a:pt x="457617" y="308824"/>
                  <a:pt x="454734" y="315814"/>
                  <a:pt x="449654" y="320886"/>
                </a:cubicBezTo>
                <a:lnTo>
                  <a:pt x="339813" y="430548"/>
                </a:lnTo>
                <a:cubicBezTo>
                  <a:pt x="334458" y="436031"/>
                  <a:pt x="327319" y="438635"/>
                  <a:pt x="320316" y="438635"/>
                </a:cubicBezTo>
                <a:cubicBezTo>
                  <a:pt x="313314" y="438635"/>
                  <a:pt x="306312" y="436031"/>
                  <a:pt x="300957" y="430548"/>
                </a:cubicBezTo>
                <a:cubicBezTo>
                  <a:pt x="290248" y="419856"/>
                  <a:pt x="290248" y="402584"/>
                  <a:pt x="300957" y="391892"/>
                </a:cubicBezTo>
                <a:lnTo>
                  <a:pt x="363841" y="328974"/>
                </a:lnTo>
                <a:lnTo>
                  <a:pt x="173954" y="328974"/>
                </a:lnTo>
                <a:cubicBezTo>
                  <a:pt x="158714" y="328974"/>
                  <a:pt x="146494" y="316774"/>
                  <a:pt x="146494" y="301558"/>
                </a:cubicBezTo>
                <a:cubicBezTo>
                  <a:pt x="146494" y="286480"/>
                  <a:pt x="158714" y="274143"/>
                  <a:pt x="173954" y="274143"/>
                </a:cubicBezTo>
                <a:lnTo>
                  <a:pt x="363978" y="274143"/>
                </a:lnTo>
                <a:lnTo>
                  <a:pt x="300957" y="211225"/>
                </a:lnTo>
                <a:cubicBezTo>
                  <a:pt x="290248" y="200533"/>
                  <a:pt x="290248" y="183261"/>
                  <a:pt x="300957" y="172569"/>
                </a:cubicBezTo>
                <a:cubicBezTo>
                  <a:pt x="306312" y="167223"/>
                  <a:pt x="313349" y="164550"/>
                  <a:pt x="320385" y="164550"/>
                </a:cubicBezTo>
                <a:close/>
                <a:moveTo>
                  <a:pt x="302055" y="54823"/>
                </a:moveTo>
                <a:cubicBezTo>
                  <a:pt x="165718" y="54823"/>
                  <a:pt x="54919" y="165428"/>
                  <a:pt x="54919" y="301526"/>
                </a:cubicBezTo>
                <a:cubicBezTo>
                  <a:pt x="54919" y="437624"/>
                  <a:pt x="165718" y="548229"/>
                  <a:pt x="302055" y="548229"/>
                </a:cubicBezTo>
                <a:cubicBezTo>
                  <a:pt x="438392" y="548229"/>
                  <a:pt x="549191" y="437624"/>
                  <a:pt x="549191" y="301526"/>
                </a:cubicBezTo>
                <a:cubicBezTo>
                  <a:pt x="549191" y="165428"/>
                  <a:pt x="438392" y="54823"/>
                  <a:pt x="302055" y="54823"/>
                </a:cubicBezTo>
                <a:close/>
                <a:moveTo>
                  <a:pt x="302055" y="0"/>
                </a:moveTo>
                <a:cubicBezTo>
                  <a:pt x="468597" y="0"/>
                  <a:pt x="604110" y="135275"/>
                  <a:pt x="604110" y="301526"/>
                </a:cubicBezTo>
                <a:cubicBezTo>
                  <a:pt x="604110" y="467777"/>
                  <a:pt x="468597" y="603052"/>
                  <a:pt x="302055" y="603052"/>
                </a:cubicBezTo>
                <a:cubicBezTo>
                  <a:pt x="135513" y="603052"/>
                  <a:pt x="0" y="467777"/>
                  <a:pt x="0" y="301526"/>
                </a:cubicBezTo>
                <a:cubicBezTo>
                  <a:pt x="0" y="135275"/>
                  <a:pt x="135513" y="0"/>
                  <a:pt x="302055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68580" tIns="34290" rIns="68580" bIns="34290" numCol="1" spcCol="0" rtlCol="0" fromWordArt="0" anchor="ctr" anchorCtr="0" forceAA="0" compatLnSpc="1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85800"/>
            <a:endParaRPr lang="zh-CN" altLang="en-US" sz="1350">
              <a:solidFill>
                <a:prstClr val="white"/>
              </a:solidFill>
              <a:latin typeface="Arial" panose="020B0604020202020204"/>
              <a:ea typeface="微软雅黑" panose="020B0503020204020204" charset="-122"/>
            </a:endParaRPr>
          </a:p>
        </p:txBody>
      </p:sp>
      <p:sp>
        <p:nvSpPr>
          <p:cNvPr id="25" name="椭圆 50"/>
          <p:cNvSpPr/>
          <p:nvPr/>
        </p:nvSpPr>
        <p:spPr>
          <a:xfrm flipH="1">
            <a:off x="8385912" y="4760317"/>
            <a:ext cx="225879" cy="225483"/>
          </a:xfrm>
          <a:custGeom>
            <a:avLst/>
            <a:gdLst>
              <a:gd name="connsiteX0" fmla="*/ 320385 w 604110"/>
              <a:gd name="connsiteY0" fmla="*/ 164550 h 603052"/>
              <a:gd name="connsiteX1" fmla="*/ 339813 w 604110"/>
              <a:gd name="connsiteY1" fmla="*/ 172569 h 603052"/>
              <a:gd name="connsiteX2" fmla="*/ 449654 w 604110"/>
              <a:gd name="connsiteY2" fmla="*/ 282231 h 603052"/>
              <a:gd name="connsiteX3" fmla="*/ 457617 w 604110"/>
              <a:gd name="connsiteY3" fmla="*/ 301558 h 603052"/>
              <a:gd name="connsiteX4" fmla="*/ 449654 w 604110"/>
              <a:gd name="connsiteY4" fmla="*/ 320886 h 603052"/>
              <a:gd name="connsiteX5" fmla="*/ 339813 w 604110"/>
              <a:gd name="connsiteY5" fmla="*/ 430548 h 603052"/>
              <a:gd name="connsiteX6" fmla="*/ 320316 w 604110"/>
              <a:gd name="connsiteY6" fmla="*/ 438635 h 603052"/>
              <a:gd name="connsiteX7" fmla="*/ 300957 w 604110"/>
              <a:gd name="connsiteY7" fmla="*/ 430548 h 603052"/>
              <a:gd name="connsiteX8" fmla="*/ 300957 w 604110"/>
              <a:gd name="connsiteY8" fmla="*/ 391892 h 603052"/>
              <a:gd name="connsiteX9" fmla="*/ 363841 w 604110"/>
              <a:gd name="connsiteY9" fmla="*/ 328974 h 603052"/>
              <a:gd name="connsiteX10" fmla="*/ 173954 w 604110"/>
              <a:gd name="connsiteY10" fmla="*/ 328974 h 603052"/>
              <a:gd name="connsiteX11" fmla="*/ 146494 w 604110"/>
              <a:gd name="connsiteY11" fmla="*/ 301558 h 603052"/>
              <a:gd name="connsiteX12" fmla="*/ 173954 w 604110"/>
              <a:gd name="connsiteY12" fmla="*/ 274143 h 603052"/>
              <a:gd name="connsiteX13" fmla="*/ 363978 w 604110"/>
              <a:gd name="connsiteY13" fmla="*/ 274143 h 603052"/>
              <a:gd name="connsiteX14" fmla="*/ 300957 w 604110"/>
              <a:gd name="connsiteY14" fmla="*/ 211225 h 603052"/>
              <a:gd name="connsiteX15" fmla="*/ 300957 w 604110"/>
              <a:gd name="connsiteY15" fmla="*/ 172569 h 603052"/>
              <a:gd name="connsiteX16" fmla="*/ 320385 w 604110"/>
              <a:gd name="connsiteY16" fmla="*/ 164550 h 603052"/>
              <a:gd name="connsiteX17" fmla="*/ 302055 w 604110"/>
              <a:gd name="connsiteY17" fmla="*/ 54823 h 603052"/>
              <a:gd name="connsiteX18" fmla="*/ 54919 w 604110"/>
              <a:gd name="connsiteY18" fmla="*/ 301526 h 603052"/>
              <a:gd name="connsiteX19" fmla="*/ 302055 w 604110"/>
              <a:gd name="connsiteY19" fmla="*/ 548229 h 603052"/>
              <a:gd name="connsiteX20" fmla="*/ 549191 w 604110"/>
              <a:gd name="connsiteY20" fmla="*/ 301526 h 603052"/>
              <a:gd name="connsiteX21" fmla="*/ 302055 w 604110"/>
              <a:gd name="connsiteY21" fmla="*/ 54823 h 603052"/>
              <a:gd name="connsiteX22" fmla="*/ 302055 w 604110"/>
              <a:gd name="connsiteY22" fmla="*/ 0 h 603052"/>
              <a:gd name="connsiteX23" fmla="*/ 604110 w 604110"/>
              <a:gd name="connsiteY23" fmla="*/ 301526 h 603052"/>
              <a:gd name="connsiteX24" fmla="*/ 302055 w 604110"/>
              <a:gd name="connsiteY24" fmla="*/ 603052 h 603052"/>
              <a:gd name="connsiteX25" fmla="*/ 0 w 604110"/>
              <a:gd name="connsiteY25" fmla="*/ 301526 h 603052"/>
              <a:gd name="connsiteX26" fmla="*/ 302055 w 604110"/>
              <a:gd name="connsiteY26" fmla="*/ 0 h 6030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604110" h="603052">
                <a:moveTo>
                  <a:pt x="320385" y="164550"/>
                </a:moveTo>
                <a:cubicBezTo>
                  <a:pt x="327422" y="164550"/>
                  <a:pt x="334458" y="167223"/>
                  <a:pt x="339813" y="172569"/>
                </a:cubicBezTo>
                <a:lnTo>
                  <a:pt x="449654" y="282231"/>
                </a:lnTo>
                <a:cubicBezTo>
                  <a:pt x="454734" y="287302"/>
                  <a:pt x="457617" y="294293"/>
                  <a:pt x="457617" y="301558"/>
                </a:cubicBezTo>
                <a:cubicBezTo>
                  <a:pt x="457617" y="308824"/>
                  <a:pt x="454734" y="315814"/>
                  <a:pt x="449654" y="320886"/>
                </a:cubicBezTo>
                <a:lnTo>
                  <a:pt x="339813" y="430548"/>
                </a:lnTo>
                <a:cubicBezTo>
                  <a:pt x="334458" y="436031"/>
                  <a:pt x="327319" y="438635"/>
                  <a:pt x="320316" y="438635"/>
                </a:cubicBezTo>
                <a:cubicBezTo>
                  <a:pt x="313314" y="438635"/>
                  <a:pt x="306312" y="436031"/>
                  <a:pt x="300957" y="430548"/>
                </a:cubicBezTo>
                <a:cubicBezTo>
                  <a:pt x="290248" y="419856"/>
                  <a:pt x="290248" y="402584"/>
                  <a:pt x="300957" y="391892"/>
                </a:cubicBezTo>
                <a:lnTo>
                  <a:pt x="363841" y="328974"/>
                </a:lnTo>
                <a:lnTo>
                  <a:pt x="173954" y="328974"/>
                </a:lnTo>
                <a:cubicBezTo>
                  <a:pt x="158714" y="328974"/>
                  <a:pt x="146494" y="316774"/>
                  <a:pt x="146494" y="301558"/>
                </a:cubicBezTo>
                <a:cubicBezTo>
                  <a:pt x="146494" y="286480"/>
                  <a:pt x="158714" y="274143"/>
                  <a:pt x="173954" y="274143"/>
                </a:cubicBezTo>
                <a:lnTo>
                  <a:pt x="363978" y="274143"/>
                </a:lnTo>
                <a:lnTo>
                  <a:pt x="300957" y="211225"/>
                </a:lnTo>
                <a:cubicBezTo>
                  <a:pt x="290248" y="200533"/>
                  <a:pt x="290248" y="183261"/>
                  <a:pt x="300957" y="172569"/>
                </a:cubicBezTo>
                <a:cubicBezTo>
                  <a:pt x="306312" y="167223"/>
                  <a:pt x="313349" y="164550"/>
                  <a:pt x="320385" y="164550"/>
                </a:cubicBezTo>
                <a:close/>
                <a:moveTo>
                  <a:pt x="302055" y="54823"/>
                </a:moveTo>
                <a:cubicBezTo>
                  <a:pt x="165718" y="54823"/>
                  <a:pt x="54919" y="165428"/>
                  <a:pt x="54919" y="301526"/>
                </a:cubicBezTo>
                <a:cubicBezTo>
                  <a:pt x="54919" y="437624"/>
                  <a:pt x="165718" y="548229"/>
                  <a:pt x="302055" y="548229"/>
                </a:cubicBezTo>
                <a:cubicBezTo>
                  <a:pt x="438392" y="548229"/>
                  <a:pt x="549191" y="437624"/>
                  <a:pt x="549191" y="301526"/>
                </a:cubicBezTo>
                <a:cubicBezTo>
                  <a:pt x="549191" y="165428"/>
                  <a:pt x="438392" y="54823"/>
                  <a:pt x="302055" y="54823"/>
                </a:cubicBezTo>
                <a:close/>
                <a:moveTo>
                  <a:pt x="302055" y="0"/>
                </a:moveTo>
                <a:cubicBezTo>
                  <a:pt x="468597" y="0"/>
                  <a:pt x="604110" y="135275"/>
                  <a:pt x="604110" y="301526"/>
                </a:cubicBezTo>
                <a:cubicBezTo>
                  <a:pt x="604110" y="467777"/>
                  <a:pt x="468597" y="603052"/>
                  <a:pt x="302055" y="603052"/>
                </a:cubicBezTo>
                <a:cubicBezTo>
                  <a:pt x="135513" y="603052"/>
                  <a:pt x="0" y="467777"/>
                  <a:pt x="0" y="301526"/>
                </a:cubicBezTo>
                <a:cubicBezTo>
                  <a:pt x="0" y="135275"/>
                  <a:pt x="135513" y="0"/>
                  <a:pt x="302055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68580" tIns="34290" rIns="68580" bIns="34290" numCol="1" spcCol="0" rtlCol="0" fromWordArt="0" anchor="ctr" anchorCtr="0" forceAA="0" compatLnSpc="1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85800"/>
            <a:endParaRPr lang="zh-CN" altLang="en-US" sz="1350">
              <a:solidFill>
                <a:prstClr val="white"/>
              </a:solidFill>
              <a:latin typeface="Arial" panose="020B0604020202020204"/>
              <a:ea typeface="微软雅黑" panose="020B0503020204020204" charset="-122"/>
            </a:endParaRPr>
          </a:p>
        </p:txBody>
      </p:sp>
      <p:sp>
        <p:nvSpPr>
          <p:cNvPr id="27" name="任意多边形 26"/>
          <p:cNvSpPr/>
          <p:nvPr/>
        </p:nvSpPr>
        <p:spPr>
          <a:xfrm>
            <a:off x="7170169" y="4760120"/>
            <a:ext cx="766763" cy="383381"/>
          </a:xfrm>
          <a:custGeom>
            <a:avLst/>
            <a:gdLst>
              <a:gd name="connsiteX0" fmla="*/ 511175 w 1022350"/>
              <a:gd name="connsiteY0" fmla="*/ 0 h 511175"/>
              <a:gd name="connsiteX1" fmla="*/ 1022350 w 1022350"/>
              <a:gd name="connsiteY1" fmla="*/ 511175 h 511175"/>
              <a:gd name="connsiteX2" fmla="*/ 0 w 1022350"/>
              <a:gd name="connsiteY2" fmla="*/ 511175 h 511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22350" h="511175">
                <a:moveTo>
                  <a:pt x="511175" y="0"/>
                </a:moveTo>
                <a:lnTo>
                  <a:pt x="1022350" y="511175"/>
                </a:lnTo>
                <a:lnTo>
                  <a:pt x="0" y="511175"/>
                </a:lnTo>
                <a:close/>
              </a:path>
            </a:pathLst>
          </a:custGeom>
          <a:solidFill>
            <a:srgbClr val="07A10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zh-CN" altLang="en-US" sz="1350">
              <a:solidFill>
                <a:prstClr val="white"/>
              </a:solidFill>
              <a:latin typeface="Arial" panose="020B0604020202020204"/>
              <a:ea typeface="微软雅黑" panose="020B0503020204020204" charset="-122"/>
            </a:endParaRPr>
          </a:p>
        </p:txBody>
      </p:sp>
      <p:grpSp>
        <p:nvGrpSpPr>
          <p:cNvPr id="28" name="组合 27"/>
          <p:cNvGrpSpPr/>
          <p:nvPr/>
        </p:nvGrpSpPr>
        <p:grpSpPr>
          <a:xfrm>
            <a:off x="1795443" y="886204"/>
            <a:ext cx="4967719" cy="3754874"/>
            <a:chOff x="2204270" y="684858"/>
            <a:chExt cx="6623625" cy="649508"/>
          </a:xfrm>
        </p:grpSpPr>
        <p:sp>
          <p:nvSpPr>
            <p:cNvPr id="29" name="文本框 28"/>
            <p:cNvSpPr txBox="1"/>
            <p:nvPr/>
          </p:nvSpPr>
          <p:spPr>
            <a:xfrm>
              <a:off x="4927175" y="684858"/>
              <a:ext cx="3856677" cy="649508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l" defTabSz="685800">
                <a:lnSpc>
                  <a:spcPct val="150000"/>
                </a:lnSpc>
              </a:pPr>
              <a:r>
                <a:rPr lang="en-US" altLang="zh-CN" sz="2800" b="1" dirty="0">
                  <a:solidFill>
                    <a:srgbClr val="07A10B"/>
                  </a:solidFill>
                  <a:latin typeface="Arial" panose="020B0604020202020204"/>
                  <a:ea typeface="微软雅黑" panose="020B0503020204020204" charset="-122"/>
                </a:rPr>
                <a:t>1</a:t>
              </a:r>
              <a:r>
                <a:rPr lang="zh-CN" altLang="en-US" sz="2800" b="1" dirty="0">
                  <a:solidFill>
                    <a:srgbClr val="07A10B"/>
                  </a:solidFill>
                  <a:latin typeface="Arial" panose="020B0604020202020204"/>
                  <a:ea typeface="微软雅黑" panose="020B0503020204020204" charset="-122"/>
                </a:rPr>
                <a:t>、企业简介</a:t>
              </a:r>
              <a:endParaRPr lang="en-US" altLang="zh-CN" sz="2800" b="1" dirty="0">
                <a:solidFill>
                  <a:srgbClr val="07A10B"/>
                </a:solidFill>
                <a:latin typeface="Arial" panose="020B0604020202020204"/>
                <a:ea typeface="微软雅黑" panose="020B0503020204020204" charset="-122"/>
              </a:endParaRPr>
            </a:p>
            <a:p>
              <a:pPr algn="l" defTabSz="685800">
                <a:lnSpc>
                  <a:spcPct val="150000"/>
                </a:lnSpc>
              </a:pPr>
              <a:r>
                <a:rPr lang="en-US" altLang="zh-CN" sz="2800" b="1" dirty="0">
                  <a:solidFill>
                    <a:srgbClr val="07A10B"/>
                  </a:solidFill>
                  <a:latin typeface="Arial" panose="020B0604020202020204"/>
                  <a:ea typeface="微软雅黑" panose="020B0503020204020204" charset="-122"/>
                </a:rPr>
                <a:t>2</a:t>
              </a:r>
              <a:r>
                <a:rPr lang="zh-CN" altLang="en-US" sz="2800" b="1" dirty="0">
                  <a:solidFill>
                    <a:srgbClr val="07A10B"/>
                  </a:solidFill>
                  <a:latin typeface="Arial" panose="020B0604020202020204"/>
                  <a:ea typeface="微软雅黑" panose="020B0503020204020204" charset="-122"/>
                </a:rPr>
                <a:t>、产业优势</a:t>
              </a:r>
              <a:endParaRPr lang="zh-CN" altLang="en-US" sz="2800" b="1" dirty="0">
                <a:solidFill>
                  <a:srgbClr val="07A10B"/>
                </a:solidFill>
                <a:latin typeface="Arial" panose="020B0604020202020204"/>
                <a:ea typeface="微软雅黑" panose="020B0503020204020204" charset="-122"/>
              </a:endParaRPr>
            </a:p>
            <a:p>
              <a:pPr algn="l" defTabSz="685800">
                <a:lnSpc>
                  <a:spcPct val="150000"/>
                </a:lnSpc>
              </a:pPr>
              <a:r>
                <a:rPr lang="en-US" altLang="zh-CN" sz="2800" b="1" dirty="0">
                  <a:solidFill>
                    <a:srgbClr val="07A10B"/>
                  </a:solidFill>
                  <a:latin typeface="Arial" panose="020B0604020202020204"/>
                  <a:ea typeface="微软雅黑" panose="020B0503020204020204" charset="-122"/>
                </a:rPr>
                <a:t>3</a:t>
              </a:r>
              <a:r>
                <a:rPr lang="zh-CN" altLang="en-US" sz="2800" b="1" dirty="0">
                  <a:solidFill>
                    <a:srgbClr val="07A10B"/>
                  </a:solidFill>
                  <a:latin typeface="Arial" panose="020B0604020202020204"/>
                  <a:ea typeface="微软雅黑" panose="020B0503020204020204" charset="-122"/>
                </a:rPr>
                <a:t>、生产实力</a:t>
              </a:r>
              <a:endParaRPr lang="en-US" altLang="zh-CN" sz="2800" b="1" dirty="0">
                <a:solidFill>
                  <a:srgbClr val="07A10B"/>
                </a:solidFill>
                <a:latin typeface="Arial" panose="020B0604020202020204"/>
                <a:ea typeface="微软雅黑" panose="020B0503020204020204" charset="-122"/>
              </a:endParaRPr>
            </a:p>
            <a:p>
              <a:pPr algn="l" defTabSz="685800">
                <a:lnSpc>
                  <a:spcPct val="150000"/>
                </a:lnSpc>
              </a:pPr>
              <a:r>
                <a:rPr lang="en-US" altLang="zh-CN" sz="2800" b="1" dirty="0">
                  <a:solidFill>
                    <a:srgbClr val="07A10B"/>
                  </a:solidFill>
                  <a:latin typeface="Arial" panose="020B0604020202020204"/>
                  <a:ea typeface="微软雅黑" panose="020B0503020204020204" charset="-122"/>
                </a:rPr>
                <a:t>4</a:t>
              </a:r>
              <a:r>
                <a:rPr lang="zh-CN" altLang="en-US" sz="2800" b="1" dirty="0">
                  <a:solidFill>
                    <a:srgbClr val="07A10B"/>
                  </a:solidFill>
                  <a:latin typeface="Arial" panose="020B0604020202020204"/>
                  <a:ea typeface="微软雅黑" panose="020B0503020204020204" charset="-122"/>
                </a:rPr>
                <a:t>、社会责任</a:t>
              </a:r>
              <a:endParaRPr lang="en-US" altLang="zh-CN" sz="2800" b="1" dirty="0">
                <a:solidFill>
                  <a:srgbClr val="07A10B"/>
                </a:solidFill>
                <a:latin typeface="Arial" panose="020B0604020202020204"/>
                <a:ea typeface="微软雅黑" panose="020B0503020204020204" charset="-122"/>
              </a:endParaRPr>
            </a:p>
            <a:p>
              <a:pPr algn="l" defTabSz="685800">
                <a:lnSpc>
                  <a:spcPct val="150000"/>
                </a:lnSpc>
              </a:pPr>
              <a:r>
                <a:rPr lang="en-US" altLang="zh-CN" sz="2800" b="1" dirty="0">
                  <a:solidFill>
                    <a:srgbClr val="07A10B"/>
                  </a:solidFill>
                  <a:latin typeface="Arial" panose="020B0604020202020204"/>
                  <a:ea typeface="微软雅黑" panose="020B0503020204020204" charset="-122"/>
                </a:rPr>
                <a:t>5</a:t>
              </a:r>
              <a:r>
                <a:rPr lang="zh-CN" altLang="en-US" sz="2800" b="1" dirty="0">
                  <a:solidFill>
                    <a:srgbClr val="07A10B"/>
                  </a:solidFill>
                  <a:latin typeface="Arial" panose="020B0604020202020204"/>
                  <a:ea typeface="微软雅黑" panose="020B0503020204020204" charset="-122"/>
                </a:rPr>
                <a:t>、商业合作</a:t>
              </a:r>
              <a:endParaRPr lang="en-US" altLang="zh-CN" sz="2800" b="1" dirty="0">
                <a:solidFill>
                  <a:srgbClr val="07A10B"/>
                </a:solidFill>
                <a:latin typeface="Arial" panose="020B0604020202020204"/>
                <a:ea typeface="微软雅黑" panose="020B0503020204020204" charset="-122"/>
              </a:endParaRPr>
            </a:p>
            <a:p>
              <a:pPr algn="l" defTabSz="685800"/>
              <a:endParaRPr lang="en-US" altLang="zh-CN" sz="2800" b="1" dirty="0">
                <a:solidFill>
                  <a:srgbClr val="07A10B"/>
                </a:solidFill>
                <a:latin typeface="Arial" panose="020B0604020202020204"/>
                <a:ea typeface="微软雅黑" panose="020B0503020204020204" charset="-122"/>
              </a:endParaRPr>
            </a:p>
          </p:txBody>
        </p:sp>
        <p:sp>
          <p:nvSpPr>
            <p:cNvPr id="30" name="文本框 29"/>
            <p:cNvSpPr txBox="1"/>
            <p:nvPr/>
          </p:nvSpPr>
          <p:spPr>
            <a:xfrm>
              <a:off x="2204270" y="965574"/>
              <a:ext cx="6623625" cy="315129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defTabSz="685800">
                <a:lnSpc>
                  <a:spcPct val="114000"/>
                </a:lnSpc>
              </a:pPr>
              <a:endParaRPr lang="en-US" altLang="zh-CN" sz="900" dirty="0">
                <a:solidFill>
                  <a:srgbClr val="07A10B"/>
                </a:solidFill>
                <a:latin typeface="Century Gothic" panose="020B0502020202020204" pitchFamily="34" charset="0"/>
                <a:ea typeface="微软雅黑" panose="020B0503020204020204" charset="-122"/>
              </a:endParaRPr>
            </a:p>
          </p:txBody>
        </p:sp>
      </p:grpSp>
      <p:sp>
        <p:nvSpPr>
          <p:cNvPr id="8" name="矩形 7"/>
          <p:cNvSpPr/>
          <p:nvPr/>
        </p:nvSpPr>
        <p:spPr>
          <a:xfrm>
            <a:off x="5645785" y="3364230"/>
            <a:ext cx="1478280" cy="460375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 defTabSz="685800">
              <a:lnSpc>
                <a:spcPct val="150000"/>
              </a:lnSpc>
            </a:pPr>
            <a:r>
              <a:rPr lang="zh-CN" altLang="en-US" sz="1600" dirty="0">
                <a:solidFill>
                  <a:schemeClr val="bg1"/>
                </a:solidFill>
                <a:sym typeface="+mn-ea"/>
              </a:rPr>
              <a:t>全自动化生产</a:t>
            </a:r>
            <a:endParaRPr lang="zh-CN" altLang="en-US" sz="1600" dirty="0">
              <a:solidFill>
                <a:schemeClr val="bg1"/>
              </a:solidFill>
              <a:latin typeface="Arial" panose="020B0604020202020204"/>
              <a:ea typeface="微软雅黑" panose="020B0503020204020204" charset="-122"/>
              <a:sym typeface="+mn-ea"/>
            </a:endParaRPr>
          </a:p>
        </p:txBody>
      </p:sp>
      <p:pic>
        <p:nvPicPr>
          <p:cNvPr id="26" name="object 6"/>
          <p:cNvPicPr/>
          <p:nvPr/>
        </p:nvPicPr>
        <p:blipFill>
          <a:blip r:embed="rId1" cstate="print"/>
          <a:stretch>
            <a:fillRect/>
          </a:stretch>
        </p:blipFill>
        <p:spPr>
          <a:xfrm>
            <a:off x="647055" y="116131"/>
            <a:ext cx="699447" cy="357017"/>
          </a:xfrm>
          <a:prstGeom prst="rect">
            <a:avLst/>
          </a:prstGeom>
        </p:spPr>
      </p:pic>
      <p:grpSp>
        <p:nvGrpSpPr>
          <p:cNvPr id="2" name="object 5"/>
          <p:cNvGrpSpPr/>
          <p:nvPr/>
        </p:nvGrpSpPr>
        <p:grpSpPr>
          <a:xfrm>
            <a:off x="1090930" y="-102870"/>
            <a:ext cx="12170409" cy="4281170"/>
            <a:chOff x="21590" y="0"/>
            <a:chExt cx="12170409" cy="4281170"/>
          </a:xfrm>
        </p:grpSpPr>
        <p:pic>
          <p:nvPicPr>
            <p:cNvPr id="3" name="object 6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21590" y="1187450"/>
              <a:ext cx="2289810" cy="3093720"/>
            </a:xfrm>
            <a:prstGeom prst="rect">
              <a:avLst/>
            </a:prstGeom>
          </p:spPr>
        </p:pic>
        <p:pic>
          <p:nvPicPr>
            <p:cNvPr id="4" name="object 7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0994135" y="0"/>
              <a:ext cx="1197864" cy="989076"/>
            </a:xfrm>
            <a:prstGeom prst="rect">
              <a:avLst/>
            </a:prstGeom>
          </p:spPr>
        </p:pic>
      </p:grpSp>
      <p:sp>
        <p:nvSpPr>
          <p:cNvPr id="6" name="文本框 5"/>
          <p:cNvSpPr txBox="1"/>
          <p:nvPr/>
        </p:nvSpPr>
        <p:spPr>
          <a:xfrm>
            <a:off x="1540510" y="349250"/>
            <a:ext cx="167322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>
                <a:solidFill>
                  <a:srgbClr val="07A10B"/>
                </a:solidFill>
              </a:rPr>
              <a:t>目录</a:t>
            </a:r>
            <a:endParaRPr lang="zh-CN" altLang="en-US" sz="3600" dirty="0">
              <a:solidFill>
                <a:srgbClr val="07A10B"/>
              </a:solidFill>
            </a:endParaRPr>
          </a:p>
        </p:txBody>
      </p:sp>
    </p:spTree>
    <p:custDataLst>
      <p:tags r:id="rId4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0">
        <p:fade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/>
      <p:bldP spid="48" grpId="1"/>
      <p:bldP spid="50" grpId="0"/>
      <p:bldP spid="50" grpId="1"/>
      <p:bldP spid="51" grpId="0"/>
      <p:bldP spid="51" grpId="1"/>
      <p:bldP spid="52" grpId="0"/>
      <p:bldP spid="52" grpId="1"/>
      <p:bldP spid="8" grpId="0"/>
      <p:bldP spid="8" grpId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矩形 47"/>
          <p:cNvSpPr/>
          <p:nvPr/>
        </p:nvSpPr>
        <p:spPr>
          <a:xfrm>
            <a:off x="338455" y="3364230"/>
            <a:ext cx="1530985" cy="460375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 defTabSz="685800">
              <a:lnSpc>
                <a:spcPct val="150000"/>
              </a:lnSpc>
            </a:pPr>
            <a:r>
              <a:rPr lang="zh-CN" altLang="en-US" sz="1600">
                <a:solidFill>
                  <a:schemeClr val="bg1"/>
                </a:solidFill>
                <a:latin typeface="方正兰亭黑简体" panose="02000000000000000000" charset="-122"/>
                <a:ea typeface="方正兰亭黑简体" panose="02000000000000000000" charset="-122"/>
                <a:sym typeface="+mn-ea"/>
              </a:rPr>
              <a:t>慈竹种植基地</a:t>
            </a:r>
            <a:endParaRPr lang="zh-CN" altLang="en-US" sz="1600" dirty="0">
              <a:solidFill>
                <a:schemeClr val="bg1"/>
              </a:solidFill>
              <a:latin typeface="方正兰亭黑简体" panose="02000000000000000000" charset="-122"/>
              <a:ea typeface="方正兰亭黑简体" panose="02000000000000000000" charset="-122"/>
              <a:sym typeface="+mn-ea"/>
            </a:endParaRPr>
          </a:p>
        </p:txBody>
      </p:sp>
      <p:sp>
        <p:nvSpPr>
          <p:cNvPr id="50" name="矩形 49"/>
          <p:cNvSpPr/>
          <p:nvPr/>
        </p:nvSpPr>
        <p:spPr>
          <a:xfrm>
            <a:off x="2294255" y="3364230"/>
            <a:ext cx="1297305" cy="460375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 defTabSz="685800">
              <a:lnSpc>
                <a:spcPct val="150000"/>
              </a:lnSpc>
            </a:pPr>
            <a:r>
              <a:rPr lang="zh-CN" altLang="en-US" sz="1600" dirty="0">
                <a:solidFill>
                  <a:schemeClr val="bg1"/>
                </a:solidFill>
                <a:sym typeface="+mn-ea"/>
              </a:rPr>
              <a:t>原料处理</a:t>
            </a:r>
            <a:endParaRPr lang="zh-CN" altLang="en-US" sz="1600" dirty="0">
              <a:solidFill>
                <a:schemeClr val="bg1"/>
              </a:solidFill>
              <a:latin typeface="Arial" panose="020B0604020202020204"/>
              <a:ea typeface="微软雅黑" panose="020B0503020204020204" charset="-122"/>
              <a:sym typeface="+mn-ea"/>
            </a:endParaRPr>
          </a:p>
        </p:txBody>
      </p:sp>
      <p:sp>
        <p:nvSpPr>
          <p:cNvPr id="51" name="矩形 50"/>
          <p:cNvSpPr/>
          <p:nvPr/>
        </p:nvSpPr>
        <p:spPr>
          <a:xfrm>
            <a:off x="3966528" y="3364230"/>
            <a:ext cx="1433195" cy="460375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 defTabSz="685800">
              <a:lnSpc>
                <a:spcPct val="150000"/>
              </a:lnSpc>
            </a:pPr>
            <a:r>
              <a:rPr lang="zh-CN" altLang="en-US" sz="1600">
                <a:solidFill>
                  <a:schemeClr val="bg1"/>
                </a:solidFill>
                <a:sym typeface="+mn-ea"/>
              </a:rPr>
              <a:t>原纸生产中心</a:t>
            </a:r>
            <a:endParaRPr lang="zh-CN" altLang="en-US" sz="1600" dirty="0">
              <a:solidFill>
                <a:schemeClr val="bg1"/>
              </a:solidFill>
              <a:latin typeface="Arial" panose="020B0604020202020204"/>
              <a:ea typeface="微软雅黑" panose="020B0503020204020204" charset="-122"/>
              <a:sym typeface="+mn-ea"/>
            </a:endParaRPr>
          </a:p>
        </p:txBody>
      </p:sp>
      <p:sp>
        <p:nvSpPr>
          <p:cNvPr id="52" name="矩形 51"/>
          <p:cNvSpPr/>
          <p:nvPr/>
        </p:nvSpPr>
        <p:spPr>
          <a:xfrm>
            <a:off x="7334250" y="3364230"/>
            <a:ext cx="1478280" cy="460375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 defTabSz="685800">
              <a:lnSpc>
                <a:spcPct val="150000"/>
              </a:lnSpc>
            </a:pPr>
            <a:r>
              <a:rPr lang="zh-CN" altLang="en-US" sz="1600">
                <a:solidFill>
                  <a:schemeClr val="bg1"/>
                </a:solidFill>
                <a:sym typeface="+mn-ea"/>
              </a:rPr>
              <a:t>严格检验</a:t>
            </a:r>
            <a:endParaRPr lang="zh-CN" altLang="en-US" sz="1600" dirty="0">
              <a:solidFill>
                <a:schemeClr val="bg1"/>
              </a:solidFill>
              <a:latin typeface="Arial" panose="020B0604020202020204"/>
              <a:ea typeface="微软雅黑" panose="020B0503020204020204" charset="-122"/>
              <a:sym typeface="+mn-ea"/>
            </a:endParaRPr>
          </a:p>
        </p:txBody>
      </p:sp>
      <p:sp>
        <p:nvSpPr>
          <p:cNvPr id="21" name="任意多边形 20"/>
          <p:cNvSpPr/>
          <p:nvPr/>
        </p:nvSpPr>
        <p:spPr>
          <a:xfrm>
            <a:off x="7771734" y="4964368"/>
            <a:ext cx="358263" cy="179132"/>
          </a:xfrm>
          <a:custGeom>
            <a:avLst/>
            <a:gdLst>
              <a:gd name="connsiteX0" fmla="*/ 238842 w 477684"/>
              <a:gd name="connsiteY0" fmla="*/ 0 h 238842"/>
              <a:gd name="connsiteX1" fmla="*/ 477684 w 477684"/>
              <a:gd name="connsiteY1" fmla="*/ 238842 h 238842"/>
              <a:gd name="connsiteX2" fmla="*/ 0 w 477684"/>
              <a:gd name="connsiteY2" fmla="*/ 238842 h 2388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77684" h="238842">
                <a:moveTo>
                  <a:pt x="238842" y="0"/>
                </a:moveTo>
                <a:lnTo>
                  <a:pt x="477684" y="238842"/>
                </a:lnTo>
                <a:lnTo>
                  <a:pt x="0" y="238842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zh-CN" altLang="en-US" sz="1350">
              <a:solidFill>
                <a:prstClr val="white"/>
              </a:solidFill>
              <a:latin typeface="Arial" panose="020B0604020202020204"/>
              <a:ea typeface="微软雅黑" panose="020B0503020204020204" charset="-122"/>
            </a:endParaRPr>
          </a:p>
        </p:txBody>
      </p:sp>
      <p:sp>
        <p:nvSpPr>
          <p:cNvPr id="23" name="任意多边形 22"/>
          <p:cNvSpPr/>
          <p:nvPr/>
        </p:nvSpPr>
        <p:spPr>
          <a:xfrm>
            <a:off x="204715" y="120"/>
            <a:ext cx="1664725" cy="832363"/>
          </a:xfrm>
          <a:custGeom>
            <a:avLst/>
            <a:gdLst>
              <a:gd name="connsiteX0" fmla="*/ 0 w 2219633"/>
              <a:gd name="connsiteY0" fmla="*/ 0 h 1109817"/>
              <a:gd name="connsiteX1" fmla="*/ 2219633 w 2219633"/>
              <a:gd name="connsiteY1" fmla="*/ 0 h 1109817"/>
              <a:gd name="connsiteX2" fmla="*/ 1109817 w 2219633"/>
              <a:gd name="connsiteY2" fmla="*/ 1109817 h 11098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219633" h="1109817">
                <a:moveTo>
                  <a:pt x="0" y="0"/>
                </a:moveTo>
                <a:lnTo>
                  <a:pt x="2219633" y="0"/>
                </a:lnTo>
                <a:lnTo>
                  <a:pt x="1109817" y="1109817"/>
                </a:lnTo>
                <a:close/>
              </a:path>
            </a:pathLst>
          </a:custGeom>
          <a:solidFill>
            <a:srgbClr val="07A10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zh-CN" altLang="en-US" sz="1350">
              <a:solidFill>
                <a:srgbClr val="07A10B"/>
              </a:solidFill>
              <a:latin typeface="Arial" panose="020B0604020202020204"/>
              <a:ea typeface="微软雅黑" panose="020B0503020204020204" charset="-122"/>
            </a:endParaRPr>
          </a:p>
        </p:txBody>
      </p:sp>
      <p:sp>
        <p:nvSpPr>
          <p:cNvPr id="24" name="椭圆 49"/>
          <p:cNvSpPr/>
          <p:nvPr/>
        </p:nvSpPr>
        <p:spPr>
          <a:xfrm>
            <a:off x="8670387" y="4760317"/>
            <a:ext cx="225879" cy="225483"/>
          </a:xfrm>
          <a:custGeom>
            <a:avLst/>
            <a:gdLst>
              <a:gd name="connsiteX0" fmla="*/ 320385 w 604110"/>
              <a:gd name="connsiteY0" fmla="*/ 164550 h 603052"/>
              <a:gd name="connsiteX1" fmla="*/ 339813 w 604110"/>
              <a:gd name="connsiteY1" fmla="*/ 172569 h 603052"/>
              <a:gd name="connsiteX2" fmla="*/ 449654 w 604110"/>
              <a:gd name="connsiteY2" fmla="*/ 282231 h 603052"/>
              <a:gd name="connsiteX3" fmla="*/ 457617 w 604110"/>
              <a:gd name="connsiteY3" fmla="*/ 301558 h 603052"/>
              <a:gd name="connsiteX4" fmla="*/ 449654 w 604110"/>
              <a:gd name="connsiteY4" fmla="*/ 320886 h 603052"/>
              <a:gd name="connsiteX5" fmla="*/ 339813 w 604110"/>
              <a:gd name="connsiteY5" fmla="*/ 430548 h 603052"/>
              <a:gd name="connsiteX6" fmla="*/ 320316 w 604110"/>
              <a:gd name="connsiteY6" fmla="*/ 438635 h 603052"/>
              <a:gd name="connsiteX7" fmla="*/ 300957 w 604110"/>
              <a:gd name="connsiteY7" fmla="*/ 430548 h 603052"/>
              <a:gd name="connsiteX8" fmla="*/ 300957 w 604110"/>
              <a:gd name="connsiteY8" fmla="*/ 391892 h 603052"/>
              <a:gd name="connsiteX9" fmla="*/ 363841 w 604110"/>
              <a:gd name="connsiteY9" fmla="*/ 328974 h 603052"/>
              <a:gd name="connsiteX10" fmla="*/ 173954 w 604110"/>
              <a:gd name="connsiteY10" fmla="*/ 328974 h 603052"/>
              <a:gd name="connsiteX11" fmla="*/ 146494 w 604110"/>
              <a:gd name="connsiteY11" fmla="*/ 301558 h 603052"/>
              <a:gd name="connsiteX12" fmla="*/ 173954 w 604110"/>
              <a:gd name="connsiteY12" fmla="*/ 274143 h 603052"/>
              <a:gd name="connsiteX13" fmla="*/ 363978 w 604110"/>
              <a:gd name="connsiteY13" fmla="*/ 274143 h 603052"/>
              <a:gd name="connsiteX14" fmla="*/ 300957 w 604110"/>
              <a:gd name="connsiteY14" fmla="*/ 211225 h 603052"/>
              <a:gd name="connsiteX15" fmla="*/ 300957 w 604110"/>
              <a:gd name="connsiteY15" fmla="*/ 172569 h 603052"/>
              <a:gd name="connsiteX16" fmla="*/ 320385 w 604110"/>
              <a:gd name="connsiteY16" fmla="*/ 164550 h 603052"/>
              <a:gd name="connsiteX17" fmla="*/ 302055 w 604110"/>
              <a:gd name="connsiteY17" fmla="*/ 54823 h 603052"/>
              <a:gd name="connsiteX18" fmla="*/ 54919 w 604110"/>
              <a:gd name="connsiteY18" fmla="*/ 301526 h 603052"/>
              <a:gd name="connsiteX19" fmla="*/ 302055 w 604110"/>
              <a:gd name="connsiteY19" fmla="*/ 548229 h 603052"/>
              <a:gd name="connsiteX20" fmla="*/ 549191 w 604110"/>
              <a:gd name="connsiteY20" fmla="*/ 301526 h 603052"/>
              <a:gd name="connsiteX21" fmla="*/ 302055 w 604110"/>
              <a:gd name="connsiteY21" fmla="*/ 54823 h 603052"/>
              <a:gd name="connsiteX22" fmla="*/ 302055 w 604110"/>
              <a:gd name="connsiteY22" fmla="*/ 0 h 603052"/>
              <a:gd name="connsiteX23" fmla="*/ 604110 w 604110"/>
              <a:gd name="connsiteY23" fmla="*/ 301526 h 603052"/>
              <a:gd name="connsiteX24" fmla="*/ 302055 w 604110"/>
              <a:gd name="connsiteY24" fmla="*/ 603052 h 603052"/>
              <a:gd name="connsiteX25" fmla="*/ 0 w 604110"/>
              <a:gd name="connsiteY25" fmla="*/ 301526 h 603052"/>
              <a:gd name="connsiteX26" fmla="*/ 302055 w 604110"/>
              <a:gd name="connsiteY26" fmla="*/ 0 h 6030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604110" h="603052">
                <a:moveTo>
                  <a:pt x="320385" y="164550"/>
                </a:moveTo>
                <a:cubicBezTo>
                  <a:pt x="327422" y="164550"/>
                  <a:pt x="334458" y="167223"/>
                  <a:pt x="339813" y="172569"/>
                </a:cubicBezTo>
                <a:lnTo>
                  <a:pt x="449654" y="282231"/>
                </a:lnTo>
                <a:cubicBezTo>
                  <a:pt x="454734" y="287302"/>
                  <a:pt x="457617" y="294293"/>
                  <a:pt x="457617" y="301558"/>
                </a:cubicBezTo>
                <a:cubicBezTo>
                  <a:pt x="457617" y="308824"/>
                  <a:pt x="454734" y="315814"/>
                  <a:pt x="449654" y="320886"/>
                </a:cubicBezTo>
                <a:lnTo>
                  <a:pt x="339813" y="430548"/>
                </a:lnTo>
                <a:cubicBezTo>
                  <a:pt x="334458" y="436031"/>
                  <a:pt x="327319" y="438635"/>
                  <a:pt x="320316" y="438635"/>
                </a:cubicBezTo>
                <a:cubicBezTo>
                  <a:pt x="313314" y="438635"/>
                  <a:pt x="306312" y="436031"/>
                  <a:pt x="300957" y="430548"/>
                </a:cubicBezTo>
                <a:cubicBezTo>
                  <a:pt x="290248" y="419856"/>
                  <a:pt x="290248" y="402584"/>
                  <a:pt x="300957" y="391892"/>
                </a:cubicBezTo>
                <a:lnTo>
                  <a:pt x="363841" y="328974"/>
                </a:lnTo>
                <a:lnTo>
                  <a:pt x="173954" y="328974"/>
                </a:lnTo>
                <a:cubicBezTo>
                  <a:pt x="158714" y="328974"/>
                  <a:pt x="146494" y="316774"/>
                  <a:pt x="146494" y="301558"/>
                </a:cubicBezTo>
                <a:cubicBezTo>
                  <a:pt x="146494" y="286480"/>
                  <a:pt x="158714" y="274143"/>
                  <a:pt x="173954" y="274143"/>
                </a:cubicBezTo>
                <a:lnTo>
                  <a:pt x="363978" y="274143"/>
                </a:lnTo>
                <a:lnTo>
                  <a:pt x="300957" y="211225"/>
                </a:lnTo>
                <a:cubicBezTo>
                  <a:pt x="290248" y="200533"/>
                  <a:pt x="290248" y="183261"/>
                  <a:pt x="300957" y="172569"/>
                </a:cubicBezTo>
                <a:cubicBezTo>
                  <a:pt x="306312" y="167223"/>
                  <a:pt x="313349" y="164550"/>
                  <a:pt x="320385" y="164550"/>
                </a:cubicBezTo>
                <a:close/>
                <a:moveTo>
                  <a:pt x="302055" y="54823"/>
                </a:moveTo>
                <a:cubicBezTo>
                  <a:pt x="165718" y="54823"/>
                  <a:pt x="54919" y="165428"/>
                  <a:pt x="54919" y="301526"/>
                </a:cubicBezTo>
                <a:cubicBezTo>
                  <a:pt x="54919" y="437624"/>
                  <a:pt x="165718" y="548229"/>
                  <a:pt x="302055" y="548229"/>
                </a:cubicBezTo>
                <a:cubicBezTo>
                  <a:pt x="438392" y="548229"/>
                  <a:pt x="549191" y="437624"/>
                  <a:pt x="549191" y="301526"/>
                </a:cubicBezTo>
                <a:cubicBezTo>
                  <a:pt x="549191" y="165428"/>
                  <a:pt x="438392" y="54823"/>
                  <a:pt x="302055" y="54823"/>
                </a:cubicBezTo>
                <a:close/>
                <a:moveTo>
                  <a:pt x="302055" y="0"/>
                </a:moveTo>
                <a:cubicBezTo>
                  <a:pt x="468597" y="0"/>
                  <a:pt x="604110" y="135275"/>
                  <a:pt x="604110" y="301526"/>
                </a:cubicBezTo>
                <a:cubicBezTo>
                  <a:pt x="604110" y="467777"/>
                  <a:pt x="468597" y="603052"/>
                  <a:pt x="302055" y="603052"/>
                </a:cubicBezTo>
                <a:cubicBezTo>
                  <a:pt x="135513" y="603052"/>
                  <a:pt x="0" y="467777"/>
                  <a:pt x="0" y="301526"/>
                </a:cubicBezTo>
                <a:cubicBezTo>
                  <a:pt x="0" y="135275"/>
                  <a:pt x="135513" y="0"/>
                  <a:pt x="302055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68580" tIns="34290" rIns="68580" bIns="34290" numCol="1" spcCol="0" rtlCol="0" fromWordArt="0" anchor="ctr" anchorCtr="0" forceAA="0" compatLnSpc="1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85800"/>
            <a:endParaRPr lang="zh-CN" altLang="en-US" sz="1350">
              <a:solidFill>
                <a:prstClr val="white"/>
              </a:solidFill>
              <a:latin typeface="Arial" panose="020B0604020202020204"/>
              <a:ea typeface="微软雅黑" panose="020B0503020204020204" charset="-122"/>
            </a:endParaRPr>
          </a:p>
        </p:txBody>
      </p:sp>
      <p:sp>
        <p:nvSpPr>
          <p:cNvPr id="25" name="椭圆 50"/>
          <p:cNvSpPr/>
          <p:nvPr/>
        </p:nvSpPr>
        <p:spPr>
          <a:xfrm flipH="1">
            <a:off x="8385912" y="4760317"/>
            <a:ext cx="225879" cy="225483"/>
          </a:xfrm>
          <a:custGeom>
            <a:avLst/>
            <a:gdLst>
              <a:gd name="connsiteX0" fmla="*/ 320385 w 604110"/>
              <a:gd name="connsiteY0" fmla="*/ 164550 h 603052"/>
              <a:gd name="connsiteX1" fmla="*/ 339813 w 604110"/>
              <a:gd name="connsiteY1" fmla="*/ 172569 h 603052"/>
              <a:gd name="connsiteX2" fmla="*/ 449654 w 604110"/>
              <a:gd name="connsiteY2" fmla="*/ 282231 h 603052"/>
              <a:gd name="connsiteX3" fmla="*/ 457617 w 604110"/>
              <a:gd name="connsiteY3" fmla="*/ 301558 h 603052"/>
              <a:gd name="connsiteX4" fmla="*/ 449654 w 604110"/>
              <a:gd name="connsiteY4" fmla="*/ 320886 h 603052"/>
              <a:gd name="connsiteX5" fmla="*/ 339813 w 604110"/>
              <a:gd name="connsiteY5" fmla="*/ 430548 h 603052"/>
              <a:gd name="connsiteX6" fmla="*/ 320316 w 604110"/>
              <a:gd name="connsiteY6" fmla="*/ 438635 h 603052"/>
              <a:gd name="connsiteX7" fmla="*/ 300957 w 604110"/>
              <a:gd name="connsiteY7" fmla="*/ 430548 h 603052"/>
              <a:gd name="connsiteX8" fmla="*/ 300957 w 604110"/>
              <a:gd name="connsiteY8" fmla="*/ 391892 h 603052"/>
              <a:gd name="connsiteX9" fmla="*/ 363841 w 604110"/>
              <a:gd name="connsiteY9" fmla="*/ 328974 h 603052"/>
              <a:gd name="connsiteX10" fmla="*/ 173954 w 604110"/>
              <a:gd name="connsiteY10" fmla="*/ 328974 h 603052"/>
              <a:gd name="connsiteX11" fmla="*/ 146494 w 604110"/>
              <a:gd name="connsiteY11" fmla="*/ 301558 h 603052"/>
              <a:gd name="connsiteX12" fmla="*/ 173954 w 604110"/>
              <a:gd name="connsiteY12" fmla="*/ 274143 h 603052"/>
              <a:gd name="connsiteX13" fmla="*/ 363978 w 604110"/>
              <a:gd name="connsiteY13" fmla="*/ 274143 h 603052"/>
              <a:gd name="connsiteX14" fmla="*/ 300957 w 604110"/>
              <a:gd name="connsiteY14" fmla="*/ 211225 h 603052"/>
              <a:gd name="connsiteX15" fmla="*/ 300957 w 604110"/>
              <a:gd name="connsiteY15" fmla="*/ 172569 h 603052"/>
              <a:gd name="connsiteX16" fmla="*/ 320385 w 604110"/>
              <a:gd name="connsiteY16" fmla="*/ 164550 h 603052"/>
              <a:gd name="connsiteX17" fmla="*/ 302055 w 604110"/>
              <a:gd name="connsiteY17" fmla="*/ 54823 h 603052"/>
              <a:gd name="connsiteX18" fmla="*/ 54919 w 604110"/>
              <a:gd name="connsiteY18" fmla="*/ 301526 h 603052"/>
              <a:gd name="connsiteX19" fmla="*/ 302055 w 604110"/>
              <a:gd name="connsiteY19" fmla="*/ 548229 h 603052"/>
              <a:gd name="connsiteX20" fmla="*/ 549191 w 604110"/>
              <a:gd name="connsiteY20" fmla="*/ 301526 h 603052"/>
              <a:gd name="connsiteX21" fmla="*/ 302055 w 604110"/>
              <a:gd name="connsiteY21" fmla="*/ 54823 h 603052"/>
              <a:gd name="connsiteX22" fmla="*/ 302055 w 604110"/>
              <a:gd name="connsiteY22" fmla="*/ 0 h 603052"/>
              <a:gd name="connsiteX23" fmla="*/ 604110 w 604110"/>
              <a:gd name="connsiteY23" fmla="*/ 301526 h 603052"/>
              <a:gd name="connsiteX24" fmla="*/ 302055 w 604110"/>
              <a:gd name="connsiteY24" fmla="*/ 603052 h 603052"/>
              <a:gd name="connsiteX25" fmla="*/ 0 w 604110"/>
              <a:gd name="connsiteY25" fmla="*/ 301526 h 603052"/>
              <a:gd name="connsiteX26" fmla="*/ 302055 w 604110"/>
              <a:gd name="connsiteY26" fmla="*/ 0 h 6030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604110" h="603052">
                <a:moveTo>
                  <a:pt x="320385" y="164550"/>
                </a:moveTo>
                <a:cubicBezTo>
                  <a:pt x="327422" y="164550"/>
                  <a:pt x="334458" y="167223"/>
                  <a:pt x="339813" y="172569"/>
                </a:cubicBezTo>
                <a:lnTo>
                  <a:pt x="449654" y="282231"/>
                </a:lnTo>
                <a:cubicBezTo>
                  <a:pt x="454734" y="287302"/>
                  <a:pt x="457617" y="294293"/>
                  <a:pt x="457617" y="301558"/>
                </a:cubicBezTo>
                <a:cubicBezTo>
                  <a:pt x="457617" y="308824"/>
                  <a:pt x="454734" y="315814"/>
                  <a:pt x="449654" y="320886"/>
                </a:cubicBezTo>
                <a:lnTo>
                  <a:pt x="339813" y="430548"/>
                </a:lnTo>
                <a:cubicBezTo>
                  <a:pt x="334458" y="436031"/>
                  <a:pt x="327319" y="438635"/>
                  <a:pt x="320316" y="438635"/>
                </a:cubicBezTo>
                <a:cubicBezTo>
                  <a:pt x="313314" y="438635"/>
                  <a:pt x="306312" y="436031"/>
                  <a:pt x="300957" y="430548"/>
                </a:cubicBezTo>
                <a:cubicBezTo>
                  <a:pt x="290248" y="419856"/>
                  <a:pt x="290248" y="402584"/>
                  <a:pt x="300957" y="391892"/>
                </a:cubicBezTo>
                <a:lnTo>
                  <a:pt x="363841" y="328974"/>
                </a:lnTo>
                <a:lnTo>
                  <a:pt x="173954" y="328974"/>
                </a:lnTo>
                <a:cubicBezTo>
                  <a:pt x="158714" y="328974"/>
                  <a:pt x="146494" y="316774"/>
                  <a:pt x="146494" y="301558"/>
                </a:cubicBezTo>
                <a:cubicBezTo>
                  <a:pt x="146494" y="286480"/>
                  <a:pt x="158714" y="274143"/>
                  <a:pt x="173954" y="274143"/>
                </a:cubicBezTo>
                <a:lnTo>
                  <a:pt x="363978" y="274143"/>
                </a:lnTo>
                <a:lnTo>
                  <a:pt x="300957" y="211225"/>
                </a:lnTo>
                <a:cubicBezTo>
                  <a:pt x="290248" y="200533"/>
                  <a:pt x="290248" y="183261"/>
                  <a:pt x="300957" y="172569"/>
                </a:cubicBezTo>
                <a:cubicBezTo>
                  <a:pt x="306312" y="167223"/>
                  <a:pt x="313349" y="164550"/>
                  <a:pt x="320385" y="164550"/>
                </a:cubicBezTo>
                <a:close/>
                <a:moveTo>
                  <a:pt x="302055" y="54823"/>
                </a:moveTo>
                <a:cubicBezTo>
                  <a:pt x="165718" y="54823"/>
                  <a:pt x="54919" y="165428"/>
                  <a:pt x="54919" y="301526"/>
                </a:cubicBezTo>
                <a:cubicBezTo>
                  <a:pt x="54919" y="437624"/>
                  <a:pt x="165718" y="548229"/>
                  <a:pt x="302055" y="548229"/>
                </a:cubicBezTo>
                <a:cubicBezTo>
                  <a:pt x="438392" y="548229"/>
                  <a:pt x="549191" y="437624"/>
                  <a:pt x="549191" y="301526"/>
                </a:cubicBezTo>
                <a:cubicBezTo>
                  <a:pt x="549191" y="165428"/>
                  <a:pt x="438392" y="54823"/>
                  <a:pt x="302055" y="54823"/>
                </a:cubicBezTo>
                <a:close/>
                <a:moveTo>
                  <a:pt x="302055" y="0"/>
                </a:moveTo>
                <a:cubicBezTo>
                  <a:pt x="468597" y="0"/>
                  <a:pt x="604110" y="135275"/>
                  <a:pt x="604110" y="301526"/>
                </a:cubicBezTo>
                <a:cubicBezTo>
                  <a:pt x="604110" y="467777"/>
                  <a:pt x="468597" y="603052"/>
                  <a:pt x="302055" y="603052"/>
                </a:cubicBezTo>
                <a:cubicBezTo>
                  <a:pt x="135513" y="603052"/>
                  <a:pt x="0" y="467777"/>
                  <a:pt x="0" y="301526"/>
                </a:cubicBezTo>
                <a:cubicBezTo>
                  <a:pt x="0" y="135275"/>
                  <a:pt x="135513" y="0"/>
                  <a:pt x="302055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68580" tIns="34290" rIns="68580" bIns="34290" numCol="1" spcCol="0" rtlCol="0" fromWordArt="0" anchor="ctr" anchorCtr="0" forceAA="0" compatLnSpc="1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85800"/>
            <a:endParaRPr lang="zh-CN" altLang="en-US" sz="1350">
              <a:solidFill>
                <a:prstClr val="white"/>
              </a:solidFill>
              <a:latin typeface="Arial" panose="020B0604020202020204"/>
              <a:ea typeface="微软雅黑" panose="020B0503020204020204" charset="-122"/>
            </a:endParaRPr>
          </a:p>
        </p:txBody>
      </p:sp>
      <p:sp>
        <p:nvSpPr>
          <p:cNvPr id="27" name="任意多边形 26"/>
          <p:cNvSpPr/>
          <p:nvPr/>
        </p:nvSpPr>
        <p:spPr>
          <a:xfrm>
            <a:off x="7170169" y="4760120"/>
            <a:ext cx="766763" cy="383381"/>
          </a:xfrm>
          <a:custGeom>
            <a:avLst/>
            <a:gdLst>
              <a:gd name="connsiteX0" fmla="*/ 511175 w 1022350"/>
              <a:gd name="connsiteY0" fmla="*/ 0 h 511175"/>
              <a:gd name="connsiteX1" fmla="*/ 1022350 w 1022350"/>
              <a:gd name="connsiteY1" fmla="*/ 511175 h 511175"/>
              <a:gd name="connsiteX2" fmla="*/ 0 w 1022350"/>
              <a:gd name="connsiteY2" fmla="*/ 511175 h 511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22350" h="511175">
                <a:moveTo>
                  <a:pt x="511175" y="0"/>
                </a:moveTo>
                <a:lnTo>
                  <a:pt x="1022350" y="511175"/>
                </a:lnTo>
                <a:lnTo>
                  <a:pt x="0" y="511175"/>
                </a:lnTo>
                <a:close/>
              </a:path>
            </a:pathLst>
          </a:custGeom>
          <a:solidFill>
            <a:srgbClr val="07A10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zh-CN" altLang="en-US" sz="1350">
              <a:solidFill>
                <a:prstClr val="white"/>
              </a:solidFill>
              <a:latin typeface="Arial" panose="020B0604020202020204"/>
              <a:ea typeface="微软雅黑" panose="020B0503020204020204" charset="-122"/>
            </a:endParaRPr>
          </a:p>
        </p:txBody>
      </p:sp>
      <p:grpSp>
        <p:nvGrpSpPr>
          <p:cNvPr id="28" name="组合 27"/>
          <p:cNvGrpSpPr/>
          <p:nvPr/>
        </p:nvGrpSpPr>
        <p:grpSpPr>
          <a:xfrm>
            <a:off x="1346502" y="441067"/>
            <a:ext cx="5302995" cy="519461"/>
            <a:chOff x="1757235" y="588088"/>
            <a:chExt cx="7070660" cy="692615"/>
          </a:xfrm>
        </p:grpSpPr>
        <p:sp>
          <p:nvSpPr>
            <p:cNvPr id="29" name="文本框 28"/>
            <p:cNvSpPr txBox="1"/>
            <p:nvPr/>
          </p:nvSpPr>
          <p:spPr>
            <a:xfrm>
              <a:off x="1757235" y="588088"/>
              <a:ext cx="4760277" cy="615554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l" defTabSz="685800"/>
              <a:r>
                <a:rPr lang="zh-CN" altLang="en-US" sz="2400" b="1" dirty="0">
                  <a:solidFill>
                    <a:srgbClr val="07A10B"/>
                  </a:solidFill>
                  <a:latin typeface="Arial" panose="020B0604020202020204"/>
                  <a:ea typeface="微软雅黑" panose="020B0503020204020204" charset="-122"/>
                </a:rPr>
                <a:t>社会责任</a:t>
              </a:r>
              <a:r>
                <a:rPr lang="en-US" altLang="zh-CN" sz="2400" b="1" dirty="0">
                  <a:solidFill>
                    <a:srgbClr val="07A10B"/>
                  </a:solidFill>
                  <a:latin typeface="Arial" panose="020B0604020202020204"/>
                  <a:ea typeface="微软雅黑" panose="020B0503020204020204" charset="-122"/>
                </a:rPr>
                <a:t>—FSC</a:t>
              </a:r>
              <a:r>
                <a:rPr lang="zh-CN" altLang="en-US" sz="2400" b="1" dirty="0">
                  <a:solidFill>
                    <a:srgbClr val="07A10B"/>
                  </a:solidFill>
                  <a:latin typeface="Arial" panose="020B0604020202020204"/>
                  <a:ea typeface="微软雅黑" panose="020B0503020204020204" charset="-122"/>
                </a:rPr>
                <a:t>森林认证</a:t>
              </a:r>
              <a:endParaRPr lang="zh-CN" altLang="en-US" sz="2400" b="1" dirty="0">
                <a:solidFill>
                  <a:srgbClr val="07A10B"/>
                </a:solidFill>
                <a:latin typeface="Arial" panose="020B0604020202020204"/>
                <a:ea typeface="微软雅黑" panose="020B0503020204020204" charset="-122"/>
              </a:endParaRPr>
            </a:p>
          </p:txBody>
        </p:sp>
        <p:sp>
          <p:nvSpPr>
            <p:cNvPr id="30" name="文本框 29"/>
            <p:cNvSpPr txBox="1"/>
            <p:nvPr/>
          </p:nvSpPr>
          <p:spPr>
            <a:xfrm>
              <a:off x="2204270" y="965574"/>
              <a:ext cx="6623625" cy="315129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defTabSz="685800">
                <a:lnSpc>
                  <a:spcPct val="114000"/>
                </a:lnSpc>
              </a:pPr>
              <a:endParaRPr lang="en-US" altLang="zh-CN" sz="900" dirty="0">
                <a:solidFill>
                  <a:srgbClr val="07A10B"/>
                </a:solidFill>
                <a:latin typeface="Century Gothic" panose="020B0502020202020204" pitchFamily="34" charset="0"/>
                <a:ea typeface="微软雅黑" panose="020B0503020204020204" charset="-122"/>
              </a:endParaRPr>
            </a:p>
          </p:txBody>
        </p:sp>
      </p:grpSp>
      <p:sp>
        <p:nvSpPr>
          <p:cNvPr id="8" name="矩形 7"/>
          <p:cNvSpPr/>
          <p:nvPr/>
        </p:nvSpPr>
        <p:spPr>
          <a:xfrm>
            <a:off x="5645785" y="3364230"/>
            <a:ext cx="1478280" cy="460375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 defTabSz="685800">
              <a:lnSpc>
                <a:spcPct val="150000"/>
              </a:lnSpc>
            </a:pPr>
            <a:r>
              <a:rPr lang="zh-CN" altLang="en-US" sz="1600" dirty="0">
                <a:solidFill>
                  <a:schemeClr val="bg1"/>
                </a:solidFill>
                <a:sym typeface="+mn-ea"/>
              </a:rPr>
              <a:t>全自动化生产</a:t>
            </a:r>
            <a:endParaRPr lang="zh-CN" altLang="en-US" sz="1600" dirty="0">
              <a:solidFill>
                <a:schemeClr val="bg1"/>
              </a:solidFill>
              <a:latin typeface="Arial" panose="020B0604020202020204"/>
              <a:ea typeface="微软雅黑" panose="020B0503020204020204" charset="-122"/>
              <a:sym typeface="+mn-ea"/>
            </a:endParaRPr>
          </a:p>
        </p:txBody>
      </p:sp>
      <p:pic>
        <p:nvPicPr>
          <p:cNvPr id="26" name="object 6"/>
          <p:cNvPicPr/>
          <p:nvPr/>
        </p:nvPicPr>
        <p:blipFill>
          <a:blip r:embed="rId1" cstate="print"/>
          <a:stretch>
            <a:fillRect/>
          </a:stretch>
        </p:blipFill>
        <p:spPr>
          <a:xfrm>
            <a:off x="647055" y="98352"/>
            <a:ext cx="699447" cy="342715"/>
          </a:xfrm>
          <a:prstGeom prst="rect">
            <a:avLst/>
          </a:prstGeom>
        </p:spPr>
      </p:pic>
      <p:pic>
        <p:nvPicPr>
          <p:cNvPr id="15" name="object 15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63270" y="1867345"/>
            <a:ext cx="3859496" cy="2482774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763270" y="901700"/>
            <a:ext cx="7366635" cy="9925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zh-CN" altLang="en-US" sz="1400" dirty="0">
                <a:latin typeface="华文楷体" panose="02010600040101010101" pitchFamily="2" charset="-122"/>
                <a:ea typeface="华文楷体" panose="02010600040101010101" pitchFamily="2" charset="-122"/>
                <a:cs typeface="宋体" panose="02010600030101010101" pitchFamily="2" charset="-122"/>
                <a:sym typeface="+mn-ea"/>
              </a:rPr>
              <a:t>凤生已取得</a:t>
            </a:r>
            <a:r>
              <a:rPr lang="en-US" altLang="zh-CN" sz="1400" dirty="0">
                <a:latin typeface="华文楷体" panose="02010600040101010101" pitchFamily="2" charset="-122"/>
                <a:ea typeface="华文楷体" panose="02010600040101010101" pitchFamily="2" charset="-122"/>
                <a:cs typeface="宋体" panose="02010600030101010101" pitchFamily="2" charset="-122"/>
                <a:sym typeface="+mn-ea"/>
              </a:rPr>
              <a:t>FSC</a:t>
            </a:r>
            <a:r>
              <a:rPr lang="zh-CN" altLang="en-US" sz="1400" dirty="0">
                <a:latin typeface="华文楷体" panose="02010600040101010101" pitchFamily="2" charset="-122"/>
                <a:ea typeface="华文楷体" panose="02010600040101010101" pitchFamily="2" charset="-122"/>
                <a:cs typeface="宋体" panose="02010600030101010101" pitchFamily="2" charset="-122"/>
                <a:sym typeface="+mn-ea"/>
              </a:rPr>
              <a:t>森林可持续管理认证。</a:t>
            </a:r>
            <a:endParaRPr lang="en-US" altLang="zh-CN" sz="1400" dirty="0">
              <a:latin typeface="华文楷体" panose="02010600040101010101" pitchFamily="2" charset="-122"/>
              <a:ea typeface="华文楷体" panose="02010600040101010101" pitchFamily="2" charset="-122"/>
              <a:cs typeface="宋体" panose="02010600030101010101" pitchFamily="2" charset="-122"/>
              <a:sym typeface="+mn-ea"/>
            </a:endParaRPr>
          </a:p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zh-CN" sz="1400" dirty="0">
                <a:latin typeface="华文楷体" panose="02010600040101010101" pitchFamily="2" charset="-122"/>
                <a:ea typeface="华文楷体" panose="02010600040101010101" pitchFamily="2" charset="-122"/>
                <a:cs typeface="宋体" panose="02010600030101010101" pitchFamily="2" charset="-122"/>
                <a:sym typeface="+mn-ea"/>
              </a:rPr>
              <a:t>凤生坚持</a:t>
            </a:r>
            <a:r>
              <a:rPr sz="1400" dirty="0">
                <a:latin typeface="华文楷体" panose="02010600040101010101" pitchFamily="2" charset="-122"/>
                <a:ea typeface="华文楷体" panose="02010600040101010101" pitchFamily="2" charset="-122"/>
                <a:cs typeface="宋体" panose="02010600030101010101" pitchFamily="2" charset="-122"/>
                <a:sym typeface="+mn-ea"/>
              </a:rPr>
              <a:t>手工择伐，</a:t>
            </a:r>
            <a:r>
              <a:rPr lang="zh-CN" sz="1400" dirty="0">
                <a:latin typeface="华文楷体" panose="02010600040101010101" pitchFamily="2" charset="-122"/>
                <a:ea typeface="华文楷体" panose="02010600040101010101" pitchFamily="2" charset="-122"/>
                <a:cs typeface="宋体" panose="02010600030101010101" pitchFamily="2" charset="-122"/>
                <a:sym typeface="+mn-ea"/>
              </a:rPr>
              <a:t>不破坏森林涵养</a:t>
            </a:r>
            <a:r>
              <a:rPr lang="zh-CN" altLang="en-US" sz="1400" dirty="0">
                <a:latin typeface="华文楷体" panose="02010600040101010101" pitchFamily="2" charset="-122"/>
                <a:ea typeface="华文楷体" panose="02010600040101010101" pitchFamily="2" charset="-122"/>
                <a:cs typeface="宋体" panose="02010600030101010101" pitchFamily="2" charset="-122"/>
                <a:sym typeface="+mn-ea"/>
              </a:rPr>
              <a:t>；</a:t>
            </a:r>
            <a:r>
              <a:rPr lang="zh-CN" sz="1400" dirty="0">
                <a:latin typeface="华文楷体" panose="02010600040101010101" pitchFamily="2" charset="-122"/>
                <a:ea typeface="华文楷体" panose="02010600040101010101" pitchFamily="2" charset="-122"/>
                <a:cs typeface="宋体" panose="02010600030101010101" pitchFamily="2" charset="-122"/>
                <a:sym typeface="+mn-ea"/>
              </a:rPr>
              <a:t>竹林种植</a:t>
            </a:r>
            <a:r>
              <a:rPr sz="1400" dirty="0">
                <a:latin typeface="华文楷体" panose="02010600040101010101" pitchFamily="2" charset="-122"/>
                <a:ea typeface="华文楷体" panose="02010600040101010101" pitchFamily="2" charset="-122"/>
                <a:cs typeface="宋体" panose="02010600030101010101" pitchFamily="2" charset="-122"/>
                <a:sym typeface="+mn-ea"/>
              </a:rPr>
              <a:t>不</a:t>
            </a:r>
            <a:r>
              <a:rPr sz="1400" spc="5" dirty="0">
                <a:latin typeface="华文楷体" panose="02010600040101010101" pitchFamily="2" charset="-122"/>
                <a:ea typeface="华文楷体" panose="02010600040101010101" pitchFamily="2" charset="-122"/>
                <a:cs typeface="宋体" panose="02010600030101010101" pitchFamily="2" charset="-122"/>
                <a:sym typeface="+mn-ea"/>
              </a:rPr>
              <a:t>施化肥和农药</a:t>
            </a:r>
            <a:r>
              <a:rPr sz="1400" dirty="0">
                <a:latin typeface="华文楷体" panose="02010600040101010101" pitchFamily="2" charset="-122"/>
                <a:ea typeface="华文楷体" panose="02010600040101010101" pitchFamily="2" charset="-122"/>
                <a:cs typeface="宋体" panose="02010600030101010101" pitchFamily="2" charset="-122"/>
                <a:sym typeface="+mn-ea"/>
              </a:rPr>
              <a:t>，保障原料安</a:t>
            </a:r>
            <a:r>
              <a:rPr sz="1400" spc="-5" dirty="0">
                <a:latin typeface="华文楷体" panose="02010600040101010101" pitchFamily="2" charset="-122"/>
                <a:ea typeface="华文楷体" panose="02010600040101010101" pitchFamily="2" charset="-122"/>
                <a:cs typeface="宋体" panose="02010600030101010101" pitchFamily="2" charset="-122"/>
                <a:sym typeface="+mn-ea"/>
              </a:rPr>
              <a:t>全</a:t>
            </a:r>
            <a:r>
              <a:rPr lang="zh-CN" sz="1400" spc="-5" dirty="0">
                <a:latin typeface="华文楷体" panose="02010600040101010101" pitchFamily="2" charset="-122"/>
                <a:ea typeface="华文楷体" panose="02010600040101010101" pitchFamily="2" charset="-122"/>
                <a:cs typeface="宋体" panose="02010600030101010101" pitchFamily="2" charset="-122"/>
                <a:sym typeface="+mn-ea"/>
              </a:rPr>
              <a:t>；</a:t>
            </a:r>
            <a:endParaRPr sz="1400" dirty="0">
              <a:latin typeface="华文楷体" panose="02010600040101010101" pitchFamily="2" charset="-122"/>
              <a:ea typeface="华文楷体" panose="02010600040101010101" pitchFamily="2" charset="-122"/>
              <a:cs typeface="宋体" panose="02010600030101010101" pitchFamily="2" charset="-122"/>
            </a:endParaRPr>
          </a:p>
          <a:p>
            <a:pPr>
              <a:lnSpc>
                <a:spcPct val="100000"/>
              </a:lnSpc>
              <a:spcBef>
                <a:spcPts val="60"/>
              </a:spcBef>
            </a:pPr>
            <a:r>
              <a:rPr sz="1400" dirty="0">
                <a:latin typeface="华文楷体" panose="02010600040101010101" pitchFamily="2" charset="-122"/>
                <a:ea typeface="华文楷体" panose="02010600040101010101" pitchFamily="2" charset="-122"/>
                <a:cs typeface="宋体" panose="02010600030101010101" pitchFamily="2" charset="-122"/>
                <a:sym typeface="+mn-ea"/>
              </a:rPr>
              <a:t>对采购、仓储、生产、加工、包装、销售</a:t>
            </a:r>
            <a:r>
              <a:rPr lang="zh-CN" sz="1400" dirty="0">
                <a:latin typeface="华文楷体" panose="02010600040101010101" pitchFamily="2" charset="-122"/>
                <a:ea typeface="华文楷体" panose="02010600040101010101" pitchFamily="2" charset="-122"/>
                <a:cs typeface="宋体" panose="02010600030101010101" pitchFamily="2" charset="-122"/>
                <a:sym typeface="+mn-ea"/>
              </a:rPr>
              <a:t>建立</a:t>
            </a:r>
            <a:r>
              <a:rPr sz="1400" dirty="0" err="1">
                <a:latin typeface="华文楷体" panose="02010600040101010101" pitchFamily="2" charset="-122"/>
                <a:ea typeface="华文楷体" panose="02010600040101010101" pitchFamily="2" charset="-122"/>
                <a:cs typeface="宋体" panose="02010600030101010101" pitchFamily="2" charset="-122"/>
                <a:sym typeface="+mn-ea"/>
              </a:rPr>
              <a:t>全过程监管可</a:t>
            </a:r>
            <a:r>
              <a:rPr sz="1400" spc="5" dirty="0" err="1">
                <a:latin typeface="华文楷体" panose="02010600040101010101" pitchFamily="2" charset="-122"/>
                <a:ea typeface="华文楷体" panose="02010600040101010101" pitchFamily="2" charset="-122"/>
                <a:cs typeface="宋体" panose="02010600030101010101" pitchFamily="2" charset="-122"/>
                <a:sym typeface="+mn-ea"/>
              </a:rPr>
              <a:t>追溯到伐</a:t>
            </a:r>
            <a:r>
              <a:rPr sz="1400" dirty="0" err="1">
                <a:latin typeface="华文楷体" panose="02010600040101010101" pitchFamily="2" charset="-122"/>
                <a:ea typeface="华文楷体" panose="02010600040101010101" pitchFamily="2" charset="-122"/>
                <a:cs typeface="宋体" panose="02010600030101010101" pitchFamily="2" charset="-122"/>
                <a:sym typeface="+mn-ea"/>
              </a:rPr>
              <a:t>区</a:t>
            </a:r>
            <a:endParaRPr sz="1400" dirty="0">
              <a:latin typeface="华文楷体" panose="02010600040101010101" pitchFamily="2" charset="-122"/>
              <a:ea typeface="华文楷体" panose="02010600040101010101" pitchFamily="2" charset="-122"/>
              <a:cs typeface="宋体" panose="02010600030101010101" pitchFamily="2" charset="-122"/>
              <a:sym typeface="+mn-ea"/>
            </a:endParaRPr>
          </a:p>
          <a:p>
            <a:pPr>
              <a:lnSpc>
                <a:spcPct val="100000"/>
              </a:lnSpc>
              <a:spcBef>
                <a:spcPts val="60"/>
              </a:spcBef>
            </a:pPr>
            <a:endParaRPr lang="zh-CN" altLang="en-US" sz="1400" dirty="0">
              <a:solidFill>
                <a:srgbClr val="07A10B"/>
              </a:solidFill>
              <a:latin typeface="宋体" panose="02010600030101010101" pitchFamily="2" charset="-122"/>
              <a:cs typeface="宋体" panose="02010600030101010101" pitchFamily="2" charset="-122"/>
              <a:sym typeface="+mn-ea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64812" y="1808820"/>
            <a:ext cx="1701583" cy="2482774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26304" y="1807725"/>
            <a:ext cx="1745647" cy="2452633"/>
          </a:xfrm>
          <a:prstGeom prst="rect">
            <a:avLst/>
          </a:prstGeom>
        </p:spPr>
      </p:pic>
    </p:spTree>
    <p:custDataLst>
      <p:tags r:id="rId5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0">
        <p:fade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/>
      <p:bldP spid="48" grpId="1"/>
      <p:bldP spid="50" grpId="0"/>
      <p:bldP spid="50" grpId="1"/>
      <p:bldP spid="51" grpId="0"/>
      <p:bldP spid="51" grpId="1"/>
      <p:bldP spid="52" grpId="0"/>
      <p:bldP spid="52" grpId="1"/>
      <p:bldP spid="8" grpId="0"/>
      <p:bldP spid="8" grpId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矩形 47"/>
          <p:cNvSpPr/>
          <p:nvPr/>
        </p:nvSpPr>
        <p:spPr>
          <a:xfrm>
            <a:off x="338455" y="3364230"/>
            <a:ext cx="1530985" cy="460375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 defTabSz="685800">
              <a:lnSpc>
                <a:spcPct val="150000"/>
              </a:lnSpc>
            </a:pPr>
            <a:r>
              <a:rPr lang="zh-CN" altLang="en-US" sz="1600">
                <a:solidFill>
                  <a:schemeClr val="bg1"/>
                </a:solidFill>
                <a:latin typeface="方正兰亭黑简体" panose="02000000000000000000" charset="-122"/>
                <a:ea typeface="方正兰亭黑简体" panose="02000000000000000000" charset="-122"/>
                <a:sym typeface="+mn-ea"/>
              </a:rPr>
              <a:t>慈竹种植基地</a:t>
            </a:r>
            <a:endParaRPr lang="zh-CN" altLang="en-US" sz="1600" dirty="0">
              <a:solidFill>
                <a:schemeClr val="bg1"/>
              </a:solidFill>
              <a:latin typeface="方正兰亭黑简体" panose="02000000000000000000" charset="-122"/>
              <a:ea typeface="方正兰亭黑简体" panose="02000000000000000000" charset="-122"/>
              <a:sym typeface="+mn-ea"/>
            </a:endParaRPr>
          </a:p>
        </p:txBody>
      </p:sp>
      <p:sp>
        <p:nvSpPr>
          <p:cNvPr id="50" name="矩形 49"/>
          <p:cNvSpPr/>
          <p:nvPr/>
        </p:nvSpPr>
        <p:spPr>
          <a:xfrm>
            <a:off x="2294255" y="3364230"/>
            <a:ext cx="1297305" cy="460375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 defTabSz="685800">
              <a:lnSpc>
                <a:spcPct val="150000"/>
              </a:lnSpc>
            </a:pPr>
            <a:r>
              <a:rPr lang="zh-CN" altLang="en-US" sz="1600" dirty="0">
                <a:solidFill>
                  <a:schemeClr val="bg1"/>
                </a:solidFill>
                <a:sym typeface="+mn-ea"/>
              </a:rPr>
              <a:t>原料处理</a:t>
            </a:r>
            <a:endParaRPr lang="zh-CN" altLang="en-US" sz="1600" dirty="0">
              <a:solidFill>
                <a:schemeClr val="bg1"/>
              </a:solidFill>
              <a:latin typeface="Arial" panose="020B0604020202020204"/>
              <a:ea typeface="微软雅黑" panose="020B0503020204020204" charset="-122"/>
              <a:sym typeface="+mn-ea"/>
            </a:endParaRPr>
          </a:p>
        </p:txBody>
      </p:sp>
      <p:sp>
        <p:nvSpPr>
          <p:cNvPr id="51" name="矩形 50"/>
          <p:cNvSpPr/>
          <p:nvPr/>
        </p:nvSpPr>
        <p:spPr>
          <a:xfrm>
            <a:off x="3966528" y="3364230"/>
            <a:ext cx="1433195" cy="460375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 defTabSz="685800">
              <a:lnSpc>
                <a:spcPct val="150000"/>
              </a:lnSpc>
            </a:pPr>
            <a:r>
              <a:rPr lang="zh-CN" altLang="en-US" sz="1600">
                <a:solidFill>
                  <a:schemeClr val="bg1"/>
                </a:solidFill>
                <a:sym typeface="+mn-ea"/>
              </a:rPr>
              <a:t>原纸生产中心</a:t>
            </a:r>
            <a:endParaRPr lang="zh-CN" altLang="en-US" sz="1600" dirty="0">
              <a:solidFill>
                <a:schemeClr val="bg1"/>
              </a:solidFill>
              <a:latin typeface="Arial" panose="020B0604020202020204"/>
              <a:ea typeface="微软雅黑" panose="020B0503020204020204" charset="-122"/>
              <a:sym typeface="+mn-ea"/>
            </a:endParaRPr>
          </a:p>
        </p:txBody>
      </p:sp>
      <p:sp>
        <p:nvSpPr>
          <p:cNvPr id="52" name="矩形 51"/>
          <p:cNvSpPr/>
          <p:nvPr/>
        </p:nvSpPr>
        <p:spPr>
          <a:xfrm>
            <a:off x="7334250" y="3364230"/>
            <a:ext cx="1478280" cy="460375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 defTabSz="685800">
              <a:lnSpc>
                <a:spcPct val="150000"/>
              </a:lnSpc>
            </a:pPr>
            <a:r>
              <a:rPr lang="zh-CN" altLang="en-US" sz="1600">
                <a:solidFill>
                  <a:schemeClr val="bg1"/>
                </a:solidFill>
                <a:sym typeface="+mn-ea"/>
              </a:rPr>
              <a:t>严格检验</a:t>
            </a:r>
            <a:endParaRPr lang="zh-CN" altLang="en-US" sz="1600" dirty="0">
              <a:solidFill>
                <a:schemeClr val="bg1"/>
              </a:solidFill>
              <a:latin typeface="Arial" panose="020B0604020202020204"/>
              <a:ea typeface="微软雅黑" panose="020B0503020204020204" charset="-122"/>
              <a:sym typeface="+mn-ea"/>
            </a:endParaRPr>
          </a:p>
        </p:txBody>
      </p:sp>
      <p:sp>
        <p:nvSpPr>
          <p:cNvPr id="21" name="任意多边形 20"/>
          <p:cNvSpPr/>
          <p:nvPr/>
        </p:nvSpPr>
        <p:spPr>
          <a:xfrm>
            <a:off x="7771734" y="4964368"/>
            <a:ext cx="358263" cy="179132"/>
          </a:xfrm>
          <a:custGeom>
            <a:avLst/>
            <a:gdLst>
              <a:gd name="connsiteX0" fmla="*/ 238842 w 477684"/>
              <a:gd name="connsiteY0" fmla="*/ 0 h 238842"/>
              <a:gd name="connsiteX1" fmla="*/ 477684 w 477684"/>
              <a:gd name="connsiteY1" fmla="*/ 238842 h 238842"/>
              <a:gd name="connsiteX2" fmla="*/ 0 w 477684"/>
              <a:gd name="connsiteY2" fmla="*/ 238842 h 2388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77684" h="238842">
                <a:moveTo>
                  <a:pt x="238842" y="0"/>
                </a:moveTo>
                <a:lnTo>
                  <a:pt x="477684" y="238842"/>
                </a:lnTo>
                <a:lnTo>
                  <a:pt x="0" y="238842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zh-CN" altLang="en-US" sz="1350">
              <a:solidFill>
                <a:prstClr val="white"/>
              </a:solidFill>
              <a:latin typeface="Arial" panose="020B0604020202020204"/>
              <a:ea typeface="微软雅黑" panose="020B0503020204020204" charset="-122"/>
            </a:endParaRPr>
          </a:p>
        </p:txBody>
      </p:sp>
      <p:sp>
        <p:nvSpPr>
          <p:cNvPr id="23" name="任意多边形 22"/>
          <p:cNvSpPr/>
          <p:nvPr/>
        </p:nvSpPr>
        <p:spPr>
          <a:xfrm>
            <a:off x="204715" y="120"/>
            <a:ext cx="1664725" cy="832363"/>
          </a:xfrm>
          <a:custGeom>
            <a:avLst/>
            <a:gdLst>
              <a:gd name="connsiteX0" fmla="*/ 0 w 2219633"/>
              <a:gd name="connsiteY0" fmla="*/ 0 h 1109817"/>
              <a:gd name="connsiteX1" fmla="*/ 2219633 w 2219633"/>
              <a:gd name="connsiteY1" fmla="*/ 0 h 1109817"/>
              <a:gd name="connsiteX2" fmla="*/ 1109817 w 2219633"/>
              <a:gd name="connsiteY2" fmla="*/ 1109817 h 11098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219633" h="1109817">
                <a:moveTo>
                  <a:pt x="0" y="0"/>
                </a:moveTo>
                <a:lnTo>
                  <a:pt x="2219633" y="0"/>
                </a:lnTo>
                <a:lnTo>
                  <a:pt x="1109817" y="1109817"/>
                </a:lnTo>
                <a:close/>
              </a:path>
            </a:pathLst>
          </a:custGeom>
          <a:solidFill>
            <a:srgbClr val="07A10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zh-CN" altLang="en-US" sz="1350">
              <a:solidFill>
                <a:srgbClr val="07A10B"/>
              </a:solidFill>
              <a:latin typeface="Arial" panose="020B0604020202020204"/>
              <a:ea typeface="微软雅黑" panose="020B0503020204020204" charset="-122"/>
            </a:endParaRPr>
          </a:p>
        </p:txBody>
      </p:sp>
      <p:sp>
        <p:nvSpPr>
          <p:cNvPr id="24" name="椭圆 49"/>
          <p:cNvSpPr/>
          <p:nvPr/>
        </p:nvSpPr>
        <p:spPr>
          <a:xfrm>
            <a:off x="8670387" y="4760317"/>
            <a:ext cx="225879" cy="225483"/>
          </a:xfrm>
          <a:custGeom>
            <a:avLst/>
            <a:gdLst>
              <a:gd name="connsiteX0" fmla="*/ 320385 w 604110"/>
              <a:gd name="connsiteY0" fmla="*/ 164550 h 603052"/>
              <a:gd name="connsiteX1" fmla="*/ 339813 w 604110"/>
              <a:gd name="connsiteY1" fmla="*/ 172569 h 603052"/>
              <a:gd name="connsiteX2" fmla="*/ 449654 w 604110"/>
              <a:gd name="connsiteY2" fmla="*/ 282231 h 603052"/>
              <a:gd name="connsiteX3" fmla="*/ 457617 w 604110"/>
              <a:gd name="connsiteY3" fmla="*/ 301558 h 603052"/>
              <a:gd name="connsiteX4" fmla="*/ 449654 w 604110"/>
              <a:gd name="connsiteY4" fmla="*/ 320886 h 603052"/>
              <a:gd name="connsiteX5" fmla="*/ 339813 w 604110"/>
              <a:gd name="connsiteY5" fmla="*/ 430548 h 603052"/>
              <a:gd name="connsiteX6" fmla="*/ 320316 w 604110"/>
              <a:gd name="connsiteY6" fmla="*/ 438635 h 603052"/>
              <a:gd name="connsiteX7" fmla="*/ 300957 w 604110"/>
              <a:gd name="connsiteY7" fmla="*/ 430548 h 603052"/>
              <a:gd name="connsiteX8" fmla="*/ 300957 w 604110"/>
              <a:gd name="connsiteY8" fmla="*/ 391892 h 603052"/>
              <a:gd name="connsiteX9" fmla="*/ 363841 w 604110"/>
              <a:gd name="connsiteY9" fmla="*/ 328974 h 603052"/>
              <a:gd name="connsiteX10" fmla="*/ 173954 w 604110"/>
              <a:gd name="connsiteY10" fmla="*/ 328974 h 603052"/>
              <a:gd name="connsiteX11" fmla="*/ 146494 w 604110"/>
              <a:gd name="connsiteY11" fmla="*/ 301558 h 603052"/>
              <a:gd name="connsiteX12" fmla="*/ 173954 w 604110"/>
              <a:gd name="connsiteY12" fmla="*/ 274143 h 603052"/>
              <a:gd name="connsiteX13" fmla="*/ 363978 w 604110"/>
              <a:gd name="connsiteY13" fmla="*/ 274143 h 603052"/>
              <a:gd name="connsiteX14" fmla="*/ 300957 w 604110"/>
              <a:gd name="connsiteY14" fmla="*/ 211225 h 603052"/>
              <a:gd name="connsiteX15" fmla="*/ 300957 w 604110"/>
              <a:gd name="connsiteY15" fmla="*/ 172569 h 603052"/>
              <a:gd name="connsiteX16" fmla="*/ 320385 w 604110"/>
              <a:gd name="connsiteY16" fmla="*/ 164550 h 603052"/>
              <a:gd name="connsiteX17" fmla="*/ 302055 w 604110"/>
              <a:gd name="connsiteY17" fmla="*/ 54823 h 603052"/>
              <a:gd name="connsiteX18" fmla="*/ 54919 w 604110"/>
              <a:gd name="connsiteY18" fmla="*/ 301526 h 603052"/>
              <a:gd name="connsiteX19" fmla="*/ 302055 w 604110"/>
              <a:gd name="connsiteY19" fmla="*/ 548229 h 603052"/>
              <a:gd name="connsiteX20" fmla="*/ 549191 w 604110"/>
              <a:gd name="connsiteY20" fmla="*/ 301526 h 603052"/>
              <a:gd name="connsiteX21" fmla="*/ 302055 w 604110"/>
              <a:gd name="connsiteY21" fmla="*/ 54823 h 603052"/>
              <a:gd name="connsiteX22" fmla="*/ 302055 w 604110"/>
              <a:gd name="connsiteY22" fmla="*/ 0 h 603052"/>
              <a:gd name="connsiteX23" fmla="*/ 604110 w 604110"/>
              <a:gd name="connsiteY23" fmla="*/ 301526 h 603052"/>
              <a:gd name="connsiteX24" fmla="*/ 302055 w 604110"/>
              <a:gd name="connsiteY24" fmla="*/ 603052 h 603052"/>
              <a:gd name="connsiteX25" fmla="*/ 0 w 604110"/>
              <a:gd name="connsiteY25" fmla="*/ 301526 h 603052"/>
              <a:gd name="connsiteX26" fmla="*/ 302055 w 604110"/>
              <a:gd name="connsiteY26" fmla="*/ 0 h 6030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604110" h="603052">
                <a:moveTo>
                  <a:pt x="320385" y="164550"/>
                </a:moveTo>
                <a:cubicBezTo>
                  <a:pt x="327422" y="164550"/>
                  <a:pt x="334458" y="167223"/>
                  <a:pt x="339813" y="172569"/>
                </a:cubicBezTo>
                <a:lnTo>
                  <a:pt x="449654" y="282231"/>
                </a:lnTo>
                <a:cubicBezTo>
                  <a:pt x="454734" y="287302"/>
                  <a:pt x="457617" y="294293"/>
                  <a:pt x="457617" y="301558"/>
                </a:cubicBezTo>
                <a:cubicBezTo>
                  <a:pt x="457617" y="308824"/>
                  <a:pt x="454734" y="315814"/>
                  <a:pt x="449654" y="320886"/>
                </a:cubicBezTo>
                <a:lnTo>
                  <a:pt x="339813" y="430548"/>
                </a:lnTo>
                <a:cubicBezTo>
                  <a:pt x="334458" y="436031"/>
                  <a:pt x="327319" y="438635"/>
                  <a:pt x="320316" y="438635"/>
                </a:cubicBezTo>
                <a:cubicBezTo>
                  <a:pt x="313314" y="438635"/>
                  <a:pt x="306312" y="436031"/>
                  <a:pt x="300957" y="430548"/>
                </a:cubicBezTo>
                <a:cubicBezTo>
                  <a:pt x="290248" y="419856"/>
                  <a:pt x="290248" y="402584"/>
                  <a:pt x="300957" y="391892"/>
                </a:cubicBezTo>
                <a:lnTo>
                  <a:pt x="363841" y="328974"/>
                </a:lnTo>
                <a:lnTo>
                  <a:pt x="173954" y="328974"/>
                </a:lnTo>
                <a:cubicBezTo>
                  <a:pt x="158714" y="328974"/>
                  <a:pt x="146494" y="316774"/>
                  <a:pt x="146494" y="301558"/>
                </a:cubicBezTo>
                <a:cubicBezTo>
                  <a:pt x="146494" y="286480"/>
                  <a:pt x="158714" y="274143"/>
                  <a:pt x="173954" y="274143"/>
                </a:cubicBezTo>
                <a:lnTo>
                  <a:pt x="363978" y="274143"/>
                </a:lnTo>
                <a:lnTo>
                  <a:pt x="300957" y="211225"/>
                </a:lnTo>
                <a:cubicBezTo>
                  <a:pt x="290248" y="200533"/>
                  <a:pt x="290248" y="183261"/>
                  <a:pt x="300957" y="172569"/>
                </a:cubicBezTo>
                <a:cubicBezTo>
                  <a:pt x="306312" y="167223"/>
                  <a:pt x="313349" y="164550"/>
                  <a:pt x="320385" y="164550"/>
                </a:cubicBezTo>
                <a:close/>
                <a:moveTo>
                  <a:pt x="302055" y="54823"/>
                </a:moveTo>
                <a:cubicBezTo>
                  <a:pt x="165718" y="54823"/>
                  <a:pt x="54919" y="165428"/>
                  <a:pt x="54919" y="301526"/>
                </a:cubicBezTo>
                <a:cubicBezTo>
                  <a:pt x="54919" y="437624"/>
                  <a:pt x="165718" y="548229"/>
                  <a:pt x="302055" y="548229"/>
                </a:cubicBezTo>
                <a:cubicBezTo>
                  <a:pt x="438392" y="548229"/>
                  <a:pt x="549191" y="437624"/>
                  <a:pt x="549191" y="301526"/>
                </a:cubicBezTo>
                <a:cubicBezTo>
                  <a:pt x="549191" y="165428"/>
                  <a:pt x="438392" y="54823"/>
                  <a:pt x="302055" y="54823"/>
                </a:cubicBezTo>
                <a:close/>
                <a:moveTo>
                  <a:pt x="302055" y="0"/>
                </a:moveTo>
                <a:cubicBezTo>
                  <a:pt x="468597" y="0"/>
                  <a:pt x="604110" y="135275"/>
                  <a:pt x="604110" y="301526"/>
                </a:cubicBezTo>
                <a:cubicBezTo>
                  <a:pt x="604110" y="467777"/>
                  <a:pt x="468597" y="603052"/>
                  <a:pt x="302055" y="603052"/>
                </a:cubicBezTo>
                <a:cubicBezTo>
                  <a:pt x="135513" y="603052"/>
                  <a:pt x="0" y="467777"/>
                  <a:pt x="0" y="301526"/>
                </a:cubicBezTo>
                <a:cubicBezTo>
                  <a:pt x="0" y="135275"/>
                  <a:pt x="135513" y="0"/>
                  <a:pt x="302055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68580" tIns="34290" rIns="68580" bIns="34290" numCol="1" spcCol="0" rtlCol="0" fromWordArt="0" anchor="ctr" anchorCtr="0" forceAA="0" compatLnSpc="1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85800"/>
            <a:endParaRPr lang="zh-CN" altLang="en-US" sz="1350">
              <a:solidFill>
                <a:prstClr val="white"/>
              </a:solidFill>
              <a:latin typeface="Arial" panose="020B0604020202020204"/>
              <a:ea typeface="微软雅黑" panose="020B0503020204020204" charset="-122"/>
            </a:endParaRPr>
          </a:p>
        </p:txBody>
      </p:sp>
      <p:sp>
        <p:nvSpPr>
          <p:cNvPr id="25" name="椭圆 50"/>
          <p:cNvSpPr/>
          <p:nvPr/>
        </p:nvSpPr>
        <p:spPr>
          <a:xfrm flipH="1">
            <a:off x="8385912" y="4760317"/>
            <a:ext cx="225879" cy="225483"/>
          </a:xfrm>
          <a:custGeom>
            <a:avLst/>
            <a:gdLst>
              <a:gd name="connsiteX0" fmla="*/ 320385 w 604110"/>
              <a:gd name="connsiteY0" fmla="*/ 164550 h 603052"/>
              <a:gd name="connsiteX1" fmla="*/ 339813 w 604110"/>
              <a:gd name="connsiteY1" fmla="*/ 172569 h 603052"/>
              <a:gd name="connsiteX2" fmla="*/ 449654 w 604110"/>
              <a:gd name="connsiteY2" fmla="*/ 282231 h 603052"/>
              <a:gd name="connsiteX3" fmla="*/ 457617 w 604110"/>
              <a:gd name="connsiteY3" fmla="*/ 301558 h 603052"/>
              <a:gd name="connsiteX4" fmla="*/ 449654 w 604110"/>
              <a:gd name="connsiteY4" fmla="*/ 320886 h 603052"/>
              <a:gd name="connsiteX5" fmla="*/ 339813 w 604110"/>
              <a:gd name="connsiteY5" fmla="*/ 430548 h 603052"/>
              <a:gd name="connsiteX6" fmla="*/ 320316 w 604110"/>
              <a:gd name="connsiteY6" fmla="*/ 438635 h 603052"/>
              <a:gd name="connsiteX7" fmla="*/ 300957 w 604110"/>
              <a:gd name="connsiteY7" fmla="*/ 430548 h 603052"/>
              <a:gd name="connsiteX8" fmla="*/ 300957 w 604110"/>
              <a:gd name="connsiteY8" fmla="*/ 391892 h 603052"/>
              <a:gd name="connsiteX9" fmla="*/ 363841 w 604110"/>
              <a:gd name="connsiteY9" fmla="*/ 328974 h 603052"/>
              <a:gd name="connsiteX10" fmla="*/ 173954 w 604110"/>
              <a:gd name="connsiteY10" fmla="*/ 328974 h 603052"/>
              <a:gd name="connsiteX11" fmla="*/ 146494 w 604110"/>
              <a:gd name="connsiteY11" fmla="*/ 301558 h 603052"/>
              <a:gd name="connsiteX12" fmla="*/ 173954 w 604110"/>
              <a:gd name="connsiteY12" fmla="*/ 274143 h 603052"/>
              <a:gd name="connsiteX13" fmla="*/ 363978 w 604110"/>
              <a:gd name="connsiteY13" fmla="*/ 274143 h 603052"/>
              <a:gd name="connsiteX14" fmla="*/ 300957 w 604110"/>
              <a:gd name="connsiteY14" fmla="*/ 211225 h 603052"/>
              <a:gd name="connsiteX15" fmla="*/ 300957 w 604110"/>
              <a:gd name="connsiteY15" fmla="*/ 172569 h 603052"/>
              <a:gd name="connsiteX16" fmla="*/ 320385 w 604110"/>
              <a:gd name="connsiteY16" fmla="*/ 164550 h 603052"/>
              <a:gd name="connsiteX17" fmla="*/ 302055 w 604110"/>
              <a:gd name="connsiteY17" fmla="*/ 54823 h 603052"/>
              <a:gd name="connsiteX18" fmla="*/ 54919 w 604110"/>
              <a:gd name="connsiteY18" fmla="*/ 301526 h 603052"/>
              <a:gd name="connsiteX19" fmla="*/ 302055 w 604110"/>
              <a:gd name="connsiteY19" fmla="*/ 548229 h 603052"/>
              <a:gd name="connsiteX20" fmla="*/ 549191 w 604110"/>
              <a:gd name="connsiteY20" fmla="*/ 301526 h 603052"/>
              <a:gd name="connsiteX21" fmla="*/ 302055 w 604110"/>
              <a:gd name="connsiteY21" fmla="*/ 54823 h 603052"/>
              <a:gd name="connsiteX22" fmla="*/ 302055 w 604110"/>
              <a:gd name="connsiteY22" fmla="*/ 0 h 603052"/>
              <a:gd name="connsiteX23" fmla="*/ 604110 w 604110"/>
              <a:gd name="connsiteY23" fmla="*/ 301526 h 603052"/>
              <a:gd name="connsiteX24" fmla="*/ 302055 w 604110"/>
              <a:gd name="connsiteY24" fmla="*/ 603052 h 603052"/>
              <a:gd name="connsiteX25" fmla="*/ 0 w 604110"/>
              <a:gd name="connsiteY25" fmla="*/ 301526 h 603052"/>
              <a:gd name="connsiteX26" fmla="*/ 302055 w 604110"/>
              <a:gd name="connsiteY26" fmla="*/ 0 h 6030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604110" h="603052">
                <a:moveTo>
                  <a:pt x="320385" y="164550"/>
                </a:moveTo>
                <a:cubicBezTo>
                  <a:pt x="327422" y="164550"/>
                  <a:pt x="334458" y="167223"/>
                  <a:pt x="339813" y="172569"/>
                </a:cubicBezTo>
                <a:lnTo>
                  <a:pt x="449654" y="282231"/>
                </a:lnTo>
                <a:cubicBezTo>
                  <a:pt x="454734" y="287302"/>
                  <a:pt x="457617" y="294293"/>
                  <a:pt x="457617" y="301558"/>
                </a:cubicBezTo>
                <a:cubicBezTo>
                  <a:pt x="457617" y="308824"/>
                  <a:pt x="454734" y="315814"/>
                  <a:pt x="449654" y="320886"/>
                </a:cubicBezTo>
                <a:lnTo>
                  <a:pt x="339813" y="430548"/>
                </a:lnTo>
                <a:cubicBezTo>
                  <a:pt x="334458" y="436031"/>
                  <a:pt x="327319" y="438635"/>
                  <a:pt x="320316" y="438635"/>
                </a:cubicBezTo>
                <a:cubicBezTo>
                  <a:pt x="313314" y="438635"/>
                  <a:pt x="306312" y="436031"/>
                  <a:pt x="300957" y="430548"/>
                </a:cubicBezTo>
                <a:cubicBezTo>
                  <a:pt x="290248" y="419856"/>
                  <a:pt x="290248" y="402584"/>
                  <a:pt x="300957" y="391892"/>
                </a:cubicBezTo>
                <a:lnTo>
                  <a:pt x="363841" y="328974"/>
                </a:lnTo>
                <a:lnTo>
                  <a:pt x="173954" y="328974"/>
                </a:lnTo>
                <a:cubicBezTo>
                  <a:pt x="158714" y="328974"/>
                  <a:pt x="146494" y="316774"/>
                  <a:pt x="146494" y="301558"/>
                </a:cubicBezTo>
                <a:cubicBezTo>
                  <a:pt x="146494" y="286480"/>
                  <a:pt x="158714" y="274143"/>
                  <a:pt x="173954" y="274143"/>
                </a:cubicBezTo>
                <a:lnTo>
                  <a:pt x="363978" y="274143"/>
                </a:lnTo>
                <a:lnTo>
                  <a:pt x="300957" y="211225"/>
                </a:lnTo>
                <a:cubicBezTo>
                  <a:pt x="290248" y="200533"/>
                  <a:pt x="290248" y="183261"/>
                  <a:pt x="300957" y="172569"/>
                </a:cubicBezTo>
                <a:cubicBezTo>
                  <a:pt x="306312" y="167223"/>
                  <a:pt x="313349" y="164550"/>
                  <a:pt x="320385" y="164550"/>
                </a:cubicBezTo>
                <a:close/>
                <a:moveTo>
                  <a:pt x="302055" y="54823"/>
                </a:moveTo>
                <a:cubicBezTo>
                  <a:pt x="165718" y="54823"/>
                  <a:pt x="54919" y="165428"/>
                  <a:pt x="54919" y="301526"/>
                </a:cubicBezTo>
                <a:cubicBezTo>
                  <a:pt x="54919" y="437624"/>
                  <a:pt x="165718" y="548229"/>
                  <a:pt x="302055" y="548229"/>
                </a:cubicBezTo>
                <a:cubicBezTo>
                  <a:pt x="438392" y="548229"/>
                  <a:pt x="549191" y="437624"/>
                  <a:pt x="549191" y="301526"/>
                </a:cubicBezTo>
                <a:cubicBezTo>
                  <a:pt x="549191" y="165428"/>
                  <a:pt x="438392" y="54823"/>
                  <a:pt x="302055" y="54823"/>
                </a:cubicBezTo>
                <a:close/>
                <a:moveTo>
                  <a:pt x="302055" y="0"/>
                </a:moveTo>
                <a:cubicBezTo>
                  <a:pt x="468597" y="0"/>
                  <a:pt x="604110" y="135275"/>
                  <a:pt x="604110" y="301526"/>
                </a:cubicBezTo>
                <a:cubicBezTo>
                  <a:pt x="604110" y="467777"/>
                  <a:pt x="468597" y="603052"/>
                  <a:pt x="302055" y="603052"/>
                </a:cubicBezTo>
                <a:cubicBezTo>
                  <a:pt x="135513" y="603052"/>
                  <a:pt x="0" y="467777"/>
                  <a:pt x="0" y="301526"/>
                </a:cubicBezTo>
                <a:cubicBezTo>
                  <a:pt x="0" y="135275"/>
                  <a:pt x="135513" y="0"/>
                  <a:pt x="302055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68580" tIns="34290" rIns="68580" bIns="34290" numCol="1" spcCol="0" rtlCol="0" fromWordArt="0" anchor="ctr" anchorCtr="0" forceAA="0" compatLnSpc="1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85800"/>
            <a:endParaRPr lang="zh-CN" altLang="en-US" sz="1350">
              <a:solidFill>
                <a:prstClr val="white"/>
              </a:solidFill>
              <a:latin typeface="Arial" panose="020B0604020202020204"/>
              <a:ea typeface="微软雅黑" panose="020B0503020204020204" charset="-122"/>
            </a:endParaRPr>
          </a:p>
        </p:txBody>
      </p:sp>
      <p:sp>
        <p:nvSpPr>
          <p:cNvPr id="27" name="任意多边形 26"/>
          <p:cNvSpPr/>
          <p:nvPr/>
        </p:nvSpPr>
        <p:spPr>
          <a:xfrm>
            <a:off x="7170169" y="4760120"/>
            <a:ext cx="766763" cy="383381"/>
          </a:xfrm>
          <a:custGeom>
            <a:avLst/>
            <a:gdLst>
              <a:gd name="connsiteX0" fmla="*/ 511175 w 1022350"/>
              <a:gd name="connsiteY0" fmla="*/ 0 h 511175"/>
              <a:gd name="connsiteX1" fmla="*/ 1022350 w 1022350"/>
              <a:gd name="connsiteY1" fmla="*/ 511175 h 511175"/>
              <a:gd name="connsiteX2" fmla="*/ 0 w 1022350"/>
              <a:gd name="connsiteY2" fmla="*/ 511175 h 511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22350" h="511175">
                <a:moveTo>
                  <a:pt x="511175" y="0"/>
                </a:moveTo>
                <a:lnTo>
                  <a:pt x="1022350" y="511175"/>
                </a:lnTo>
                <a:lnTo>
                  <a:pt x="0" y="511175"/>
                </a:lnTo>
                <a:close/>
              </a:path>
            </a:pathLst>
          </a:custGeom>
          <a:solidFill>
            <a:srgbClr val="07A10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zh-CN" altLang="en-US" sz="1350">
              <a:solidFill>
                <a:prstClr val="white"/>
              </a:solidFill>
              <a:latin typeface="Arial" panose="020B0604020202020204"/>
              <a:ea typeface="微软雅黑" panose="020B0503020204020204" charset="-122"/>
            </a:endParaRPr>
          </a:p>
        </p:txBody>
      </p:sp>
      <p:grpSp>
        <p:nvGrpSpPr>
          <p:cNvPr id="28" name="组合 27"/>
          <p:cNvGrpSpPr/>
          <p:nvPr/>
        </p:nvGrpSpPr>
        <p:grpSpPr>
          <a:xfrm>
            <a:off x="1415082" y="441067"/>
            <a:ext cx="5302995" cy="519461"/>
            <a:chOff x="1757235" y="588088"/>
            <a:chExt cx="7070660" cy="692615"/>
          </a:xfrm>
        </p:grpSpPr>
        <p:sp>
          <p:nvSpPr>
            <p:cNvPr id="29" name="文本框 28"/>
            <p:cNvSpPr txBox="1"/>
            <p:nvPr/>
          </p:nvSpPr>
          <p:spPr>
            <a:xfrm>
              <a:off x="1757235" y="588088"/>
              <a:ext cx="3665961" cy="615554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l" defTabSz="685800"/>
              <a:r>
                <a:rPr lang="zh-CN" altLang="en-US" sz="2400" b="1" dirty="0">
                  <a:solidFill>
                    <a:srgbClr val="07A10B"/>
                  </a:solidFill>
                  <a:latin typeface="Arial" panose="020B0604020202020204"/>
                  <a:ea typeface="微软雅黑" panose="020B0503020204020204" charset="-122"/>
                </a:rPr>
                <a:t>社会责任</a:t>
              </a:r>
              <a:r>
                <a:rPr lang="en-US" altLang="zh-CN" sz="2400" b="1" dirty="0">
                  <a:solidFill>
                    <a:srgbClr val="07A10B"/>
                  </a:solidFill>
                  <a:latin typeface="Arial" panose="020B0604020202020204"/>
                  <a:ea typeface="微软雅黑" panose="020B0503020204020204" charset="-122"/>
                </a:rPr>
                <a:t>—</a:t>
              </a:r>
              <a:r>
                <a:rPr lang="zh-CN" altLang="en-US" sz="2000" dirty="0">
                  <a:solidFill>
                    <a:srgbClr val="07A10B"/>
                  </a:solidFill>
                  <a:latin typeface="Arial" panose="020B0604020202020204"/>
                  <a:ea typeface="微软雅黑" panose="020B0503020204020204" charset="-122"/>
                </a:rPr>
                <a:t>低碳认证</a:t>
              </a:r>
              <a:endParaRPr lang="zh-CN" altLang="en-US" sz="2000" dirty="0">
                <a:solidFill>
                  <a:srgbClr val="07A10B"/>
                </a:solidFill>
                <a:latin typeface="Arial" panose="020B0604020202020204"/>
                <a:ea typeface="微软雅黑" panose="020B0503020204020204" charset="-122"/>
              </a:endParaRPr>
            </a:p>
          </p:txBody>
        </p:sp>
        <p:sp>
          <p:nvSpPr>
            <p:cNvPr id="30" name="文本框 29"/>
            <p:cNvSpPr txBox="1"/>
            <p:nvPr/>
          </p:nvSpPr>
          <p:spPr>
            <a:xfrm>
              <a:off x="2204270" y="965574"/>
              <a:ext cx="6623625" cy="315129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defTabSz="685800">
                <a:lnSpc>
                  <a:spcPct val="114000"/>
                </a:lnSpc>
              </a:pPr>
              <a:endParaRPr lang="en-US" altLang="zh-CN" sz="900" dirty="0">
                <a:solidFill>
                  <a:srgbClr val="07A10B"/>
                </a:solidFill>
                <a:latin typeface="Century Gothic" panose="020B0502020202020204" pitchFamily="34" charset="0"/>
                <a:ea typeface="微软雅黑" panose="020B0503020204020204" charset="-122"/>
              </a:endParaRPr>
            </a:p>
          </p:txBody>
        </p:sp>
      </p:grpSp>
      <p:sp>
        <p:nvSpPr>
          <p:cNvPr id="8" name="矩形 7"/>
          <p:cNvSpPr/>
          <p:nvPr/>
        </p:nvSpPr>
        <p:spPr>
          <a:xfrm>
            <a:off x="5645785" y="3364230"/>
            <a:ext cx="1478280" cy="460375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 defTabSz="685800">
              <a:lnSpc>
                <a:spcPct val="150000"/>
              </a:lnSpc>
            </a:pPr>
            <a:r>
              <a:rPr lang="zh-CN" altLang="en-US" sz="1600" dirty="0">
                <a:solidFill>
                  <a:schemeClr val="bg1"/>
                </a:solidFill>
                <a:sym typeface="+mn-ea"/>
              </a:rPr>
              <a:t>全自动化生产</a:t>
            </a:r>
            <a:endParaRPr lang="zh-CN" altLang="en-US" sz="1600" dirty="0">
              <a:solidFill>
                <a:schemeClr val="bg1"/>
              </a:solidFill>
              <a:latin typeface="Arial" panose="020B0604020202020204"/>
              <a:ea typeface="微软雅黑" panose="020B0503020204020204" charset="-122"/>
              <a:sym typeface="+mn-ea"/>
            </a:endParaRPr>
          </a:p>
        </p:txBody>
      </p:sp>
      <p:pic>
        <p:nvPicPr>
          <p:cNvPr id="26" name="object 6"/>
          <p:cNvPicPr/>
          <p:nvPr/>
        </p:nvPicPr>
        <p:blipFill>
          <a:blip r:embed="rId1" cstate="print"/>
          <a:stretch>
            <a:fillRect/>
          </a:stretch>
        </p:blipFill>
        <p:spPr>
          <a:xfrm>
            <a:off x="647055" y="98352"/>
            <a:ext cx="699447" cy="273788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2325" y="1136015"/>
            <a:ext cx="2265045" cy="3240405"/>
          </a:xfrm>
          <a:prstGeom prst="rect">
            <a:avLst/>
          </a:prstGeom>
        </p:spPr>
      </p:pic>
      <p:sp>
        <p:nvSpPr>
          <p:cNvPr id="13" name="object 13"/>
          <p:cNvSpPr txBox="1"/>
          <p:nvPr/>
        </p:nvSpPr>
        <p:spPr>
          <a:xfrm>
            <a:off x="3507105" y="1935479"/>
            <a:ext cx="3827145" cy="164147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>
              <a:lnSpc>
                <a:spcPct val="100000"/>
              </a:lnSpc>
            </a:pPr>
            <a:endParaRPr sz="1600" dirty="0">
              <a:latin typeface="华文楷体" panose="02010600040101010101" pitchFamily="2" charset="-122"/>
              <a:ea typeface="华文楷体" panose="02010600040101010101" pitchFamily="2" charset="-122"/>
              <a:cs typeface="宋体" panose="02010600030101010101" pitchFamily="2" charset="-122"/>
            </a:endParaRPr>
          </a:p>
          <a:p>
            <a:pPr marL="63500">
              <a:lnSpc>
                <a:spcPct val="100000"/>
              </a:lnSpc>
              <a:spcBef>
                <a:spcPts val="1310"/>
              </a:spcBef>
            </a:pPr>
            <a:r>
              <a:rPr sz="1600" dirty="0">
                <a:latin typeface="华文楷体" panose="02010600040101010101" pitchFamily="2" charset="-122"/>
                <a:ea typeface="华文楷体" panose="02010600040101010101" pitchFamily="2" charset="-122"/>
                <a:cs typeface="宋体" panose="02010600030101010101" pitchFamily="2" charset="-122"/>
              </a:rPr>
              <a:t>实验对照组碳排放量</a:t>
            </a:r>
            <a:r>
              <a:rPr sz="1600" spc="-5" dirty="0">
                <a:latin typeface="华文楷体" panose="02010600040101010101" pitchFamily="2" charset="-122"/>
                <a:ea typeface="华文楷体" panose="02010600040101010101" pitchFamily="2" charset="-122"/>
                <a:cs typeface="宋体" panose="02010600030101010101" pitchFamily="2" charset="-122"/>
              </a:rPr>
              <a:t>：</a:t>
            </a:r>
            <a:endParaRPr sz="1600" dirty="0">
              <a:latin typeface="华文楷体" panose="02010600040101010101" pitchFamily="2" charset="-122"/>
              <a:ea typeface="华文楷体" panose="02010600040101010101" pitchFamily="2" charset="-122"/>
              <a:cs typeface="宋体" panose="02010600030101010101" pitchFamily="2" charset="-122"/>
            </a:endParaRPr>
          </a:p>
          <a:p>
            <a:pPr marL="63500">
              <a:lnSpc>
                <a:spcPct val="100000"/>
              </a:lnSpc>
            </a:pPr>
            <a:r>
              <a:rPr sz="1600" spc="-15" dirty="0">
                <a:latin typeface="华文楷体" panose="02010600040101010101" pitchFamily="2" charset="-122"/>
                <a:ea typeface="华文楷体" panose="02010600040101010101" pitchFamily="2" charset="-122"/>
                <a:cs typeface="宋体" panose="02010600030101010101" pitchFamily="2" charset="-122"/>
              </a:rPr>
              <a:t>1.814</a:t>
            </a:r>
            <a:r>
              <a:rPr sz="1600" spc="-450" dirty="0">
                <a:latin typeface="华文楷体" panose="02010600040101010101" pitchFamily="2" charset="-122"/>
                <a:ea typeface="华文楷体" panose="02010600040101010101" pitchFamily="2" charset="-122"/>
                <a:cs typeface="宋体" panose="02010600030101010101" pitchFamily="2" charset="-122"/>
              </a:rPr>
              <a:t> </a:t>
            </a:r>
            <a:r>
              <a:rPr sz="1600" spc="85" dirty="0">
                <a:latin typeface="华文楷体" panose="02010600040101010101" pitchFamily="2" charset="-122"/>
                <a:ea typeface="华文楷体" panose="02010600040101010101" pitchFamily="2" charset="-122"/>
                <a:cs typeface="宋体" panose="02010600030101010101" pitchFamily="2" charset="-122"/>
              </a:rPr>
              <a:t>g</a:t>
            </a:r>
            <a:r>
              <a:rPr sz="1600" spc="-450" dirty="0">
                <a:latin typeface="华文楷体" panose="02010600040101010101" pitchFamily="2" charset="-122"/>
                <a:ea typeface="华文楷体" panose="02010600040101010101" pitchFamily="2" charset="-122"/>
                <a:cs typeface="宋体" panose="02010600030101010101" pitchFamily="2" charset="-122"/>
              </a:rPr>
              <a:t> </a:t>
            </a:r>
            <a:r>
              <a:rPr sz="1600" spc="55" dirty="0">
                <a:latin typeface="华文楷体" panose="02010600040101010101" pitchFamily="2" charset="-122"/>
                <a:ea typeface="华文楷体" panose="02010600040101010101" pitchFamily="2" charset="-122"/>
                <a:cs typeface="宋体" panose="02010600030101010101" pitchFamily="2" charset="-122"/>
              </a:rPr>
              <a:t>CO</a:t>
            </a:r>
            <a:r>
              <a:rPr sz="1575" spc="82" baseline="-16000" dirty="0">
                <a:latin typeface="华文楷体" panose="02010600040101010101" pitchFamily="2" charset="-122"/>
                <a:ea typeface="华文楷体" panose="02010600040101010101" pitchFamily="2" charset="-122"/>
                <a:cs typeface="宋体" panose="02010600030101010101" pitchFamily="2" charset="-122"/>
              </a:rPr>
              <a:t>2</a:t>
            </a:r>
            <a:r>
              <a:rPr sz="1600" spc="55" dirty="0">
                <a:latin typeface="华文楷体" panose="02010600040101010101" pitchFamily="2" charset="-122"/>
                <a:ea typeface="华文楷体" panose="02010600040101010101" pitchFamily="2" charset="-122"/>
                <a:cs typeface="宋体" panose="02010600030101010101" pitchFamily="2" charset="-122"/>
              </a:rPr>
              <a:t>e/sheet</a:t>
            </a:r>
            <a:r>
              <a:rPr sz="1600" spc="-450" dirty="0">
                <a:latin typeface="华文楷体" panose="02010600040101010101" pitchFamily="2" charset="-122"/>
                <a:ea typeface="华文楷体" panose="02010600040101010101" pitchFamily="2" charset="-122"/>
                <a:cs typeface="宋体" panose="02010600030101010101" pitchFamily="2" charset="-122"/>
              </a:rPr>
              <a:t> </a:t>
            </a:r>
            <a:r>
              <a:rPr sz="1600" spc="-30" dirty="0">
                <a:latin typeface="华文楷体" panose="02010600040101010101" pitchFamily="2" charset="-122"/>
                <a:ea typeface="华文楷体" panose="02010600040101010101" pitchFamily="2" charset="-122"/>
                <a:cs typeface="宋体" panose="02010600030101010101" pitchFamily="2" charset="-122"/>
              </a:rPr>
              <a:t>to</a:t>
            </a:r>
            <a:r>
              <a:rPr sz="1600" spc="-450" dirty="0">
                <a:latin typeface="华文楷体" panose="02010600040101010101" pitchFamily="2" charset="-122"/>
                <a:ea typeface="华文楷体" panose="02010600040101010101" pitchFamily="2" charset="-122"/>
                <a:cs typeface="宋体" panose="02010600030101010101" pitchFamily="2" charset="-122"/>
              </a:rPr>
              <a:t> </a:t>
            </a:r>
            <a:r>
              <a:rPr sz="1600" spc="-40" dirty="0">
                <a:latin typeface="华文楷体" panose="02010600040101010101" pitchFamily="2" charset="-122"/>
                <a:ea typeface="华文楷体" panose="02010600040101010101" pitchFamily="2" charset="-122"/>
                <a:cs typeface="宋体" panose="02010600030101010101" pitchFamily="2" charset="-122"/>
              </a:rPr>
              <a:t>2.07</a:t>
            </a:r>
            <a:r>
              <a:rPr sz="1600" spc="-450" dirty="0">
                <a:latin typeface="华文楷体" panose="02010600040101010101" pitchFamily="2" charset="-122"/>
                <a:ea typeface="华文楷体" panose="02010600040101010101" pitchFamily="2" charset="-122"/>
                <a:cs typeface="宋体" panose="02010600030101010101" pitchFamily="2" charset="-122"/>
              </a:rPr>
              <a:t> </a:t>
            </a:r>
            <a:r>
              <a:rPr sz="1600" spc="85" dirty="0">
                <a:latin typeface="华文楷体" panose="02010600040101010101" pitchFamily="2" charset="-122"/>
                <a:ea typeface="华文楷体" panose="02010600040101010101" pitchFamily="2" charset="-122"/>
                <a:cs typeface="宋体" panose="02010600030101010101" pitchFamily="2" charset="-122"/>
              </a:rPr>
              <a:t>g</a:t>
            </a:r>
            <a:r>
              <a:rPr sz="1600" spc="-450" dirty="0">
                <a:latin typeface="华文楷体" panose="02010600040101010101" pitchFamily="2" charset="-122"/>
                <a:ea typeface="华文楷体" panose="02010600040101010101" pitchFamily="2" charset="-122"/>
                <a:cs typeface="宋体" panose="02010600030101010101" pitchFamily="2" charset="-122"/>
              </a:rPr>
              <a:t> </a:t>
            </a:r>
            <a:r>
              <a:rPr sz="1600" spc="55" dirty="0">
                <a:latin typeface="华文楷体" panose="02010600040101010101" pitchFamily="2" charset="-122"/>
                <a:ea typeface="华文楷体" panose="02010600040101010101" pitchFamily="2" charset="-122"/>
                <a:cs typeface="宋体" panose="02010600030101010101" pitchFamily="2" charset="-122"/>
              </a:rPr>
              <a:t>CO</a:t>
            </a:r>
            <a:r>
              <a:rPr sz="1575" spc="82" baseline="-16000" dirty="0">
                <a:latin typeface="华文楷体" panose="02010600040101010101" pitchFamily="2" charset="-122"/>
                <a:ea typeface="华文楷体" panose="02010600040101010101" pitchFamily="2" charset="-122"/>
                <a:cs typeface="宋体" panose="02010600030101010101" pitchFamily="2" charset="-122"/>
              </a:rPr>
              <a:t>2</a:t>
            </a:r>
            <a:r>
              <a:rPr sz="1600" spc="55" dirty="0">
                <a:latin typeface="华文楷体" panose="02010600040101010101" pitchFamily="2" charset="-122"/>
                <a:ea typeface="华文楷体" panose="02010600040101010101" pitchFamily="2" charset="-122"/>
                <a:cs typeface="宋体" panose="02010600030101010101" pitchFamily="2" charset="-122"/>
              </a:rPr>
              <a:t>e/sheet</a:t>
            </a:r>
            <a:endParaRPr sz="1600" dirty="0">
              <a:latin typeface="华文楷体" panose="02010600040101010101" pitchFamily="2" charset="-122"/>
              <a:ea typeface="华文楷体" panose="02010600040101010101" pitchFamily="2" charset="-122"/>
              <a:cs typeface="宋体" panose="02010600030101010101" pitchFamily="2" charset="-122"/>
            </a:endParaRPr>
          </a:p>
          <a:p>
            <a:pPr>
              <a:lnSpc>
                <a:spcPct val="100000"/>
              </a:lnSpc>
              <a:spcBef>
                <a:spcPts val="60"/>
              </a:spcBef>
            </a:pPr>
            <a:endParaRPr sz="1450" dirty="0">
              <a:latin typeface="华文楷体" panose="02010600040101010101" pitchFamily="2" charset="-122"/>
              <a:ea typeface="华文楷体" panose="02010600040101010101" pitchFamily="2" charset="-122"/>
              <a:cs typeface="宋体" panose="02010600030101010101" pitchFamily="2" charset="-122"/>
            </a:endParaRPr>
          </a:p>
          <a:p>
            <a:pPr marL="63500">
              <a:lnSpc>
                <a:spcPct val="100000"/>
              </a:lnSpc>
            </a:pPr>
            <a:r>
              <a:rPr sz="1600" dirty="0">
                <a:latin typeface="华文楷体" panose="02010600040101010101" pitchFamily="2" charset="-122"/>
                <a:ea typeface="华文楷体" panose="02010600040101010101" pitchFamily="2" charset="-122"/>
                <a:cs typeface="宋体" panose="02010600030101010101" pitchFamily="2" charset="-122"/>
              </a:rPr>
              <a:t>凤生产品碳排放量</a:t>
            </a:r>
            <a:r>
              <a:rPr sz="1600" spc="-5" dirty="0">
                <a:latin typeface="华文楷体" panose="02010600040101010101" pitchFamily="2" charset="-122"/>
                <a:ea typeface="华文楷体" panose="02010600040101010101" pitchFamily="2" charset="-122"/>
                <a:cs typeface="宋体" panose="02010600030101010101" pitchFamily="2" charset="-122"/>
              </a:rPr>
              <a:t>：</a:t>
            </a:r>
            <a:endParaRPr sz="1600" dirty="0">
              <a:latin typeface="华文楷体" panose="02010600040101010101" pitchFamily="2" charset="-122"/>
              <a:ea typeface="华文楷体" panose="02010600040101010101" pitchFamily="2" charset="-122"/>
              <a:cs typeface="宋体" panose="02010600030101010101" pitchFamily="2" charset="-122"/>
            </a:endParaRPr>
          </a:p>
          <a:p>
            <a:pPr marL="63500">
              <a:lnSpc>
                <a:spcPct val="100000"/>
              </a:lnSpc>
            </a:pPr>
            <a:r>
              <a:rPr sz="1600" dirty="0">
                <a:latin typeface="华文楷体" panose="02010600040101010101" pitchFamily="2" charset="-122"/>
                <a:ea typeface="华文楷体" panose="02010600040101010101" pitchFamily="2" charset="-122"/>
                <a:cs typeface="宋体" panose="02010600030101010101" pitchFamily="2" charset="-122"/>
              </a:rPr>
              <a:t>低于</a:t>
            </a:r>
            <a:r>
              <a:rPr sz="1600" spc="-15" dirty="0">
                <a:latin typeface="华文楷体" panose="02010600040101010101" pitchFamily="2" charset="-122"/>
                <a:ea typeface="华文楷体" panose="02010600040101010101" pitchFamily="2" charset="-122"/>
                <a:cs typeface="宋体" panose="02010600030101010101" pitchFamily="2" charset="-122"/>
              </a:rPr>
              <a:t>1.150</a:t>
            </a:r>
            <a:r>
              <a:rPr sz="1600" spc="-450" dirty="0">
                <a:latin typeface="华文楷体" panose="02010600040101010101" pitchFamily="2" charset="-122"/>
                <a:ea typeface="华文楷体" panose="02010600040101010101" pitchFamily="2" charset="-122"/>
                <a:cs typeface="宋体" panose="02010600030101010101" pitchFamily="2" charset="-122"/>
              </a:rPr>
              <a:t> </a:t>
            </a:r>
            <a:r>
              <a:rPr sz="1600" spc="85" dirty="0">
                <a:latin typeface="华文楷体" panose="02010600040101010101" pitchFamily="2" charset="-122"/>
                <a:ea typeface="华文楷体" panose="02010600040101010101" pitchFamily="2" charset="-122"/>
                <a:cs typeface="宋体" panose="02010600030101010101" pitchFamily="2" charset="-122"/>
              </a:rPr>
              <a:t>g</a:t>
            </a:r>
            <a:r>
              <a:rPr sz="1600" spc="-445" dirty="0">
                <a:latin typeface="华文楷体" panose="02010600040101010101" pitchFamily="2" charset="-122"/>
                <a:ea typeface="华文楷体" panose="02010600040101010101" pitchFamily="2" charset="-122"/>
                <a:cs typeface="宋体" panose="02010600030101010101" pitchFamily="2" charset="-122"/>
              </a:rPr>
              <a:t> </a:t>
            </a:r>
            <a:r>
              <a:rPr sz="1600" spc="55" dirty="0">
                <a:latin typeface="华文楷体" panose="02010600040101010101" pitchFamily="2" charset="-122"/>
                <a:ea typeface="华文楷体" panose="02010600040101010101" pitchFamily="2" charset="-122"/>
                <a:cs typeface="宋体" panose="02010600030101010101" pitchFamily="2" charset="-122"/>
              </a:rPr>
              <a:t>CO</a:t>
            </a:r>
            <a:r>
              <a:rPr sz="1575" spc="82" baseline="-16000" dirty="0">
                <a:latin typeface="华文楷体" panose="02010600040101010101" pitchFamily="2" charset="-122"/>
                <a:ea typeface="华文楷体" panose="02010600040101010101" pitchFamily="2" charset="-122"/>
                <a:cs typeface="宋体" panose="02010600030101010101" pitchFamily="2" charset="-122"/>
              </a:rPr>
              <a:t>2</a:t>
            </a:r>
            <a:r>
              <a:rPr sz="1600" spc="55" dirty="0">
                <a:latin typeface="华文楷体" panose="02010600040101010101" pitchFamily="2" charset="-122"/>
                <a:ea typeface="华文楷体" panose="02010600040101010101" pitchFamily="2" charset="-122"/>
                <a:cs typeface="宋体" panose="02010600030101010101" pitchFamily="2" charset="-122"/>
              </a:rPr>
              <a:t>e/sheet</a:t>
            </a:r>
            <a:endParaRPr sz="1600" spc="55" dirty="0">
              <a:latin typeface="华文楷体" panose="02010600040101010101" pitchFamily="2" charset="-122"/>
              <a:ea typeface="华文楷体" panose="0201060004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6" name="ïşḻïďê-Rectangle 13"/>
          <p:cNvSpPr/>
          <p:nvPr/>
        </p:nvSpPr>
        <p:spPr>
          <a:xfrm>
            <a:off x="3418840" y="1564640"/>
            <a:ext cx="3559810" cy="370840"/>
          </a:xfrm>
          <a:prstGeom prst="rect">
            <a:avLst/>
          </a:prstGeom>
          <a:solidFill>
            <a:srgbClr val="07A10B"/>
          </a:solidFill>
          <a:ln w="31750" cmpd="thinThick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63500">
              <a:lnSpc>
                <a:spcPct val="100000"/>
              </a:lnSpc>
              <a:spcBef>
                <a:spcPts val="95"/>
              </a:spcBef>
            </a:pPr>
            <a:r>
              <a:rPr sz="1350" spc="5" dirty="0">
                <a:solidFill>
                  <a:srgbClr val="FFFF00"/>
                </a:solidFill>
                <a:latin typeface="+mn-ea"/>
                <a:cs typeface="宋体" panose="02010600030101010101" pitchFamily="2" charset="-122"/>
                <a:sym typeface="+mn-ea"/>
              </a:rPr>
              <a:t>凤生</a:t>
            </a:r>
            <a:r>
              <a:rPr sz="1350" spc="290" dirty="0">
                <a:solidFill>
                  <a:srgbClr val="FFFF00"/>
                </a:solidFill>
                <a:latin typeface="+mn-ea"/>
                <a:cs typeface="宋体" panose="02010600030101010101" pitchFamily="2" charset="-122"/>
                <a:sym typeface="+mn-ea"/>
              </a:rPr>
              <a:t>QP</a:t>
            </a:r>
            <a:r>
              <a:rPr sz="1350" spc="5" dirty="0">
                <a:solidFill>
                  <a:srgbClr val="FFFF00"/>
                </a:solidFill>
                <a:latin typeface="+mn-ea"/>
                <a:cs typeface="宋体" panose="02010600030101010101" pitchFamily="2" charset="-122"/>
                <a:sym typeface="+mn-ea"/>
              </a:rPr>
              <a:t>系列产品</a:t>
            </a:r>
            <a:r>
              <a:rPr sz="1350" spc="105" dirty="0">
                <a:solidFill>
                  <a:srgbClr val="FFFF00"/>
                </a:solidFill>
                <a:latin typeface="+mn-ea"/>
                <a:cs typeface="宋体" panose="02010600030101010101" pitchFamily="2" charset="-122"/>
                <a:sym typeface="+mn-ea"/>
              </a:rPr>
              <a:t>Carbon</a:t>
            </a:r>
            <a:r>
              <a:rPr sz="1350" spc="-445" dirty="0">
                <a:solidFill>
                  <a:srgbClr val="FFFF00"/>
                </a:solidFill>
                <a:latin typeface="+mn-ea"/>
                <a:cs typeface="宋体" panose="02010600030101010101" pitchFamily="2" charset="-122"/>
                <a:sym typeface="+mn-ea"/>
              </a:rPr>
              <a:t> </a:t>
            </a:r>
            <a:r>
              <a:rPr sz="1350" spc="-30" dirty="0">
                <a:solidFill>
                  <a:srgbClr val="FFFF00"/>
                </a:solidFill>
                <a:latin typeface="+mn-ea"/>
                <a:cs typeface="宋体" panose="02010600030101010101" pitchFamily="2" charset="-122"/>
                <a:sym typeface="+mn-ea"/>
              </a:rPr>
              <a:t>Trust</a:t>
            </a:r>
            <a:r>
              <a:rPr sz="1350" spc="5" dirty="0">
                <a:solidFill>
                  <a:srgbClr val="FFFF00"/>
                </a:solidFill>
                <a:latin typeface="+mn-ea"/>
                <a:cs typeface="宋体" panose="02010600030101010101" pitchFamily="2" charset="-122"/>
                <a:sym typeface="+mn-ea"/>
              </a:rPr>
              <a:t>分析数</a:t>
            </a:r>
            <a:r>
              <a:rPr sz="1350" spc="-5" dirty="0">
                <a:solidFill>
                  <a:srgbClr val="FFFF00"/>
                </a:solidFill>
                <a:latin typeface="+mn-ea"/>
                <a:cs typeface="宋体" panose="02010600030101010101" pitchFamily="2" charset="-122"/>
                <a:sym typeface="+mn-ea"/>
              </a:rPr>
              <a:t>据</a:t>
            </a:r>
            <a:endParaRPr lang="zh-CN" sz="1350" spc="-5" dirty="0">
              <a:solidFill>
                <a:srgbClr val="FFFF00"/>
              </a:solidFill>
              <a:latin typeface="+mn-ea"/>
              <a:cs typeface="宋体" panose="02010600030101010101" pitchFamily="2" charset="-122"/>
              <a:sym typeface="+mn-ea"/>
            </a:endParaRPr>
          </a:p>
        </p:txBody>
      </p:sp>
    </p:spTree>
    <p:custDataLst>
      <p:tags r:id="rId3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0">
        <p:fade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/>
      <p:bldP spid="48" grpId="1"/>
      <p:bldP spid="50" grpId="0"/>
      <p:bldP spid="50" grpId="1"/>
      <p:bldP spid="51" grpId="0"/>
      <p:bldP spid="51" grpId="1"/>
      <p:bldP spid="52" grpId="0"/>
      <p:bldP spid="52" grpId="1"/>
      <p:bldP spid="8" grpId="0"/>
      <p:bldP spid="8" grpId="1"/>
      <p:bldP spid="6" grpId="0" bldLvl="0" animBg="1"/>
      <p:bldP spid="6" grpId="1" bldLvl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矩形 47"/>
          <p:cNvSpPr/>
          <p:nvPr/>
        </p:nvSpPr>
        <p:spPr>
          <a:xfrm>
            <a:off x="338455" y="3364230"/>
            <a:ext cx="1530985" cy="460375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 defTabSz="685800">
              <a:lnSpc>
                <a:spcPct val="150000"/>
              </a:lnSpc>
            </a:pPr>
            <a:r>
              <a:rPr lang="zh-CN" altLang="en-US" sz="1600">
                <a:solidFill>
                  <a:schemeClr val="bg1"/>
                </a:solidFill>
                <a:latin typeface="方正兰亭黑简体" panose="02000000000000000000" charset="-122"/>
                <a:ea typeface="方正兰亭黑简体" panose="02000000000000000000" charset="-122"/>
                <a:sym typeface="+mn-ea"/>
              </a:rPr>
              <a:t>慈竹种植基地</a:t>
            </a:r>
            <a:endParaRPr lang="zh-CN" altLang="en-US" sz="1600" dirty="0">
              <a:solidFill>
                <a:schemeClr val="bg1"/>
              </a:solidFill>
              <a:latin typeface="方正兰亭黑简体" panose="02000000000000000000" charset="-122"/>
              <a:ea typeface="方正兰亭黑简体" panose="02000000000000000000" charset="-122"/>
              <a:sym typeface="+mn-ea"/>
            </a:endParaRPr>
          </a:p>
        </p:txBody>
      </p:sp>
      <p:sp>
        <p:nvSpPr>
          <p:cNvPr id="50" name="矩形 49"/>
          <p:cNvSpPr/>
          <p:nvPr/>
        </p:nvSpPr>
        <p:spPr>
          <a:xfrm>
            <a:off x="2294255" y="3364230"/>
            <a:ext cx="1297305" cy="460375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 defTabSz="685800">
              <a:lnSpc>
                <a:spcPct val="150000"/>
              </a:lnSpc>
            </a:pPr>
            <a:r>
              <a:rPr lang="zh-CN" altLang="en-US" sz="1600" dirty="0">
                <a:solidFill>
                  <a:schemeClr val="bg1"/>
                </a:solidFill>
                <a:sym typeface="+mn-ea"/>
              </a:rPr>
              <a:t>原料处理</a:t>
            </a:r>
            <a:endParaRPr lang="zh-CN" altLang="en-US" sz="1600" dirty="0">
              <a:solidFill>
                <a:schemeClr val="bg1"/>
              </a:solidFill>
              <a:latin typeface="Arial" panose="020B0604020202020204"/>
              <a:ea typeface="微软雅黑" panose="020B0503020204020204" charset="-122"/>
              <a:sym typeface="+mn-ea"/>
            </a:endParaRPr>
          </a:p>
        </p:txBody>
      </p:sp>
      <p:sp>
        <p:nvSpPr>
          <p:cNvPr id="51" name="矩形 50"/>
          <p:cNvSpPr/>
          <p:nvPr/>
        </p:nvSpPr>
        <p:spPr>
          <a:xfrm>
            <a:off x="3966528" y="3364230"/>
            <a:ext cx="1433195" cy="460375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 defTabSz="685800">
              <a:lnSpc>
                <a:spcPct val="150000"/>
              </a:lnSpc>
            </a:pPr>
            <a:r>
              <a:rPr lang="zh-CN" altLang="en-US" sz="1600">
                <a:solidFill>
                  <a:schemeClr val="bg1"/>
                </a:solidFill>
                <a:sym typeface="+mn-ea"/>
              </a:rPr>
              <a:t>原纸生产中心</a:t>
            </a:r>
            <a:endParaRPr lang="zh-CN" altLang="en-US" sz="1600" dirty="0">
              <a:solidFill>
                <a:schemeClr val="bg1"/>
              </a:solidFill>
              <a:latin typeface="Arial" panose="020B0604020202020204"/>
              <a:ea typeface="微软雅黑" panose="020B0503020204020204" charset="-122"/>
              <a:sym typeface="+mn-ea"/>
            </a:endParaRPr>
          </a:p>
        </p:txBody>
      </p:sp>
      <p:sp>
        <p:nvSpPr>
          <p:cNvPr id="52" name="矩形 51"/>
          <p:cNvSpPr/>
          <p:nvPr/>
        </p:nvSpPr>
        <p:spPr>
          <a:xfrm>
            <a:off x="7334250" y="3364230"/>
            <a:ext cx="1478280" cy="460375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 defTabSz="685800">
              <a:lnSpc>
                <a:spcPct val="150000"/>
              </a:lnSpc>
            </a:pPr>
            <a:r>
              <a:rPr lang="zh-CN" altLang="en-US" sz="1600">
                <a:solidFill>
                  <a:schemeClr val="bg1"/>
                </a:solidFill>
                <a:sym typeface="+mn-ea"/>
              </a:rPr>
              <a:t>严格检验</a:t>
            </a:r>
            <a:endParaRPr lang="zh-CN" altLang="en-US" sz="1600" dirty="0">
              <a:solidFill>
                <a:schemeClr val="bg1"/>
              </a:solidFill>
              <a:latin typeface="Arial" panose="020B0604020202020204"/>
              <a:ea typeface="微软雅黑" panose="020B0503020204020204" charset="-122"/>
              <a:sym typeface="+mn-ea"/>
            </a:endParaRPr>
          </a:p>
        </p:txBody>
      </p:sp>
      <p:sp>
        <p:nvSpPr>
          <p:cNvPr id="21" name="任意多边形 20"/>
          <p:cNvSpPr/>
          <p:nvPr/>
        </p:nvSpPr>
        <p:spPr>
          <a:xfrm>
            <a:off x="7771734" y="4964368"/>
            <a:ext cx="358263" cy="179132"/>
          </a:xfrm>
          <a:custGeom>
            <a:avLst/>
            <a:gdLst>
              <a:gd name="connsiteX0" fmla="*/ 238842 w 477684"/>
              <a:gd name="connsiteY0" fmla="*/ 0 h 238842"/>
              <a:gd name="connsiteX1" fmla="*/ 477684 w 477684"/>
              <a:gd name="connsiteY1" fmla="*/ 238842 h 238842"/>
              <a:gd name="connsiteX2" fmla="*/ 0 w 477684"/>
              <a:gd name="connsiteY2" fmla="*/ 238842 h 2388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77684" h="238842">
                <a:moveTo>
                  <a:pt x="238842" y="0"/>
                </a:moveTo>
                <a:lnTo>
                  <a:pt x="477684" y="238842"/>
                </a:lnTo>
                <a:lnTo>
                  <a:pt x="0" y="238842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zh-CN" altLang="en-US" sz="1350">
              <a:solidFill>
                <a:prstClr val="white"/>
              </a:solidFill>
              <a:latin typeface="Arial" panose="020B0604020202020204"/>
              <a:ea typeface="微软雅黑" panose="020B0503020204020204" charset="-122"/>
            </a:endParaRPr>
          </a:p>
        </p:txBody>
      </p:sp>
      <p:sp>
        <p:nvSpPr>
          <p:cNvPr id="23" name="任意多边形 22"/>
          <p:cNvSpPr/>
          <p:nvPr/>
        </p:nvSpPr>
        <p:spPr>
          <a:xfrm>
            <a:off x="204715" y="120"/>
            <a:ext cx="1664725" cy="832363"/>
          </a:xfrm>
          <a:custGeom>
            <a:avLst/>
            <a:gdLst>
              <a:gd name="connsiteX0" fmla="*/ 0 w 2219633"/>
              <a:gd name="connsiteY0" fmla="*/ 0 h 1109817"/>
              <a:gd name="connsiteX1" fmla="*/ 2219633 w 2219633"/>
              <a:gd name="connsiteY1" fmla="*/ 0 h 1109817"/>
              <a:gd name="connsiteX2" fmla="*/ 1109817 w 2219633"/>
              <a:gd name="connsiteY2" fmla="*/ 1109817 h 11098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219633" h="1109817">
                <a:moveTo>
                  <a:pt x="0" y="0"/>
                </a:moveTo>
                <a:lnTo>
                  <a:pt x="2219633" y="0"/>
                </a:lnTo>
                <a:lnTo>
                  <a:pt x="1109817" y="1109817"/>
                </a:lnTo>
                <a:close/>
              </a:path>
            </a:pathLst>
          </a:custGeom>
          <a:solidFill>
            <a:srgbClr val="07A10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zh-CN" altLang="en-US" sz="1350">
              <a:solidFill>
                <a:srgbClr val="07A10B"/>
              </a:solidFill>
              <a:latin typeface="Arial" panose="020B0604020202020204"/>
              <a:ea typeface="微软雅黑" panose="020B0503020204020204" charset="-122"/>
            </a:endParaRPr>
          </a:p>
        </p:txBody>
      </p:sp>
      <p:sp>
        <p:nvSpPr>
          <p:cNvPr id="24" name="椭圆 49"/>
          <p:cNvSpPr/>
          <p:nvPr/>
        </p:nvSpPr>
        <p:spPr>
          <a:xfrm>
            <a:off x="8670387" y="4760317"/>
            <a:ext cx="225879" cy="225483"/>
          </a:xfrm>
          <a:custGeom>
            <a:avLst/>
            <a:gdLst>
              <a:gd name="connsiteX0" fmla="*/ 320385 w 604110"/>
              <a:gd name="connsiteY0" fmla="*/ 164550 h 603052"/>
              <a:gd name="connsiteX1" fmla="*/ 339813 w 604110"/>
              <a:gd name="connsiteY1" fmla="*/ 172569 h 603052"/>
              <a:gd name="connsiteX2" fmla="*/ 449654 w 604110"/>
              <a:gd name="connsiteY2" fmla="*/ 282231 h 603052"/>
              <a:gd name="connsiteX3" fmla="*/ 457617 w 604110"/>
              <a:gd name="connsiteY3" fmla="*/ 301558 h 603052"/>
              <a:gd name="connsiteX4" fmla="*/ 449654 w 604110"/>
              <a:gd name="connsiteY4" fmla="*/ 320886 h 603052"/>
              <a:gd name="connsiteX5" fmla="*/ 339813 w 604110"/>
              <a:gd name="connsiteY5" fmla="*/ 430548 h 603052"/>
              <a:gd name="connsiteX6" fmla="*/ 320316 w 604110"/>
              <a:gd name="connsiteY6" fmla="*/ 438635 h 603052"/>
              <a:gd name="connsiteX7" fmla="*/ 300957 w 604110"/>
              <a:gd name="connsiteY7" fmla="*/ 430548 h 603052"/>
              <a:gd name="connsiteX8" fmla="*/ 300957 w 604110"/>
              <a:gd name="connsiteY8" fmla="*/ 391892 h 603052"/>
              <a:gd name="connsiteX9" fmla="*/ 363841 w 604110"/>
              <a:gd name="connsiteY9" fmla="*/ 328974 h 603052"/>
              <a:gd name="connsiteX10" fmla="*/ 173954 w 604110"/>
              <a:gd name="connsiteY10" fmla="*/ 328974 h 603052"/>
              <a:gd name="connsiteX11" fmla="*/ 146494 w 604110"/>
              <a:gd name="connsiteY11" fmla="*/ 301558 h 603052"/>
              <a:gd name="connsiteX12" fmla="*/ 173954 w 604110"/>
              <a:gd name="connsiteY12" fmla="*/ 274143 h 603052"/>
              <a:gd name="connsiteX13" fmla="*/ 363978 w 604110"/>
              <a:gd name="connsiteY13" fmla="*/ 274143 h 603052"/>
              <a:gd name="connsiteX14" fmla="*/ 300957 w 604110"/>
              <a:gd name="connsiteY14" fmla="*/ 211225 h 603052"/>
              <a:gd name="connsiteX15" fmla="*/ 300957 w 604110"/>
              <a:gd name="connsiteY15" fmla="*/ 172569 h 603052"/>
              <a:gd name="connsiteX16" fmla="*/ 320385 w 604110"/>
              <a:gd name="connsiteY16" fmla="*/ 164550 h 603052"/>
              <a:gd name="connsiteX17" fmla="*/ 302055 w 604110"/>
              <a:gd name="connsiteY17" fmla="*/ 54823 h 603052"/>
              <a:gd name="connsiteX18" fmla="*/ 54919 w 604110"/>
              <a:gd name="connsiteY18" fmla="*/ 301526 h 603052"/>
              <a:gd name="connsiteX19" fmla="*/ 302055 w 604110"/>
              <a:gd name="connsiteY19" fmla="*/ 548229 h 603052"/>
              <a:gd name="connsiteX20" fmla="*/ 549191 w 604110"/>
              <a:gd name="connsiteY20" fmla="*/ 301526 h 603052"/>
              <a:gd name="connsiteX21" fmla="*/ 302055 w 604110"/>
              <a:gd name="connsiteY21" fmla="*/ 54823 h 603052"/>
              <a:gd name="connsiteX22" fmla="*/ 302055 w 604110"/>
              <a:gd name="connsiteY22" fmla="*/ 0 h 603052"/>
              <a:gd name="connsiteX23" fmla="*/ 604110 w 604110"/>
              <a:gd name="connsiteY23" fmla="*/ 301526 h 603052"/>
              <a:gd name="connsiteX24" fmla="*/ 302055 w 604110"/>
              <a:gd name="connsiteY24" fmla="*/ 603052 h 603052"/>
              <a:gd name="connsiteX25" fmla="*/ 0 w 604110"/>
              <a:gd name="connsiteY25" fmla="*/ 301526 h 603052"/>
              <a:gd name="connsiteX26" fmla="*/ 302055 w 604110"/>
              <a:gd name="connsiteY26" fmla="*/ 0 h 6030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604110" h="603052">
                <a:moveTo>
                  <a:pt x="320385" y="164550"/>
                </a:moveTo>
                <a:cubicBezTo>
                  <a:pt x="327422" y="164550"/>
                  <a:pt x="334458" y="167223"/>
                  <a:pt x="339813" y="172569"/>
                </a:cubicBezTo>
                <a:lnTo>
                  <a:pt x="449654" y="282231"/>
                </a:lnTo>
                <a:cubicBezTo>
                  <a:pt x="454734" y="287302"/>
                  <a:pt x="457617" y="294293"/>
                  <a:pt x="457617" y="301558"/>
                </a:cubicBezTo>
                <a:cubicBezTo>
                  <a:pt x="457617" y="308824"/>
                  <a:pt x="454734" y="315814"/>
                  <a:pt x="449654" y="320886"/>
                </a:cubicBezTo>
                <a:lnTo>
                  <a:pt x="339813" y="430548"/>
                </a:lnTo>
                <a:cubicBezTo>
                  <a:pt x="334458" y="436031"/>
                  <a:pt x="327319" y="438635"/>
                  <a:pt x="320316" y="438635"/>
                </a:cubicBezTo>
                <a:cubicBezTo>
                  <a:pt x="313314" y="438635"/>
                  <a:pt x="306312" y="436031"/>
                  <a:pt x="300957" y="430548"/>
                </a:cubicBezTo>
                <a:cubicBezTo>
                  <a:pt x="290248" y="419856"/>
                  <a:pt x="290248" y="402584"/>
                  <a:pt x="300957" y="391892"/>
                </a:cubicBezTo>
                <a:lnTo>
                  <a:pt x="363841" y="328974"/>
                </a:lnTo>
                <a:lnTo>
                  <a:pt x="173954" y="328974"/>
                </a:lnTo>
                <a:cubicBezTo>
                  <a:pt x="158714" y="328974"/>
                  <a:pt x="146494" y="316774"/>
                  <a:pt x="146494" y="301558"/>
                </a:cubicBezTo>
                <a:cubicBezTo>
                  <a:pt x="146494" y="286480"/>
                  <a:pt x="158714" y="274143"/>
                  <a:pt x="173954" y="274143"/>
                </a:cubicBezTo>
                <a:lnTo>
                  <a:pt x="363978" y="274143"/>
                </a:lnTo>
                <a:lnTo>
                  <a:pt x="300957" y="211225"/>
                </a:lnTo>
                <a:cubicBezTo>
                  <a:pt x="290248" y="200533"/>
                  <a:pt x="290248" y="183261"/>
                  <a:pt x="300957" y="172569"/>
                </a:cubicBezTo>
                <a:cubicBezTo>
                  <a:pt x="306312" y="167223"/>
                  <a:pt x="313349" y="164550"/>
                  <a:pt x="320385" y="164550"/>
                </a:cubicBezTo>
                <a:close/>
                <a:moveTo>
                  <a:pt x="302055" y="54823"/>
                </a:moveTo>
                <a:cubicBezTo>
                  <a:pt x="165718" y="54823"/>
                  <a:pt x="54919" y="165428"/>
                  <a:pt x="54919" y="301526"/>
                </a:cubicBezTo>
                <a:cubicBezTo>
                  <a:pt x="54919" y="437624"/>
                  <a:pt x="165718" y="548229"/>
                  <a:pt x="302055" y="548229"/>
                </a:cubicBezTo>
                <a:cubicBezTo>
                  <a:pt x="438392" y="548229"/>
                  <a:pt x="549191" y="437624"/>
                  <a:pt x="549191" y="301526"/>
                </a:cubicBezTo>
                <a:cubicBezTo>
                  <a:pt x="549191" y="165428"/>
                  <a:pt x="438392" y="54823"/>
                  <a:pt x="302055" y="54823"/>
                </a:cubicBezTo>
                <a:close/>
                <a:moveTo>
                  <a:pt x="302055" y="0"/>
                </a:moveTo>
                <a:cubicBezTo>
                  <a:pt x="468597" y="0"/>
                  <a:pt x="604110" y="135275"/>
                  <a:pt x="604110" y="301526"/>
                </a:cubicBezTo>
                <a:cubicBezTo>
                  <a:pt x="604110" y="467777"/>
                  <a:pt x="468597" y="603052"/>
                  <a:pt x="302055" y="603052"/>
                </a:cubicBezTo>
                <a:cubicBezTo>
                  <a:pt x="135513" y="603052"/>
                  <a:pt x="0" y="467777"/>
                  <a:pt x="0" y="301526"/>
                </a:cubicBezTo>
                <a:cubicBezTo>
                  <a:pt x="0" y="135275"/>
                  <a:pt x="135513" y="0"/>
                  <a:pt x="302055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68580" tIns="34290" rIns="68580" bIns="34290" numCol="1" spcCol="0" rtlCol="0" fromWordArt="0" anchor="ctr" anchorCtr="0" forceAA="0" compatLnSpc="1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85800"/>
            <a:endParaRPr lang="zh-CN" altLang="en-US" sz="1350">
              <a:solidFill>
                <a:prstClr val="white"/>
              </a:solidFill>
              <a:latin typeface="Arial" panose="020B0604020202020204"/>
              <a:ea typeface="微软雅黑" panose="020B0503020204020204" charset="-122"/>
            </a:endParaRPr>
          </a:p>
        </p:txBody>
      </p:sp>
      <p:sp>
        <p:nvSpPr>
          <p:cNvPr id="25" name="椭圆 50"/>
          <p:cNvSpPr/>
          <p:nvPr/>
        </p:nvSpPr>
        <p:spPr>
          <a:xfrm flipH="1">
            <a:off x="8385912" y="4760317"/>
            <a:ext cx="225879" cy="225483"/>
          </a:xfrm>
          <a:custGeom>
            <a:avLst/>
            <a:gdLst>
              <a:gd name="connsiteX0" fmla="*/ 320385 w 604110"/>
              <a:gd name="connsiteY0" fmla="*/ 164550 h 603052"/>
              <a:gd name="connsiteX1" fmla="*/ 339813 w 604110"/>
              <a:gd name="connsiteY1" fmla="*/ 172569 h 603052"/>
              <a:gd name="connsiteX2" fmla="*/ 449654 w 604110"/>
              <a:gd name="connsiteY2" fmla="*/ 282231 h 603052"/>
              <a:gd name="connsiteX3" fmla="*/ 457617 w 604110"/>
              <a:gd name="connsiteY3" fmla="*/ 301558 h 603052"/>
              <a:gd name="connsiteX4" fmla="*/ 449654 w 604110"/>
              <a:gd name="connsiteY4" fmla="*/ 320886 h 603052"/>
              <a:gd name="connsiteX5" fmla="*/ 339813 w 604110"/>
              <a:gd name="connsiteY5" fmla="*/ 430548 h 603052"/>
              <a:gd name="connsiteX6" fmla="*/ 320316 w 604110"/>
              <a:gd name="connsiteY6" fmla="*/ 438635 h 603052"/>
              <a:gd name="connsiteX7" fmla="*/ 300957 w 604110"/>
              <a:gd name="connsiteY7" fmla="*/ 430548 h 603052"/>
              <a:gd name="connsiteX8" fmla="*/ 300957 w 604110"/>
              <a:gd name="connsiteY8" fmla="*/ 391892 h 603052"/>
              <a:gd name="connsiteX9" fmla="*/ 363841 w 604110"/>
              <a:gd name="connsiteY9" fmla="*/ 328974 h 603052"/>
              <a:gd name="connsiteX10" fmla="*/ 173954 w 604110"/>
              <a:gd name="connsiteY10" fmla="*/ 328974 h 603052"/>
              <a:gd name="connsiteX11" fmla="*/ 146494 w 604110"/>
              <a:gd name="connsiteY11" fmla="*/ 301558 h 603052"/>
              <a:gd name="connsiteX12" fmla="*/ 173954 w 604110"/>
              <a:gd name="connsiteY12" fmla="*/ 274143 h 603052"/>
              <a:gd name="connsiteX13" fmla="*/ 363978 w 604110"/>
              <a:gd name="connsiteY13" fmla="*/ 274143 h 603052"/>
              <a:gd name="connsiteX14" fmla="*/ 300957 w 604110"/>
              <a:gd name="connsiteY14" fmla="*/ 211225 h 603052"/>
              <a:gd name="connsiteX15" fmla="*/ 300957 w 604110"/>
              <a:gd name="connsiteY15" fmla="*/ 172569 h 603052"/>
              <a:gd name="connsiteX16" fmla="*/ 320385 w 604110"/>
              <a:gd name="connsiteY16" fmla="*/ 164550 h 603052"/>
              <a:gd name="connsiteX17" fmla="*/ 302055 w 604110"/>
              <a:gd name="connsiteY17" fmla="*/ 54823 h 603052"/>
              <a:gd name="connsiteX18" fmla="*/ 54919 w 604110"/>
              <a:gd name="connsiteY18" fmla="*/ 301526 h 603052"/>
              <a:gd name="connsiteX19" fmla="*/ 302055 w 604110"/>
              <a:gd name="connsiteY19" fmla="*/ 548229 h 603052"/>
              <a:gd name="connsiteX20" fmla="*/ 549191 w 604110"/>
              <a:gd name="connsiteY20" fmla="*/ 301526 h 603052"/>
              <a:gd name="connsiteX21" fmla="*/ 302055 w 604110"/>
              <a:gd name="connsiteY21" fmla="*/ 54823 h 603052"/>
              <a:gd name="connsiteX22" fmla="*/ 302055 w 604110"/>
              <a:gd name="connsiteY22" fmla="*/ 0 h 603052"/>
              <a:gd name="connsiteX23" fmla="*/ 604110 w 604110"/>
              <a:gd name="connsiteY23" fmla="*/ 301526 h 603052"/>
              <a:gd name="connsiteX24" fmla="*/ 302055 w 604110"/>
              <a:gd name="connsiteY24" fmla="*/ 603052 h 603052"/>
              <a:gd name="connsiteX25" fmla="*/ 0 w 604110"/>
              <a:gd name="connsiteY25" fmla="*/ 301526 h 603052"/>
              <a:gd name="connsiteX26" fmla="*/ 302055 w 604110"/>
              <a:gd name="connsiteY26" fmla="*/ 0 h 6030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604110" h="603052">
                <a:moveTo>
                  <a:pt x="320385" y="164550"/>
                </a:moveTo>
                <a:cubicBezTo>
                  <a:pt x="327422" y="164550"/>
                  <a:pt x="334458" y="167223"/>
                  <a:pt x="339813" y="172569"/>
                </a:cubicBezTo>
                <a:lnTo>
                  <a:pt x="449654" y="282231"/>
                </a:lnTo>
                <a:cubicBezTo>
                  <a:pt x="454734" y="287302"/>
                  <a:pt x="457617" y="294293"/>
                  <a:pt x="457617" y="301558"/>
                </a:cubicBezTo>
                <a:cubicBezTo>
                  <a:pt x="457617" y="308824"/>
                  <a:pt x="454734" y="315814"/>
                  <a:pt x="449654" y="320886"/>
                </a:cubicBezTo>
                <a:lnTo>
                  <a:pt x="339813" y="430548"/>
                </a:lnTo>
                <a:cubicBezTo>
                  <a:pt x="334458" y="436031"/>
                  <a:pt x="327319" y="438635"/>
                  <a:pt x="320316" y="438635"/>
                </a:cubicBezTo>
                <a:cubicBezTo>
                  <a:pt x="313314" y="438635"/>
                  <a:pt x="306312" y="436031"/>
                  <a:pt x="300957" y="430548"/>
                </a:cubicBezTo>
                <a:cubicBezTo>
                  <a:pt x="290248" y="419856"/>
                  <a:pt x="290248" y="402584"/>
                  <a:pt x="300957" y="391892"/>
                </a:cubicBezTo>
                <a:lnTo>
                  <a:pt x="363841" y="328974"/>
                </a:lnTo>
                <a:lnTo>
                  <a:pt x="173954" y="328974"/>
                </a:lnTo>
                <a:cubicBezTo>
                  <a:pt x="158714" y="328974"/>
                  <a:pt x="146494" y="316774"/>
                  <a:pt x="146494" y="301558"/>
                </a:cubicBezTo>
                <a:cubicBezTo>
                  <a:pt x="146494" y="286480"/>
                  <a:pt x="158714" y="274143"/>
                  <a:pt x="173954" y="274143"/>
                </a:cubicBezTo>
                <a:lnTo>
                  <a:pt x="363978" y="274143"/>
                </a:lnTo>
                <a:lnTo>
                  <a:pt x="300957" y="211225"/>
                </a:lnTo>
                <a:cubicBezTo>
                  <a:pt x="290248" y="200533"/>
                  <a:pt x="290248" y="183261"/>
                  <a:pt x="300957" y="172569"/>
                </a:cubicBezTo>
                <a:cubicBezTo>
                  <a:pt x="306312" y="167223"/>
                  <a:pt x="313349" y="164550"/>
                  <a:pt x="320385" y="164550"/>
                </a:cubicBezTo>
                <a:close/>
                <a:moveTo>
                  <a:pt x="302055" y="54823"/>
                </a:moveTo>
                <a:cubicBezTo>
                  <a:pt x="165718" y="54823"/>
                  <a:pt x="54919" y="165428"/>
                  <a:pt x="54919" y="301526"/>
                </a:cubicBezTo>
                <a:cubicBezTo>
                  <a:pt x="54919" y="437624"/>
                  <a:pt x="165718" y="548229"/>
                  <a:pt x="302055" y="548229"/>
                </a:cubicBezTo>
                <a:cubicBezTo>
                  <a:pt x="438392" y="548229"/>
                  <a:pt x="549191" y="437624"/>
                  <a:pt x="549191" y="301526"/>
                </a:cubicBezTo>
                <a:cubicBezTo>
                  <a:pt x="549191" y="165428"/>
                  <a:pt x="438392" y="54823"/>
                  <a:pt x="302055" y="54823"/>
                </a:cubicBezTo>
                <a:close/>
                <a:moveTo>
                  <a:pt x="302055" y="0"/>
                </a:moveTo>
                <a:cubicBezTo>
                  <a:pt x="468597" y="0"/>
                  <a:pt x="604110" y="135275"/>
                  <a:pt x="604110" y="301526"/>
                </a:cubicBezTo>
                <a:cubicBezTo>
                  <a:pt x="604110" y="467777"/>
                  <a:pt x="468597" y="603052"/>
                  <a:pt x="302055" y="603052"/>
                </a:cubicBezTo>
                <a:cubicBezTo>
                  <a:pt x="135513" y="603052"/>
                  <a:pt x="0" y="467777"/>
                  <a:pt x="0" y="301526"/>
                </a:cubicBezTo>
                <a:cubicBezTo>
                  <a:pt x="0" y="135275"/>
                  <a:pt x="135513" y="0"/>
                  <a:pt x="302055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68580" tIns="34290" rIns="68580" bIns="34290" numCol="1" spcCol="0" rtlCol="0" fromWordArt="0" anchor="ctr" anchorCtr="0" forceAA="0" compatLnSpc="1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85800"/>
            <a:endParaRPr lang="zh-CN" altLang="en-US" sz="1350">
              <a:solidFill>
                <a:prstClr val="white"/>
              </a:solidFill>
              <a:latin typeface="Arial" panose="020B0604020202020204"/>
              <a:ea typeface="微软雅黑" panose="020B0503020204020204" charset="-122"/>
            </a:endParaRPr>
          </a:p>
        </p:txBody>
      </p:sp>
      <p:sp>
        <p:nvSpPr>
          <p:cNvPr id="27" name="任意多边形 26"/>
          <p:cNvSpPr/>
          <p:nvPr/>
        </p:nvSpPr>
        <p:spPr>
          <a:xfrm>
            <a:off x="7170169" y="4760120"/>
            <a:ext cx="766763" cy="383381"/>
          </a:xfrm>
          <a:custGeom>
            <a:avLst/>
            <a:gdLst>
              <a:gd name="connsiteX0" fmla="*/ 511175 w 1022350"/>
              <a:gd name="connsiteY0" fmla="*/ 0 h 511175"/>
              <a:gd name="connsiteX1" fmla="*/ 1022350 w 1022350"/>
              <a:gd name="connsiteY1" fmla="*/ 511175 h 511175"/>
              <a:gd name="connsiteX2" fmla="*/ 0 w 1022350"/>
              <a:gd name="connsiteY2" fmla="*/ 511175 h 511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22350" h="511175">
                <a:moveTo>
                  <a:pt x="511175" y="0"/>
                </a:moveTo>
                <a:lnTo>
                  <a:pt x="1022350" y="511175"/>
                </a:lnTo>
                <a:lnTo>
                  <a:pt x="0" y="511175"/>
                </a:lnTo>
                <a:close/>
              </a:path>
            </a:pathLst>
          </a:custGeom>
          <a:solidFill>
            <a:srgbClr val="07A10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zh-CN" altLang="en-US" sz="1350">
              <a:solidFill>
                <a:prstClr val="white"/>
              </a:solidFill>
              <a:latin typeface="Arial" panose="020B0604020202020204"/>
              <a:ea typeface="微软雅黑" panose="020B0503020204020204" charset="-122"/>
            </a:endParaRPr>
          </a:p>
        </p:txBody>
      </p:sp>
      <p:grpSp>
        <p:nvGrpSpPr>
          <p:cNvPr id="28" name="组合 27"/>
          <p:cNvGrpSpPr/>
          <p:nvPr/>
        </p:nvGrpSpPr>
        <p:grpSpPr>
          <a:xfrm>
            <a:off x="1346502" y="441067"/>
            <a:ext cx="5302995" cy="519461"/>
            <a:chOff x="1757235" y="588088"/>
            <a:chExt cx="7070660" cy="692615"/>
          </a:xfrm>
        </p:grpSpPr>
        <p:sp>
          <p:nvSpPr>
            <p:cNvPr id="29" name="文本框 28"/>
            <p:cNvSpPr txBox="1"/>
            <p:nvPr/>
          </p:nvSpPr>
          <p:spPr>
            <a:xfrm>
              <a:off x="1757235" y="588088"/>
              <a:ext cx="5375831" cy="615554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l" defTabSz="685800"/>
              <a:r>
                <a:rPr lang="zh-CN" altLang="en-US" sz="2400" b="1" dirty="0">
                  <a:solidFill>
                    <a:srgbClr val="07A10B"/>
                  </a:solidFill>
                  <a:latin typeface="Arial" panose="020B0604020202020204"/>
                  <a:ea typeface="微软雅黑" panose="020B0503020204020204" charset="-122"/>
                </a:rPr>
                <a:t>社会责任</a:t>
              </a:r>
              <a:r>
                <a:rPr lang="en-US" altLang="zh-CN" sz="2400" b="1" dirty="0">
                  <a:solidFill>
                    <a:srgbClr val="07A10B"/>
                  </a:solidFill>
                  <a:latin typeface="Arial" panose="020B0604020202020204"/>
                  <a:ea typeface="微软雅黑" panose="020B0503020204020204" charset="-122"/>
                </a:rPr>
                <a:t>—</a:t>
              </a:r>
              <a:r>
                <a:rPr lang="zh-CN" altLang="en-US" sz="2000" dirty="0">
                  <a:solidFill>
                    <a:srgbClr val="07A10B"/>
                  </a:solidFill>
                  <a:latin typeface="Arial" panose="020B0604020202020204"/>
                  <a:ea typeface="微软雅黑" panose="020B0503020204020204" charset="-122"/>
                </a:rPr>
                <a:t>扶助助农，振兴乡村</a:t>
              </a:r>
              <a:endParaRPr lang="zh-CN" altLang="en-US" sz="2000" dirty="0">
                <a:solidFill>
                  <a:srgbClr val="07A10B"/>
                </a:solidFill>
                <a:latin typeface="Arial" panose="020B0604020202020204"/>
                <a:ea typeface="微软雅黑" panose="020B0503020204020204" charset="-122"/>
              </a:endParaRPr>
            </a:p>
          </p:txBody>
        </p:sp>
        <p:sp>
          <p:nvSpPr>
            <p:cNvPr id="30" name="文本框 29"/>
            <p:cNvSpPr txBox="1"/>
            <p:nvPr/>
          </p:nvSpPr>
          <p:spPr>
            <a:xfrm>
              <a:off x="2204270" y="965574"/>
              <a:ext cx="6623625" cy="315129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defTabSz="685800">
                <a:lnSpc>
                  <a:spcPct val="114000"/>
                </a:lnSpc>
              </a:pPr>
              <a:endParaRPr lang="en-US" altLang="zh-CN" sz="900" dirty="0">
                <a:solidFill>
                  <a:srgbClr val="07A10B"/>
                </a:solidFill>
                <a:latin typeface="Century Gothic" panose="020B0502020202020204" pitchFamily="34" charset="0"/>
                <a:ea typeface="微软雅黑" panose="020B0503020204020204" charset="-122"/>
              </a:endParaRPr>
            </a:p>
          </p:txBody>
        </p:sp>
      </p:grpSp>
      <p:sp>
        <p:nvSpPr>
          <p:cNvPr id="8" name="矩形 7"/>
          <p:cNvSpPr/>
          <p:nvPr/>
        </p:nvSpPr>
        <p:spPr>
          <a:xfrm>
            <a:off x="5645785" y="3364230"/>
            <a:ext cx="1478280" cy="460375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 defTabSz="685800">
              <a:lnSpc>
                <a:spcPct val="150000"/>
              </a:lnSpc>
            </a:pPr>
            <a:r>
              <a:rPr lang="zh-CN" altLang="en-US" sz="1600" dirty="0">
                <a:solidFill>
                  <a:schemeClr val="bg1"/>
                </a:solidFill>
                <a:sym typeface="+mn-ea"/>
              </a:rPr>
              <a:t>全自动化生产</a:t>
            </a:r>
            <a:endParaRPr lang="zh-CN" altLang="en-US" sz="1600" dirty="0">
              <a:solidFill>
                <a:schemeClr val="bg1"/>
              </a:solidFill>
              <a:latin typeface="Arial" panose="020B0604020202020204"/>
              <a:ea typeface="微软雅黑" panose="020B0503020204020204" charset="-122"/>
              <a:sym typeface="+mn-ea"/>
            </a:endParaRPr>
          </a:p>
        </p:txBody>
      </p:sp>
      <p:pic>
        <p:nvPicPr>
          <p:cNvPr id="26" name="object 6"/>
          <p:cNvPicPr/>
          <p:nvPr/>
        </p:nvPicPr>
        <p:blipFill>
          <a:blip r:embed="rId1" cstate="print"/>
          <a:stretch>
            <a:fillRect/>
          </a:stretch>
        </p:blipFill>
        <p:spPr>
          <a:xfrm>
            <a:off x="647055" y="98352"/>
            <a:ext cx="699447" cy="284919"/>
          </a:xfrm>
          <a:prstGeom prst="rect">
            <a:avLst/>
          </a:prstGeom>
        </p:spPr>
      </p:pic>
      <p:pic>
        <p:nvPicPr>
          <p:cNvPr id="9" name="object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189990" y="1536065"/>
            <a:ext cx="3505835" cy="2315210"/>
          </a:xfrm>
          <a:prstGeom prst="rect">
            <a:avLst/>
          </a:prstGeom>
        </p:spPr>
      </p:pic>
      <p:sp>
        <p:nvSpPr>
          <p:cNvPr id="10" name="文本框 9"/>
          <p:cNvSpPr txBox="1"/>
          <p:nvPr/>
        </p:nvSpPr>
        <p:spPr>
          <a:xfrm>
            <a:off x="4738370" y="1562735"/>
            <a:ext cx="2754630" cy="22745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12700" marR="5080">
              <a:lnSpc>
                <a:spcPct val="110000"/>
              </a:lnSpc>
              <a:spcBef>
                <a:spcPts val="100"/>
              </a:spcBef>
            </a:pPr>
            <a:r>
              <a:rPr lang="zh-CN" altLang="en-US" dirty="0">
                <a:latin typeface="华文楷体" panose="02010600040101010101" pitchFamily="2" charset="-122"/>
                <a:ea typeface="华文楷体" panose="02010600040101010101" pitchFamily="2" charset="-122"/>
                <a:cs typeface="宋体" panose="02010600030101010101" pitchFamily="2" charset="-122"/>
                <a:sym typeface="+mn-ea"/>
              </a:rPr>
              <a:t>凤生每年约有</a:t>
            </a:r>
            <a:r>
              <a:rPr lang="en-US" altLang="zh-CN" spc="100" dirty="0">
                <a:latin typeface="华文楷体" panose="02010600040101010101" pitchFamily="2" charset="-122"/>
                <a:ea typeface="华文楷体" panose="02010600040101010101" pitchFamily="2" charset="-122"/>
                <a:cs typeface="宋体" panose="02010600030101010101" pitchFamily="2" charset="-122"/>
                <a:sym typeface="+mn-ea"/>
              </a:rPr>
              <a:t>4</a:t>
            </a:r>
            <a:r>
              <a:rPr lang="zh-CN" altLang="en-US" spc="5" dirty="0">
                <a:latin typeface="华文楷体" panose="02010600040101010101" pitchFamily="2" charset="-122"/>
                <a:ea typeface="华文楷体" panose="02010600040101010101" pitchFamily="2" charset="-122"/>
                <a:cs typeface="宋体" panose="02010600030101010101" pitchFamily="2" charset="-122"/>
                <a:sym typeface="+mn-ea"/>
              </a:rPr>
              <a:t>亿元由</a:t>
            </a:r>
            <a:r>
              <a:rPr lang="en-US" altLang="zh-CN" spc="5" dirty="0">
                <a:latin typeface="华文楷体" panose="02010600040101010101" pitchFamily="2" charset="-122"/>
                <a:ea typeface="华文楷体" panose="02010600040101010101" pitchFamily="2" charset="-122"/>
                <a:cs typeface="宋体" panose="02010600030101010101" pitchFamily="2" charset="-122"/>
                <a:sym typeface="+mn-ea"/>
              </a:rPr>
              <a:t>    </a:t>
            </a:r>
            <a:r>
              <a:rPr lang="zh-CN" altLang="en-US" spc="5" dirty="0">
                <a:latin typeface="华文楷体" panose="02010600040101010101" pitchFamily="2" charset="-122"/>
                <a:ea typeface="华文楷体" panose="02010600040101010101" pitchFamily="2" charset="-122"/>
                <a:cs typeface="宋体" panose="02010600030101010101" pitchFamily="2" charset="-122"/>
                <a:sym typeface="+mn-ea"/>
              </a:rPr>
              <a:t>当地竹农和社员分享</a:t>
            </a:r>
            <a:endParaRPr lang="zh-CN" altLang="en-US" spc="5" dirty="0">
              <a:latin typeface="华文楷体" panose="02010600040101010101" pitchFamily="2" charset="-122"/>
              <a:ea typeface="华文楷体" panose="02010600040101010101" pitchFamily="2" charset="-122"/>
              <a:cs typeface="宋体" panose="02010600030101010101" pitchFamily="2" charset="-122"/>
              <a:sym typeface="+mn-ea"/>
            </a:endParaRPr>
          </a:p>
          <a:p>
            <a:pPr marL="12700" marR="5080">
              <a:lnSpc>
                <a:spcPct val="110000"/>
              </a:lnSpc>
              <a:spcBef>
                <a:spcPts val="100"/>
              </a:spcBef>
            </a:pPr>
            <a:r>
              <a:rPr lang="zh-CN" altLang="en-US" spc="5" dirty="0">
                <a:latin typeface="华文楷体" panose="02010600040101010101" pitchFamily="2" charset="-122"/>
                <a:ea typeface="华文楷体" panose="02010600040101010101" pitchFamily="2" charset="-122"/>
                <a:cs typeface="宋体" panose="02010600030101010101" pitchFamily="2" charset="-122"/>
                <a:sym typeface="+mn-ea"/>
              </a:rPr>
              <a:t>  </a:t>
            </a:r>
            <a:endParaRPr lang="en-US" altLang="zh-CN" spc="5" dirty="0">
              <a:latin typeface="华文楷体" panose="02010600040101010101" pitchFamily="2" charset="-122"/>
              <a:ea typeface="华文楷体" panose="02010600040101010101" pitchFamily="2" charset="-122"/>
              <a:cs typeface="宋体" panose="02010600030101010101" pitchFamily="2" charset="-122"/>
              <a:sym typeface="+mn-ea"/>
            </a:endParaRPr>
          </a:p>
          <a:p>
            <a:pPr marL="12700" marR="5080">
              <a:lnSpc>
                <a:spcPct val="110000"/>
              </a:lnSpc>
              <a:spcBef>
                <a:spcPts val="100"/>
              </a:spcBef>
            </a:pPr>
            <a:r>
              <a:rPr lang="zh-CN" altLang="en-US" spc="5" dirty="0">
                <a:latin typeface="华文楷体" panose="02010600040101010101" pitchFamily="2" charset="-122"/>
                <a:ea typeface="华文楷体" panose="02010600040101010101" pitchFamily="2" charset="-122"/>
                <a:cs typeface="宋体" panose="02010600030101010101" pitchFamily="2" charset="-122"/>
                <a:sym typeface="+mn-ea"/>
              </a:rPr>
              <a:t>惠及上游</a:t>
            </a:r>
            <a:r>
              <a:rPr lang="zh-CN" altLang="en-US" spc="-505" dirty="0">
                <a:latin typeface="华文楷体" panose="02010600040101010101" pitchFamily="2" charset="-122"/>
                <a:ea typeface="华文楷体" panose="02010600040101010101" pitchFamily="2" charset="-122"/>
                <a:cs typeface="宋体" panose="02010600030101010101" pitchFamily="2" charset="-122"/>
                <a:sym typeface="+mn-ea"/>
              </a:rPr>
              <a:t> </a:t>
            </a:r>
            <a:r>
              <a:rPr lang="en-US" altLang="zh-CN" spc="100" dirty="0">
                <a:latin typeface="华文楷体" panose="02010600040101010101" pitchFamily="2" charset="-122"/>
                <a:ea typeface="华文楷体" panose="02010600040101010101" pitchFamily="2" charset="-122"/>
                <a:cs typeface="宋体" panose="02010600030101010101" pitchFamily="2" charset="-122"/>
                <a:sym typeface="+mn-ea"/>
              </a:rPr>
              <a:t>10</a:t>
            </a:r>
            <a:r>
              <a:rPr lang="zh-CN" altLang="en-US" spc="5" dirty="0">
                <a:latin typeface="华文楷体" panose="02010600040101010101" pitchFamily="2" charset="-122"/>
                <a:ea typeface="华文楷体" panose="02010600040101010101" pitchFamily="2" charset="-122"/>
                <a:cs typeface="宋体" panose="02010600030101010101" pitchFamily="2" charset="-122"/>
                <a:sym typeface="+mn-ea"/>
              </a:rPr>
              <a:t>万</a:t>
            </a:r>
            <a:r>
              <a:rPr lang="en-US" altLang="zh-CN" spc="100" dirty="0">
                <a:latin typeface="华文楷体" panose="02010600040101010101" pitchFamily="2" charset="-122"/>
                <a:ea typeface="华文楷体" panose="02010600040101010101" pitchFamily="2" charset="-122"/>
                <a:cs typeface="宋体" panose="02010600030101010101" pitchFamily="2" charset="-122"/>
                <a:sym typeface="+mn-ea"/>
              </a:rPr>
              <a:t>+</a:t>
            </a:r>
            <a:r>
              <a:rPr lang="zh-CN" altLang="en-US" spc="5" dirty="0">
                <a:latin typeface="华文楷体" panose="02010600040101010101" pitchFamily="2" charset="-122"/>
                <a:ea typeface="华文楷体" panose="02010600040101010101" pitchFamily="2" charset="-122"/>
                <a:cs typeface="宋体" panose="02010600030101010101" pitchFamily="2" charset="-122"/>
                <a:sym typeface="+mn-ea"/>
              </a:rPr>
              <a:t>竹农</a:t>
            </a:r>
            <a:endParaRPr lang="zh-CN" altLang="en-US" spc="5" dirty="0">
              <a:latin typeface="华文楷体" panose="02010600040101010101" pitchFamily="2" charset="-122"/>
              <a:ea typeface="华文楷体" panose="02010600040101010101" pitchFamily="2" charset="-122"/>
              <a:cs typeface="宋体" panose="02010600030101010101" pitchFamily="2" charset="-122"/>
              <a:sym typeface="+mn-ea"/>
            </a:endParaRPr>
          </a:p>
          <a:p>
            <a:pPr marL="12700" marR="5080">
              <a:lnSpc>
                <a:spcPct val="110000"/>
              </a:lnSpc>
              <a:spcBef>
                <a:spcPts val="100"/>
              </a:spcBef>
            </a:pPr>
            <a:endParaRPr lang="zh-CN" altLang="en-US" spc="5" dirty="0">
              <a:latin typeface="华文楷体" panose="02010600040101010101" pitchFamily="2" charset="-122"/>
              <a:ea typeface="华文楷体" panose="02010600040101010101" pitchFamily="2" charset="-122"/>
              <a:cs typeface="宋体" panose="02010600030101010101" pitchFamily="2" charset="-122"/>
              <a:sym typeface="+mn-ea"/>
            </a:endParaRPr>
          </a:p>
          <a:p>
            <a:pPr marL="12700" marR="5080">
              <a:lnSpc>
                <a:spcPct val="110000"/>
              </a:lnSpc>
              <a:spcBef>
                <a:spcPts val="100"/>
              </a:spcBef>
            </a:pPr>
            <a:r>
              <a:rPr lang="en-US" altLang="zh-CN" spc="5" dirty="0">
                <a:latin typeface="华文楷体" panose="02010600040101010101" pitchFamily="2" charset="-122"/>
                <a:ea typeface="华文楷体" panose="02010600040101010101" pitchFamily="2" charset="-122"/>
                <a:cs typeface="宋体" panose="02010600030101010101" pitchFamily="2" charset="-122"/>
                <a:sym typeface="+mn-ea"/>
              </a:rPr>
              <a:t> </a:t>
            </a:r>
            <a:r>
              <a:rPr lang="zh-CN" altLang="en-US" dirty="0">
                <a:latin typeface="华文楷体" panose="02010600040101010101" pitchFamily="2" charset="-122"/>
                <a:ea typeface="华文楷体" panose="02010600040101010101" pitchFamily="2" charset="-122"/>
                <a:cs typeface="宋体" panose="02010600030101010101" pitchFamily="2" charset="-122"/>
                <a:sym typeface="+mn-ea"/>
              </a:rPr>
              <a:t>精准改善至少</a:t>
            </a:r>
            <a:r>
              <a:rPr lang="zh-CN" altLang="en-US" spc="-509" dirty="0">
                <a:latin typeface="华文楷体" panose="02010600040101010101" pitchFamily="2" charset="-122"/>
                <a:ea typeface="华文楷体" panose="02010600040101010101" pitchFamily="2" charset="-122"/>
                <a:cs typeface="宋体" panose="02010600030101010101" pitchFamily="2" charset="-122"/>
                <a:sym typeface="+mn-ea"/>
              </a:rPr>
              <a:t> </a:t>
            </a:r>
            <a:r>
              <a:rPr lang="en-US" altLang="zh-CN" spc="100" dirty="0">
                <a:latin typeface="华文楷体" panose="02010600040101010101" pitchFamily="2" charset="-122"/>
                <a:ea typeface="华文楷体" panose="02010600040101010101" pitchFamily="2" charset="-122"/>
                <a:cs typeface="宋体" panose="02010600030101010101" pitchFamily="2" charset="-122"/>
                <a:sym typeface="+mn-ea"/>
              </a:rPr>
              <a:t>30</a:t>
            </a:r>
            <a:r>
              <a:rPr lang="zh-CN" altLang="en-US" spc="-555" dirty="0">
                <a:latin typeface="华文楷体" panose="02010600040101010101" pitchFamily="2" charset="-122"/>
                <a:ea typeface="华文楷体" panose="02010600040101010101" pitchFamily="2" charset="-122"/>
                <a:cs typeface="宋体" panose="02010600030101010101" pitchFamily="2" charset="-122"/>
                <a:sym typeface="+mn-ea"/>
              </a:rPr>
              <a:t> </a:t>
            </a:r>
            <a:r>
              <a:rPr lang="zh-CN" altLang="en-US" spc="5" dirty="0">
                <a:latin typeface="华文楷体" panose="02010600040101010101" pitchFamily="2" charset="-122"/>
                <a:ea typeface="华文楷体" panose="02010600040101010101" pitchFamily="2" charset="-122"/>
                <a:cs typeface="宋体" panose="02010600030101010101" pitchFamily="2" charset="-122"/>
                <a:sym typeface="+mn-ea"/>
              </a:rPr>
              <a:t>万</a:t>
            </a:r>
            <a:r>
              <a:rPr lang="en-US" altLang="zh-CN" spc="5" dirty="0">
                <a:latin typeface="华文楷体" panose="02010600040101010101" pitchFamily="2" charset="-122"/>
                <a:ea typeface="华文楷体" panose="02010600040101010101" pitchFamily="2" charset="-122"/>
                <a:cs typeface="宋体" panose="02010600030101010101" pitchFamily="2" charset="-122"/>
                <a:sym typeface="+mn-ea"/>
              </a:rPr>
              <a:t>+     </a:t>
            </a:r>
            <a:r>
              <a:rPr lang="zh-CN" altLang="en-US" spc="5" dirty="0">
                <a:latin typeface="华文楷体" panose="02010600040101010101" pitchFamily="2" charset="-122"/>
                <a:ea typeface="华文楷体" panose="02010600040101010101" pitchFamily="2" charset="-122"/>
                <a:cs typeface="宋体" panose="02010600030101010101" pitchFamily="2" charset="-122"/>
                <a:sym typeface="+mn-ea"/>
              </a:rPr>
              <a:t>农民的</a:t>
            </a:r>
            <a:r>
              <a:rPr lang="zh-CN" altLang="en-US" dirty="0">
                <a:latin typeface="华文楷体" panose="02010600040101010101" pitchFamily="2" charset="-122"/>
                <a:ea typeface="华文楷体" panose="02010600040101010101" pitchFamily="2" charset="-122"/>
                <a:cs typeface="宋体" panose="02010600030101010101" pitchFamily="2" charset="-122"/>
                <a:sym typeface="+mn-ea"/>
              </a:rPr>
              <a:t>生活质量</a:t>
            </a:r>
            <a:endParaRPr lang="zh-CN" altLang="en-US" dirty="0">
              <a:latin typeface="华文楷体" panose="02010600040101010101" pitchFamily="2" charset="-122"/>
              <a:ea typeface="华文楷体" panose="02010600040101010101" pitchFamily="2" charset="-122"/>
              <a:cs typeface="宋体" panose="02010600030101010101" pitchFamily="2" charset="-122"/>
              <a:sym typeface="+mn-ea"/>
            </a:endParaRPr>
          </a:p>
        </p:txBody>
      </p:sp>
    </p:spTree>
    <p:custDataLst>
      <p:tags r:id="rId3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0">
        <p:fade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/>
      <p:bldP spid="48" grpId="1"/>
      <p:bldP spid="50" grpId="0"/>
      <p:bldP spid="50" grpId="1"/>
      <p:bldP spid="51" grpId="0"/>
      <p:bldP spid="51" grpId="1"/>
      <p:bldP spid="52" grpId="0"/>
      <p:bldP spid="52" grpId="1"/>
      <p:bldP spid="8" grpId="0"/>
      <p:bldP spid="8" grpId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矩形 47"/>
          <p:cNvSpPr/>
          <p:nvPr/>
        </p:nvSpPr>
        <p:spPr>
          <a:xfrm>
            <a:off x="338455" y="3364230"/>
            <a:ext cx="1530985" cy="460375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 defTabSz="685800">
              <a:lnSpc>
                <a:spcPct val="150000"/>
              </a:lnSpc>
            </a:pPr>
            <a:r>
              <a:rPr lang="zh-CN" altLang="en-US" sz="1600">
                <a:solidFill>
                  <a:schemeClr val="bg1"/>
                </a:solidFill>
                <a:latin typeface="方正兰亭黑简体" panose="02000000000000000000" charset="-122"/>
                <a:ea typeface="方正兰亭黑简体" panose="02000000000000000000" charset="-122"/>
                <a:sym typeface="+mn-ea"/>
              </a:rPr>
              <a:t>慈竹种植基地</a:t>
            </a:r>
            <a:endParaRPr lang="zh-CN" altLang="en-US" sz="1600" dirty="0">
              <a:solidFill>
                <a:schemeClr val="bg1"/>
              </a:solidFill>
              <a:latin typeface="方正兰亭黑简体" panose="02000000000000000000" charset="-122"/>
              <a:ea typeface="方正兰亭黑简体" panose="02000000000000000000" charset="-122"/>
              <a:sym typeface="+mn-ea"/>
            </a:endParaRPr>
          </a:p>
        </p:txBody>
      </p:sp>
      <p:sp>
        <p:nvSpPr>
          <p:cNvPr id="50" name="矩形 49"/>
          <p:cNvSpPr/>
          <p:nvPr/>
        </p:nvSpPr>
        <p:spPr>
          <a:xfrm>
            <a:off x="2294255" y="3364230"/>
            <a:ext cx="1297305" cy="460375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 defTabSz="685800">
              <a:lnSpc>
                <a:spcPct val="150000"/>
              </a:lnSpc>
            </a:pPr>
            <a:r>
              <a:rPr lang="zh-CN" altLang="en-US" sz="1600" dirty="0">
                <a:solidFill>
                  <a:schemeClr val="bg1"/>
                </a:solidFill>
                <a:sym typeface="+mn-ea"/>
              </a:rPr>
              <a:t>原料处理</a:t>
            </a:r>
            <a:endParaRPr lang="zh-CN" altLang="en-US" sz="1600" dirty="0">
              <a:solidFill>
                <a:schemeClr val="bg1"/>
              </a:solidFill>
              <a:latin typeface="Arial" panose="020B0604020202020204"/>
              <a:ea typeface="微软雅黑" panose="020B0503020204020204" charset="-122"/>
              <a:sym typeface="+mn-ea"/>
            </a:endParaRPr>
          </a:p>
        </p:txBody>
      </p:sp>
      <p:sp>
        <p:nvSpPr>
          <p:cNvPr id="51" name="矩形 50"/>
          <p:cNvSpPr/>
          <p:nvPr/>
        </p:nvSpPr>
        <p:spPr>
          <a:xfrm>
            <a:off x="3966528" y="3364230"/>
            <a:ext cx="1433195" cy="460375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 defTabSz="685800">
              <a:lnSpc>
                <a:spcPct val="150000"/>
              </a:lnSpc>
            </a:pPr>
            <a:r>
              <a:rPr lang="zh-CN" altLang="en-US" sz="1600">
                <a:solidFill>
                  <a:schemeClr val="bg1"/>
                </a:solidFill>
                <a:sym typeface="+mn-ea"/>
              </a:rPr>
              <a:t>原纸生产中心</a:t>
            </a:r>
            <a:endParaRPr lang="zh-CN" altLang="en-US" sz="1600" dirty="0">
              <a:solidFill>
                <a:schemeClr val="bg1"/>
              </a:solidFill>
              <a:latin typeface="Arial" panose="020B0604020202020204"/>
              <a:ea typeface="微软雅黑" panose="020B0503020204020204" charset="-122"/>
              <a:sym typeface="+mn-ea"/>
            </a:endParaRPr>
          </a:p>
        </p:txBody>
      </p:sp>
      <p:sp>
        <p:nvSpPr>
          <p:cNvPr id="52" name="矩形 51"/>
          <p:cNvSpPr/>
          <p:nvPr/>
        </p:nvSpPr>
        <p:spPr>
          <a:xfrm>
            <a:off x="7334250" y="3364230"/>
            <a:ext cx="1478280" cy="460375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 defTabSz="685800">
              <a:lnSpc>
                <a:spcPct val="150000"/>
              </a:lnSpc>
            </a:pPr>
            <a:r>
              <a:rPr lang="zh-CN" altLang="en-US" sz="1600">
                <a:solidFill>
                  <a:schemeClr val="bg1"/>
                </a:solidFill>
                <a:sym typeface="+mn-ea"/>
              </a:rPr>
              <a:t>严格检验</a:t>
            </a:r>
            <a:endParaRPr lang="zh-CN" altLang="en-US" sz="1600" dirty="0">
              <a:solidFill>
                <a:schemeClr val="bg1"/>
              </a:solidFill>
              <a:latin typeface="Arial" panose="020B0604020202020204"/>
              <a:ea typeface="微软雅黑" panose="020B0503020204020204" charset="-122"/>
              <a:sym typeface="+mn-ea"/>
            </a:endParaRPr>
          </a:p>
        </p:txBody>
      </p:sp>
      <p:sp>
        <p:nvSpPr>
          <p:cNvPr id="21" name="任意多边形 20"/>
          <p:cNvSpPr/>
          <p:nvPr/>
        </p:nvSpPr>
        <p:spPr>
          <a:xfrm>
            <a:off x="7771734" y="4964368"/>
            <a:ext cx="358263" cy="179132"/>
          </a:xfrm>
          <a:custGeom>
            <a:avLst/>
            <a:gdLst>
              <a:gd name="connsiteX0" fmla="*/ 238842 w 477684"/>
              <a:gd name="connsiteY0" fmla="*/ 0 h 238842"/>
              <a:gd name="connsiteX1" fmla="*/ 477684 w 477684"/>
              <a:gd name="connsiteY1" fmla="*/ 238842 h 238842"/>
              <a:gd name="connsiteX2" fmla="*/ 0 w 477684"/>
              <a:gd name="connsiteY2" fmla="*/ 238842 h 2388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77684" h="238842">
                <a:moveTo>
                  <a:pt x="238842" y="0"/>
                </a:moveTo>
                <a:lnTo>
                  <a:pt x="477684" y="238842"/>
                </a:lnTo>
                <a:lnTo>
                  <a:pt x="0" y="238842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zh-CN" altLang="en-US" sz="1350">
              <a:solidFill>
                <a:prstClr val="white"/>
              </a:solidFill>
              <a:latin typeface="Arial" panose="020B0604020202020204"/>
              <a:ea typeface="微软雅黑" panose="020B0503020204020204" charset="-122"/>
            </a:endParaRPr>
          </a:p>
        </p:txBody>
      </p:sp>
      <p:sp>
        <p:nvSpPr>
          <p:cNvPr id="23" name="任意多边形 22"/>
          <p:cNvSpPr/>
          <p:nvPr/>
        </p:nvSpPr>
        <p:spPr>
          <a:xfrm>
            <a:off x="204715" y="120"/>
            <a:ext cx="1664725" cy="832363"/>
          </a:xfrm>
          <a:custGeom>
            <a:avLst/>
            <a:gdLst>
              <a:gd name="connsiteX0" fmla="*/ 0 w 2219633"/>
              <a:gd name="connsiteY0" fmla="*/ 0 h 1109817"/>
              <a:gd name="connsiteX1" fmla="*/ 2219633 w 2219633"/>
              <a:gd name="connsiteY1" fmla="*/ 0 h 1109817"/>
              <a:gd name="connsiteX2" fmla="*/ 1109817 w 2219633"/>
              <a:gd name="connsiteY2" fmla="*/ 1109817 h 11098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219633" h="1109817">
                <a:moveTo>
                  <a:pt x="0" y="0"/>
                </a:moveTo>
                <a:lnTo>
                  <a:pt x="2219633" y="0"/>
                </a:lnTo>
                <a:lnTo>
                  <a:pt x="1109817" y="1109817"/>
                </a:lnTo>
                <a:close/>
              </a:path>
            </a:pathLst>
          </a:custGeom>
          <a:solidFill>
            <a:srgbClr val="07A10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zh-CN" altLang="en-US" sz="1350">
              <a:solidFill>
                <a:srgbClr val="07A10B"/>
              </a:solidFill>
              <a:latin typeface="Arial" panose="020B0604020202020204"/>
              <a:ea typeface="微软雅黑" panose="020B0503020204020204" charset="-122"/>
            </a:endParaRPr>
          </a:p>
        </p:txBody>
      </p:sp>
      <p:sp>
        <p:nvSpPr>
          <p:cNvPr id="24" name="椭圆 49"/>
          <p:cNvSpPr/>
          <p:nvPr/>
        </p:nvSpPr>
        <p:spPr>
          <a:xfrm>
            <a:off x="8670387" y="4760317"/>
            <a:ext cx="225879" cy="225483"/>
          </a:xfrm>
          <a:custGeom>
            <a:avLst/>
            <a:gdLst>
              <a:gd name="connsiteX0" fmla="*/ 320385 w 604110"/>
              <a:gd name="connsiteY0" fmla="*/ 164550 h 603052"/>
              <a:gd name="connsiteX1" fmla="*/ 339813 w 604110"/>
              <a:gd name="connsiteY1" fmla="*/ 172569 h 603052"/>
              <a:gd name="connsiteX2" fmla="*/ 449654 w 604110"/>
              <a:gd name="connsiteY2" fmla="*/ 282231 h 603052"/>
              <a:gd name="connsiteX3" fmla="*/ 457617 w 604110"/>
              <a:gd name="connsiteY3" fmla="*/ 301558 h 603052"/>
              <a:gd name="connsiteX4" fmla="*/ 449654 w 604110"/>
              <a:gd name="connsiteY4" fmla="*/ 320886 h 603052"/>
              <a:gd name="connsiteX5" fmla="*/ 339813 w 604110"/>
              <a:gd name="connsiteY5" fmla="*/ 430548 h 603052"/>
              <a:gd name="connsiteX6" fmla="*/ 320316 w 604110"/>
              <a:gd name="connsiteY6" fmla="*/ 438635 h 603052"/>
              <a:gd name="connsiteX7" fmla="*/ 300957 w 604110"/>
              <a:gd name="connsiteY7" fmla="*/ 430548 h 603052"/>
              <a:gd name="connsiteX8" fmla="*/ 300957 w 604110"/>
              <a:gd name="connsiteY8" fmla="*/ 391892 h 603052"/>
              <a:gd name="connsiteX9" fmla="*/ 363841 w 604110"/>
              <a:gd name="connsiteY9" fmla="*/ 328974 h 603052"/>
              <a:gd name="connsiteX10" fmla="*/ 173954 w 604110"/>
              <a:gd name="connsiteY10" fmla="*/ 328974 h 603052"/>
              <a:gd name="connsiteX11" fmla="*/ 146494 w 604110"/>
              <a:gd name="connsiteY11" fmla="*/ 301558 h 603052"/>
              <a:gd name="connsiteX12" fmla="*/ 173954 w 604110"/>
              <a:gd name="connsiteY12" fmla="*/ 274143 h 603052"/>
              <a:gd name="connsiteX13" fmla="*/ 363978 w 604110"/>
              <a:gd name="connsiteY13" fmla="*/ 274143 h 603052"/>
              <a:gd name="connsiteX14" fmla="*/ 300957 w 604110"/>
              <a:gd name="connsiteY14" fmla="*/ 211225 h 603052"/>
              <a:gd name="connsiteX15" fmla="*/ 300957 w 604110"/>
              <a:gd name="connsiteY15" fmla="*/ 172569 h 603052"/>
              <a:gd name="connsiteX16" fmla="*/ 320385 w 604110"/>
              <a:gd name="connsiteY16" fmla="*/ 164550 h 603052"/>
              <a:gd name="connsiteX17" fmla="*/ 302055 w 604110"/>
              <a:gd name="connsiteY17" fmla="*/ 54823 h 603052"/>
              <a:gd name="connsiteX18" fmla="*/ 54919 w 604110"/>
              <a:gd name="connsiteY18" fmla="*/ 301526 h 603052"/>
              <a:gd name="connsiteX19" fmla="*/ 302055 w 604110"/>
              <a:gd name="connsiteY19" fmla="*/ 548229 h 603052"/>
              <a:gd name="connsiteX20" fmla="*/ 549191 w 604110"/>
              <a:gd name="connsiteY20" fmla="*/ 301526 h 603052"/>
              <a:gd name="connsiteX21" fmla="*/ 302055 w 604110"/>
              <a:gd name="connsiteY21" fmla="*/ 54823 h 603052"/>
              <a:gd name="connsiteX22" fmla="*/ 302055 w 604110"/>
              <a:gd name="connsiteY22" fmla="*/ 0 h 603052"/>
              <a:gd name="connsiteX23" fmla="*/ 604110 w 604110"/>
              <a:gd name="connsiteY23" fmla="*/ 301526 h 603052"/>
              <a:gd name="connsiteX24" fmla="*/ 302055 w 604110"/>
              <a:gd name="connsiteY24" fmla="*/ 603052 h 603052"/>
              <a:gd name="connsiteX25" fmla="*/ 0 w 604110"/>
              <a:gd name="connsiteY25" fmla="*/ 301526 h 603052"/>
              <a:gd name="connsiteX26" fmla="*/ 302055 w 604110"/>
              <a:gd name="connsiteY26" fmla="*/ 0 h 6030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604110" h="603052">
                <a:moveTo>
                  <a:pt x="320385" y="164550"/>
                </a:moveTo>
                <a:cubicBezTo>
                  <a:pt x="327422" y="164550"/>
                  <a:pt x="334458" y="167223"/>
                  <a:pt x="339813" y="172569"/>
                </a:cubicBezTo>
                <a:lnTo>
                  <a:pt x="449654" y="282231"/>
                </a:lnTo>
                <a:cubicBezTo>
                  <a:pt x="454734" y="287302"/>
                  <a:pt x="457617" y="294293"/>
                  <a:pt x="457617" y="301558"/>
                </a:cubicBezTo>
                <a:cubicBezTo>
                  <a:pt x="457617" y="308824"/>
                  <a:pt x="454734" y="315814"/>
                  <a:pt x="449654" y="320886"/>
                </a:cubicBezTo>
                <a:lnTo>
                  <a:pt x="339813" y="430548"/>
                </a:lnTo>
                <a:cubicBezTo>
                  <a:pt x="334458" y="436031"/>
                  <a:pt x="327319" y="438635"/>
                  <a:pt x="320316" y="438635"/>
                </a:cubicBezTo>
                <a:cubicBezTo>
                  <a:pt x="313314" y="438635"/>
                  <a:pt x="306312" y="436031"/>
                  <a:pt x="300957" y="430548"/>
                </a:cubicBezTo>
                <a:cubicBezTo>
                  <a:pt x="290248" y="419856"/>
                  <a:pt x="290248" y="402584"/>
                  <a:pt x="300957" y="391892"/>
                </a:cubicBezTo>
                <a:lnTo>
                  <a:pt x="363841" y="328974"/>
                </a:lnTo>
                <a:lnTo>
                  <a:pt x="173954" y="328974"/>
                </a:lnTo>
                <a:cubicBezTo>
                  <a:pt x="158714" y="328974"/>
                  <a:pt x="146494" y="316774"/>
                  <a:pt x="146494" y="301558"/>
                </a:cubicBezTo>
                <a:cubicBezTo>
                  <a:pt x="146494" y="286480"/>
                  <a:pt x="158714" y="274143"/>
                  <a:pt x="173954" y="274143"/>
                </a:cubicBezTo>
                <a:lnTo>
                  <a:pt x="363978" y="274143"/>
                </a:lnTo>
                <a:lnTo>
                  <a:pt x="300957" y="211225"/>
                </a:lnTo>
                <a:cubicBezTo>
                  <a:pt x="290248" y="200533"/>
                  <a:pt x="290248" y="183261"/>
                  <a:pt x="300957" y="172569"/>
                </a:cubicBezTo>
                <a:cubicBezTo>
                  <a:pt x="306312" y="167223"/>
                  <a:pt x="313349" y="164550"/>
                  <a:pt x="320385" y="164550"/>
                </a:cubicBezTo>
                <a:close/>
                <a:moveTo>
                  <a:pt x="302055" y="54823"/>
                </a:moveTo>
                <a:cubicBezTo>
                  <a:pt x="165718" y="54823"/>
                  <a:pt x="54919" y="165428"/>
                  <a:pt x="54919" y="301526"/>
                </a:cubicBezTo>
                <a:cubicBezTo>
                  <a:pt x="54919" y="437624"/>
                  <a:pt x="165718" y="548229"/>
                  <a:pt x="302055" y="548229"/>
                </a:cubicBezTo>
                <a:cubicBezTo>
                  <a:pt x="438392" y="548229"/>
                  <a:pt x="549191" y="437624"/>
                  <a:pt x="549191" y="301526"/>
                </a:cubicBezTo>
                <a:cubicBezTo>
                  <a:pt x="549191" y="165428"/>
                  <a:pt x="438392" y="54823"/>
                  <a:pt x="302055" y="54823"/>
                </a:cubicBezTo>
                <a:close/>
                <a:moveTo>
                  <a:pt x="302055" y="0"/>
                </a:moveTo>
                <a:cubicBezTo>
                  <a:pt x="468597" y="0"/>
                  <a:pt x="604110" y="135275"/>
                  <a:pt x="604110" y="301526"/>
                </a:cubicBezTo>
                <a:cubicBezTo>
                  <a:pt x="604110" y="467777"/>
                  <a:pt x="468597" y="603052"/>
                  <a:pt x="302055" y="603052"/>
                </a:cubicBezTo>
                <a:cubicBezTo>
                  <a:pt x="135513" y="603052"/>
                  <a:pt x="0" y="467777"/>
                  <a:pt x="0" y="301526"/>
                </a:cubicBezTo>
                <a:cubicBezTo>
                  <a:pt x="0" y="135275"/>
                  <a:pt x="135513" y="0"/>
                  <a:pt x="302055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68580" tIns="34290" rIns="68580" bIns="34290" numCol="1" spcCol="0" rtlCol="0" fromWordArt="0" anchor="ctr" anchorCtr="0" forceAA="0" compatLnSpc="1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85800"/>
            <a:endParaRPr lang="zh-CN" altLang="en-US" sz="1350">
              <a:solidFill>
                <a:prstClr val="white"/>
              </a:solidFill>
              <a:latin typeface="Arial" panose="020B0604020202020204"/>
              <a:ea typeface="微软雅黑" panose="020B0503020204020204" charset="-122"/>
            </a:endParaRPr>
          </a:p>
        </p:txBody>
      </p:sp>
      <p:sp>
        <p:nvSpPr>
          <p:cNvPr id="25" name="椭圆 50"/>
          <p:cNvSpPr/>
          <p:nvPr/>
        </p:nvSpPr>
        <p:spPr>
          <a:xfrm flipH="1">
            <a:off x="8385912" y="4760317"/>
            <a:ext cx="225879" cy="225483"/>
          </a:xfrm>
          <a:custGeom>
            <a:avLst/>
            <a:gdLst>
              <a:gd name="connsiteX0" fmla="*/ 320385 w 604110"/>
              <a:gd name="connsiteY0" fmla="*/ 164550 h 603052"/>
              <a:gd name="connsiteX1" fmla="*/ 339813 w 604110"/>
              <a:gd name="connsiteY1" fmla="*/ 172569 h 603052"/>
              <a:gd name="connsiteX2" fmla="*/ 449654 w 604110"/>
              <a:gd name="connsiteY2" fmla="*/ 282231 h 603052"/>
              <a:gd name="connsiteX3" fmla="*/ 457617 w 604110"/>
              <a:gd name="connsiteY3" fmla="*/ 301558 h 603052"/>
              <a:gd name="connsiteX4" fmla="*/ 449654 w 604110"/>
              <a:gd name="connsiteY4" fmla="*/ 320886 h 603052"/>
              <a:gd name="connsiteX5" fmla="*/ 339813 w 604110"/>
              <a:gd name="connsiteY5" fmla="*/ 430548 h 603052"/>
              <a:gd name="connsiteX6" fmla="*/ 320316 w 604110"/>
              <a:gd name="connsiteY6" fmla="*/ 438635 h 603052"/>
              <a:gd name="connsiteX7" fmla="*/ 300957 w 604110"/>
              <a:gd name="connsiteY7" fmla="*/ 430548 h 603052"/>
              <a:gd name="connsiteX8" fmla="*/ 300957 w 604110"/>
              <a:gd name="connsiteY8" fmla="*/ 391892 h 603052"/>
              <a:gd name="connsiteX9" fmla="*/ 363841 w 604110"/>
              <a:gd name="connsiteY9" fmla="*/ 328974 h 603052"/>
              <a:gd name="connsiteX10" fmla="*/ 173954 w 604110"/>
              <a:gd name="connsiteY10" fmla="*/ 328974 h 603052"/>
              <a:gd name="connsiteX11" fmla="*/ 146494 w 604110"/>
              <a:gd name="connsiteY11" fmla="*/ 301558 h 603052"/>
              <a:gd name="connsiteX12" fmla="*/ 173954 w 604110"/>
              <a:gd name="connsiteY12" fmla="*/ 274143 h 603052"/>
              <a:gd name="connsiteX13" fmla="*/ 363978 w 604110"/>
              <a:gd name="connsiteY13" fmla="*/ 274143 h 603052"/>
              <a:gd name="connsiteX14" fmla="*/ 300957 w 604110"/>
              <a:gd name="connsiteY14" fmla="*/ 211225 h 603052"/>
              <a:gd name="connsiteX15" fmla="*/ 300957 w 604110"/>
              <a:gd name="connsiteY15" fmla="*/ 172569 h 603052"/>
              <a:gd name="connsiteX16" fmla="*/ 320385 w 604110"/>
              <a:gd name="connsiteY16" fmla="*/ 164550 h 603052"/>
              <a:gd name="connsiteX17" fmla="*/ 302055 w 604110"/>
              <a:gd name="connsiteY17" fmla="*/ 54823 h 603052"/>
              <a:gd name="connsiteX18" fmla="*/ 54919 w 604110"/>
              <a:gd name="connsiteY18" fmla="*/ 301526 h 603052"/>
              <a:gd name="connsiteX19" fmla="*/ 302055 w 604110"/>
              <a:gd name="connsiteY19" fmla="*/ 548229 h 603052"/>
              <a:gd name="connsiteX20" fmla="*/ 549191 w 604110"/>
              <a:gd name="connsiteY20" fmla="*/ 301526 h 603052"/>
              <a:gd name="connsiteX21" fmla="*/ 302055 w 604110"/>
              <a:gd name="connsiteY21" fmla="*/ 54823 h 603052"/>
              <a:gd name="connsiteX22" fmla="*/ 302055 w 604110"/>
              <a:gd name="connsiteY22" fmla="*/ 0 h 603052"/>
              <a:gd name="connsiteX23" fmla="*/ 604110 w 604110"/>
              <a:gd name="connsiteY23" fmla="*/ 301526 h 603052"/>
              <a:gd name="connsiteX24" fmla="*/ 302055 w 604110"/>
              <a:gd name="connsiteY24" fmla="*/ 603052 h 603052"/>
              <a:gd name="connsiteX25" fmla="*/ 0 w 604110"/>
              <a:gd name="connsiteY25" fmla="*/ 301526 h 603052"/>
              <a:gd name="connsiteX26" fmla="*/ 302055 w 604110"/>
              <a:gd name="connsiteY26" fmla="*/ 0 h 6030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604110" h="603052">
                <a:moveTo>
                  <a:pt x="320385" y="164550"/>
                </a:moveTo>
                <a:cubicBezTo>
                  <a:pt x="327422" y="164550"/>
                  <a:pt x="334458" y="167223"/>
                  <a:pt x="339813" y="172569"/>
                </a:cubicBezTo>
                <a:lnTo>
                  <a:pt x="449654" y="282231"/>
                </a:lnTo>
                <a:cubicBezTo>
                  <a:pt x="454734" y="287302"/>
                  <a:pt x="457617" y="294293"/>
                  <a:pt x="457617" y="301558"/>
                </a:cubicBezTo>
                <a:cubicBezTo>
                  <a:pt x="457617" y="308824"/>
                  <a:pt x="454734" y="315814"/>
                  <a:pt x="449654" y="320886"/>
                </a:cubicBezTo>
                <a:lnTo>
                  <a:pt x="339813" y="430548"/>
                </a:lnTo>
                <a:cubicBezTo>
                  <a:pt x="334458" y="436031"/>
                  <a:pt x="327319" y="438635"/>
                  <a:pt x="320316" y="438635"/>
                </a:cubicBezTo>
                <a:cubicBezTo>
                  <a:pt x="313314" y="438635"/>
                  <a:pt x="306312" y="436031"/>
                  <a:pt x="300957" y="430548"/>
                </a:cubicBezTo>
                <a:cubicBezTo>
                  <a:pt x="290248" y="419856"/>
                  <a:pt x="290248" y="402584"/>
                  <a:pt x="300957" y="391892"/>
                </a:cubicBezTo>
                <a:lnTo>
                  <a:pt x="363841" y="328974"/>
                </a:lnTo>
                <a:lnTo>
                  <a:pt x="173954" y="328974"/>
                </a:lnTo>
                <a:cubicBezTo>
                  <a:pt x="158714" y="328974"/>
                  <a:pt x="146494" y="316774"/>
                  <a:pt x="146494" y="301558"/>
                </a:cubicBezTo>
                <a:cubicBezTo>
                  <a:pt x="146494" y="286480"/>
                  <a:pt x="158714" y="274143"/>
                  <a:pt x="173954" y="274143"/>
                </a:cubicBezTo>
                <a:lnTo>
                  <a:pt x="363978" y="274143"/>
                </a:lnTo>
                <a:lnTo>
                  <a:pt x="300957" y="211225"/>
                </a:lnTo>
                <a:cubicBezTo>
                  <a:pt x="290248" y="200533"/>
                  <a:pt x="290248" y="183261"/>
                  <a:pt x="300957" y="172569"/>
                </a:cubicBezTo>
                <a:cubicBezTo>
                  <a:pt x="306312" y="167223"/>
                  <a:pt x="313349" y="164550"/>
                  <a:pt x="320385" y="164550"/>
                </a:cubicBezTo>
                <a:close/>
                <a:moveTo>
                  <a:pt x="302055" y="54823"/>
                </a:moveTo>
                <a:cubicBezTo>
                  <a:pt x="165718" y="54823"/>
                  <a:pt x="54919" y="165428"/>
                  <a:pt x="54919" y="301526"/>
                </a:cubicBezTo>
                <a:cubicBezTo>
                  <a:pt x="54919" y="437624"/>
                  <a:pt x="165718" y="548229"/>
                  <a:pt x="302055" y="548229"/>
                </a:cubicBezTo>
                <a:cubicBezTo>
                  <a:pt x="438392" y="548229"/>
                  <a:pt x="549191" y="437624"/>
                  <a:pt x="549191" y="301526"/>
                </a:cubicBezTo>
                <a:cubicBezTo>
                  <a:pt x="549191" y="165428"/>
                  <a:pt x="438392" y="54823"/>
                  <a:pt x="302055" y="54823"/>
                </a:cubicBezTo>
                <a:close/>
                <a:moveTo>
                  <a:pt x="302055" y="0"/>
                </a:moveTo>
                <a:cubicBezTo>
                  <a:pt x="468597" y="0"/>
                  <a:pt x="604110" y="135275"/>
                  <a:pt x="604110" y="301526"/>
                </a:cubicBezTo>
                <a:cubicBezTo>
                  <a:pt x="604110" y="467777"/>
                  <a:pt x="468597" y="603052"/>
                  <a:pt x="302055" y="603052"/>
                </a:cubicBezTo>
                <a:cubicBezTo>
                  <a:pt x="135513" y="603052"/>
                  <a:pt x="0" y="467777"/>
                  <a:pt x="0" y="301526"/>
                </a:cubicBezTo>
                <a:cubicBezTo>
                  <a:pt x="0" y="135275"/>
                  <a:pt x="135513" y="0"/>
                  <a:pt x="302055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68580" tIns="34290" rIns="68580" bIns="34290" numCol="1" spcCol="0" rtlCol="0" fromWordArt="0" anchor="ctr" anchorCtr="0" forceAA="0" compatLnSpc="1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85800"/>
            <a:endParaRPr lang="zh-CN" altLang="en-US" sz="1350">
              <a:solidFill>
                <a:prstClr val="white"/>
              </a:solidFill>
              <a:latin typeface="Arial" panose="020B0604020202020204"/>
              <a:ea typeface="微软雅黑" panose="020B0503020204020204" charset="-122"/>
            </a:endParaRPr>
          </a:p>
        </p:txBody>
      </p:sp>
      <p:sp>
        <p:nvSpPr>
          <p:cNvPr id="27" name="任意多边形 26"/>
          <p:cNvSpPr/>
          <p:nvPr/>
        </p:nvSpPr>
        <p:spPr>
          <a:xfrm>
            <a:off x="7170169" y="4760120"/>
            <a:ext cx="766763" cy="383381"/>
          </a:xfrm>
          <a:custGeom>
            <a:avLst/>
            <a:gdLst>
              <a:gd name="connsiteX0" fmla="*/ 511175 w 1022350"/>
              <a:gd name="connsiteY0" fmla="*/ 0 h 511175"/>
              <a:gd name="connsiteX1" fmla="*/ 1022350 w 1022350"/>
              <a:gd name="connsiteY1" fmla="*/ 511175 h 511175"/>
              <a:gd name="connsiteX2" fmla="*/ 0 w 1022350"/>
              <a:gd name="connsiteY2" fmla="*/ 511175 h 511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22350" h="511175">
                <a:moveTo>
                  <a:pt x="511175" y="0"/>
                </a:moveTo>
                <a:lnTo>
                  <a:pt x="1022350" y="511175"/>
                </a:lnTo>
                <a:lnTo>
                  <a:pt x="0" y="511175"/>
                </a:lnTo>
                <a:close/>
              </a:path>
            </a:pathLst>
          </a:custGeom>
          <a:solidFill>
            <a:srgbClr val="07A10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zh-CN" altLang="en-US" sz="1350">
              <a:solidFill>
                <a:prstClr val="white"/>
              </a:solidFill>
              <a:latin typeface="Arial" panose="020B0604020202020204"/>
              <a:ea typeface="微软雅黑" panose="020B0503020204020204" charset="-122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1346200" y="441325"/>
            <a:ext cx="4486806" cy="497316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marL="12700" marR="5080" indent="111125" algn="l">
              <a:lnSpc>
                <a:spcPct val="120000"/>
              </a:lnSpc>
              <a:spcBef>
                <a:spcPts val="100"/>
              </a:spcBef>
            </a:pPr>
            <a:r>
              <a:rPr lang="zh-CN" altLang="en-US" sz="2400" b="1" dirty="0">
                <a:solidFill>
                  <a:srgbClr val="07A10B"/>
                </a:solidFill>
                <a:latin typeface="Arial" panose="020B0604020202020204"/>
                <a:ea typeface="微软雅黑" panose="020B0503020204020204" charset="-122"/>
              </a:rPr>
              <a:t>社会责任</a:t>
            </a:r>
            <a:r>
              <a:rPr lang="en-US" altLang="zh-CN" sz="2400" b="1" dirty="0">
                <a:solidFill>
                  <a:srgbClr val="07A10B"/>
                </a:solidFill>
                <a:latin typeface="Arial" panose="020B0604020202020204"/>
                <a:ea typeface="微软雅黑" panose="020B0503020204020204" charset="-122"/>
              </a:rPr>
              <a:t>—</a:t>
            </a:r>
            <a:r>
              <a:rPr sz="2000" spc="150" dirty="0">
                <a:solidFill>
                  <a:srgbClr val="07A10B"/>
                </a:solidFill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野生大熊猫物种保</a:t>
            </a:r>
            <a:r>
              <a:rPr sz="2000" spc="-5" dirty="0">
                <a:solidFill>
                  <a:srgbClr val="07A10B"/>
                </a:solidFill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护</a:t>
            </a:r>
            <a:endParaRPr lang="zh-CN" altLang="en-US" sz="2000" b="1" spc="-5" dirty="0">
              <a:solidFill>
                <a:srgbClr val="07A10B"/>
              </a:solidFill>
              <a:latin typeface="宋体" panose="02010600030101010101" pitchFamily="2" charset="-122"/>
              <a:ea typeface="微软雅黑" panose="020B0503020204020204" charset="-122"/>
              <a:cs typeface="宋体" panose="02010600030101010101" pitchFamily="2" charset="-122"/>
              <a:sym typeface="+mn-ea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5645785" y="3364230"/>
            <a:ext cx="1478280" cy="460375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 defTabSz="685800">
              <a:lnSpc>
                <a:spcPct val="150000"/>
              </a:lnSpc>
            </a:pPr>
            <a:r>
              <a:rPr lang="zh-CN" altLang="en-US" sz="1600" dirty="0">
                <a:solidFill>
                  <a:schemeClr val="bg1"/>
                </a:solidFill>
                <a:sym typeface="+mn-ea"/>
              </a:rPr>
              <a:t>全自动化生产</a:t>
            </a:r>
            <a:endParaRPr lang="zh-CN" altLang="en-US" sz="1600" dirty="0">
              <a:solidFill>
                <a:schemeClr val="bg1"/>
              </a:solidFill>
              <a:latin typeface="Arial" panose="020B0604020202020204"/>
              <a:ea typeface="微软雅黑" panose="020B0503020204020204" charset="-122"/>
              <a:sym typeface="+mn-ea"/>
            </a:endParaRPr>
          </a:p>
        </p:txBody>
      </p:sp>
      <p:pic>
        <p:nvPicPr>
          <p:cNvPr id="26" name="object 6"/>
          <p:cNvPicPr/>
          <p:nvPr/>
        </p:nvPicPr>
        <p:blipFill>
          <a:blip r:embed="rId1" cstate="print"/>
          <a:stretch>
            <a:fillRect/>
          </a:stretch>
        </p:blipFill>
        <p:spPr>
          <a:xfrm>
            <a:off x="647055" y="98352"/>
            <a:ext cx="699447" cy="289736"/>
          </a:xfrm>
          <a:prstGeom prst="rect">
            <a:avLst/>
          </a:prstGeom>
        </p:spPr>
      </p:pic>
      <p:pic>
        <p:nvPicPr>
          <p:cNvPr id="14" name="object 8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61035" y="1492885"/>
            <a:ext cx="7822565" cy="1210945"/>
          </a:xfrm>
          <a:prstGeom prst="rect">
            <a:avLst/>
          </a:prstGeom>
        </p:spPr>
      </p:pic>
      <p:sp>
        <p:nvSpPr>
          <p:cNvPr id="15" name="文本框 14"/>
          <p:cNvSpPr txBox="1"/>
          <p:nvPr/>
        </p:nvSpPr>
        <p:spPr>
          <a:xfrm>
            <a:off x="2055495" y="3507740"/>
            <a:ext cx="4463415" cy="40389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R="5080">
              <a:lnSpc>
                <a:spcPct val="119000"/>
              </a:lnSpc>
              <a:spcBef>
                <a:spcPts val="155"/>
              </a:spcBef>
            </a:pPr>
            <a:r>
              <a:rPr b="1" spc="155" dirty="0">
                <a:solidFill>
                  <a:srgbClr val="00AF50"/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中国大熊猫保护研究中</a:t>
            </a:r>
            <a:r>
              <a:rPr b="1" dirty="0">
                <a:solidFill>
                  <a:srgbClr val="00AF50"/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心</a:t>
            </a:r>
            <a:r>
              <a:rPr lang="zh-CN" b="1" dirty="0">
                <a:solidFill>
                  <a:srgbClr val="00AF50"/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战略合作伙伴</a:t>
            </a:r>
            <a:endParaRPr lang="zh-CN" b="1" dirty="0">
              <a:solidFill>
                <a:srgbClr val="00AF50"/>
              </a:solidFill>
              <a:latin typeface="华文楷体" panose="02010600040101010101" pitchFamily="2" charset="-122"/>
              <a:ea typeface="华文楷体" panose="02010600040101010101" pitchFamily="2" charset="-122"/>
              <a:sym typeface="+mn-ea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2176765" y="3139440"/>
            <a:ext cx="4079875" cy="36830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00000"/>
              </a:lnSpc>
              <a:spcBef>
                <a:spcPts val="555"/>
              </a:spcBef>
            </a:pPr>
            <a:r>
              <a:rPr b="1" spc="155" dirty="0">
                <a:solidFill>
                  <a:srgbClr val="00AF50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宋体" panose="02010600030101010101" pitchFamily="2" charset="-122"/>
                <a:sym typeface="+mn-ea"/>
              </a:rPr>
              <a:t>终生认</a:t>
            </a:r>
            <a:r>
              <a:rPr b="1" spc="155" dirty="0">
                <a:solidFill>
                  <a:srgbClr val="07A10B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宋体" panose="02010600030101010101" pitchFamily="2" charset="-122"/>
                <a:sym typeface="+mn-ea"/>
              </a:rPr>
              <a:t>养</a:t>
            </a:r>
            <a:r>
              <a:rPr b="1" spc="150" dirty="0">
                <a:solidFill>
                  <a:srgbClr val="07A10B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宋体" panose="02010600030101010101" pitchFamily="2" charset="-122"/>
                <a:sym typeface="+mn-ea"/>
              </a:rPr>
              <a:t>大熊猫</a:t>
            </a:r>
            <a:r>
              <a:rPr lang="en-US" b="1" spc="150" dirty="0">
                <a:solidFill>
                  <a:srgbClr val="07A10B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宋体" panose="02010600030101010101" pitchFamily="2" charset="-122"/>
                <a:sym typeface="+mn-ea"/>
              </a:rPr>
              <a:t>—“</a:t>
            </a:r>
            <a:r>
              <a:rPr b="1" spc="150" dirty="0">
                <a:solidFill>
                  <a:srgbClr val="07A10B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宋体" panose="02010600030101010101" pitchFamily="2" charset="-122"/>
                <a:sym typeface="+mn-ea"/>
              </a:rPr>
              <a:t>山竹</a:t>
            </a:r>
            <a:r>
              <a:rPr lang="en-US" b="1" spc="150" dirty="0">
                <a:solidFill>
                  <a:srgbClr val="07A10B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宋体" panose="02010600030101010101" pitchFamily="2" charset="-122"/>
                <a:sym typeface="+mn-ea"/>
              </a:rPr>
              <a:t>”</a:t>
            </a:r>
            <a:endParaRPr lang="en-US" b="1" spc="150" dirty="0">
              <a:solidFill>
                <a:srgbClr val="07A10B"/>
              </a:solidFill>
              <a:latin typeface="华文楷体" panose="02010600040101010101" pitchFamily="2" charset="-122"/>
              <a:ea typeface="华文楷体" panose="02010600040101010101" pitchFamily="2" charset="-122"/>
              <a:cs typeface="宋体" panose="02010600030101010101" pitchFamily="2" charset="-122"/>
              <a:sym typeface="+mn-ea"/>
            </a:endParaRPr>
          </a:p>
        </p:txBody>
      </p:sp>
    </p:spTree>
    <p:custDataLst>
      <p:tags r:id="rId3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0">
        <p:fade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/>
      <p:bldP spid="48" grpId="1"/>
      <p:bldP spid="50" grpId="0"/>
      <p:bldP spid="50" grpId="1"/>
      <p:bldP spid="51" grpId="0"/>
      <p:bldP spid="51" grpId="1"/>
      <p:bldP spid="52" grpId="0"/>
      <p:bldP spid="52" grpId="1"/>
      <p:bldP spid="8" grpId="0"/>
      <p:bldP spid="8" grpId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矩形 47"/>
          <p:cNvSpPr/>
          <p:nvPr/>
        </p:nvSpPr>
        <p:spPr>
          <a:xfrm>
            <a:off x="338455" y="3364230"/>
            <a:ext cx="1530985" cy="460375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 defTabSz="685800">
              <a:lnSpc>
                <a:spcPct val="150000"/>
              </a:lnSpc>
            </a:pPr>
            <a:r>
              <a:rPr lang="zh-CN" altLang="en-US" sz="1600">
                <a:solidFill>
                  <a:schemeClr val="bg1"/>
                </a:solidFill>
                <a:latin typeface="方正兰亭黑简体" panose="02000000000000000000" charset="-122"/>
                <a:ea typeface="方正兰亭黑简体" panose="02000000000000000000" charset="-122"/>
                <a:sym typeface="+mn-ea"/>
              </a:rPr>
              <a:t>慈竹种植基地</a:t>
            </a:r>
            <a:endParaRPr lang="zh-CN" altLang="en-US" sz="1600" dirty="0">
              <a:solidFill>
                <a:schemeClr val="bg1"/>
              </a:solidFill>
              <a:latin typeface="方正兰亭黑简体" panose="02000000000000000000" charset="-122"/>
              <a:ea typeface="方正兰亭黑简体" panose="02000000000000000000" charset="-122"/>
              <a:sym typeface="+mn-ea"/>
            </a:endParaRPr>
          </a:p>
        </p:txBody>
      </p:sp>
      <p:sp>
        <p:nvSpPr>
          <p:cNvPr id="50" name="矩形 49"/>
          <p:cNvSpPr/>
          <p:nvPr/>
        </p:nvSpPr>
        <p:spPr>
          <a:xfrm>
            <a:off x="2294255" y="3364230"/>
            <a:ext cx="1297305" cy="460375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 defTabSz="685800">
              <a:lnSpc>
                <a:spcPct val="150000"/>
              </a:lnSpc>
            </a:pPr>
            <a:r>
              <a:rPr lang="zh-CN" altLang="en-US" sz="1600" dirty="0">
                <a:solidFill>
                  <a:schemeClr val="bg1"/>
                </a:solidFill>
                <a:sym typeface="+mn-ea"/>
              </a:rPr>
              <a:t>原料处理</a:t>
            </a:r>
            <a:endParaRPr lang="zh-CN" altLang="en-US" sz="1600" dirty="0">
              <a:solidFill>
                <a:schemeClr val="bg1"/>
              </a:solidFill>
              <a:latin typeface="Arial" panose="020B0604020202020204"/>
              <a:ea typeface="微软雅黑" panose="020B0503020204020204" charset="-122"/>
              <a:sym typeface="+mn-ea"/>
            </a:endParaRPr>
          </a:p>
        </p:txBody>
      </p:sp>
      <p:sp>
        <p:nvSpPr>
          <p:cNvPr id="51" name="矩形 50"/>
          <p:cNvSpPr/>
          <p:nvPr/>
        </p:nvSpPr>
        <p:spPr>
          <a:xfrm>
            <a:off x="3966528" y="3364230"/>
            <a:ext cx="1433195" cy="460375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 defTabSz="685800">
              <a:lnSpc>
                <a:spcPct val="150000"/>
              </a:lnSpc>
            </a:pPr>
            <a:r>
              <a:rPr lang="zh-CN" altLang="en-US" sz="1600">
                <a:solidFill>
                  <a:schemeClr val="bg1"/>
                </a:solidFill>
                <a:sym typeface="+mn-ea"/>
              </a:rPr>
              <a:t>原纸生产中心</a:t>
            </a:r>
            <a:endParaRPr lang="zh-CN" altLang="en-US" sz="1600" dirty="0">
              <a:solidFill>
                <a:schemeClr val="bg1"/>
              </a:solidFill>
              <a:latin typeface="Arial" panose="020B0604020202020204"/>
              <a:ea typeface="微软雅黑" panose="020B0503020204020204" charset="-122"/>
              <a:sym typeface="+mn-ea"/>
            </a:endParaRPr>
          </a:p>
        </p:txBody>
      </p:sp>
      <p:sp>
        <p:nvSpPr>
          <p:cNvPr id="52" name="矩形 51"/>
          <p:cNvSpPr/>
          <p:nvPr/>
        </p:nvSpPr>
        <p:spPr>
          <a:xfrm>
            <a:off x="7334250" y="3364230"/>
            <a:ext cx="1478280" cy="460375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 defTabSz="685800">
              <a:lnSpc>
                <a:spcPct val="150000"/>
              </a:lnSpc>
            </a:pPr>
            <a:r>
              <a:rPr lang="zh-CN" altLang="en-US" sz="1600">
                <a:solidFill>
                  <a:schemeClr val="bg1"/>
                </a:solidFill>
                <a:sym typeface="+mn-ea"/>
              </a:rPr>
              <a:t>严格检验</a:t>
            </a:r>
            <a:endParaRPr lang="zh-CN" altLang="en-US" sz="1600" dirty="0">
              <a:solidFill>
                <a:schemeClr val="bg1"/>
              </a:solidFill>
              <a:latin typeface="Arial" panose="020B0604020202020204"/>
              <a:ea typeface="微软雅黑" panose="020B0503020204020204" charset="-122"/>
              <a:sym typeface="+mn-ea"/>
            </a:endParaRPr>
          </a:p>
        </p:txBody>
      </p:sp>
      <p:sp>
        <p:nvSpPr>
          <p:cNvPr id="21" name="任意多边形 20"/>
          <p:cNvSpPr/>
          <p:nvPr/>
        </p:nvSpPr>
        <p:spPr>
          <a:xfrm>
            <a:off x="7771734" y="4964368"/>
            <a:ext cx="358263" cy="179132"/>
          </a:xfrm>
          <a:custGeom>
            <a:avLst/>
            <a:gdLst>
              <a:gd name="connsiteX0" fmla="*/ 238842 w 477684"/>
              <a:gd name="connsiteY0" fmla="*/ 0 h 238842"/>
              <a:gd name="connsiteX1" fmla="*/ 477684 w 477684"/>
              <a:gd name="connsiteY1" fmla="*/ 238842 h 238842"/>
              <a:gd name="connsiteX2" fmla="*/ 0 w 477684"/>
              <a:gd name="connsiteY2" fmla="*/ 238842 h 2388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77684" h="238842">
                <a:moveTo>
                  <a:pt x="238842" y="0"/>
                </a:moveTo>
                <a:lnTo>
                  <a:pt x="477684" y="238842"/>
                </a:lnTo>
                <a:lnTo>
                  <a:pt x="0" y="238842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zh-CN" altLang="en-US" sz="1350">
              <a:solidFill>
                <a:prstClr val="white"/>
              </a:solidFill>
              <a:latin typeface="Arial" panose="020B0604020202020204"/>
              <a:ea typeface="微软雅黑" panose="020B0503020204020204" charset="-122"/>
            </a:endParaRPr>
          </a:p>
        </p:txBody>
      </p:sp>
      <p:sp>
        <p:nvSpPr>
          <p:cNvPr id="23" name="任意多边形 22"/>
          <p:cNvSpPr/>
          <p:nvPr/>
        </p:nvSpPr>
        <p:spPr>
          <a:xfrm>
            <a:off x="204715" y="120"/>
            <a:ext cx="1664725" cy="832363"/>
          </a:xfrm>
          <a:custGeom>
            <a:avLst/>
            <a:gdLst>
              <a:gd name="connsiteX0" fmla="*/ 0 w 2219633"/>
              <a:gd name="connsiteY0" fmla="*/ 0 h 1109817"/>
              <a:gd name="connsiteX1" fmla="*/ 2219633 w 2219633"/>
              <a:gd name="connsiteY1" fmla="*/ 0 h 1109817"/>
              <a:gd name="connsiteX2" fmla="*/ 1109817 w 2219633"/>
              <a:gd name="connsiteY2" fmla="*/ 1109817 h 11098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219633" h="1109817">
                <a:moveTo>
                  <a:pt x="0" y="0"/>
                </a:moveTo>
                <a:lnTo>
                  <a:pt x="2219633" y="0"/>
                </a:lnTo>
                <a:lnTo>
                  <a:pt x="1109817" y="1109817"/>
                </a:lnTo>
                <a:close/>
              </a:path>
            </a:pathLst>
          </a:custGeom>
          <a:solidFill>
            <a:srgbClr val="07A10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zh-CN" altLang="en-US" sz="1350">
              <a:solidFill>
                <a:srgbClr val="07A10B"/>
              </a:solidFill>
              <a:latin typeface="Arial" panose="020B0604020202020204"/>
              <a:ea typeface="微软雅黑" panose="020B0503020204020204" charset="-122"/>
            </a:endParaRPr>
          </a:p>
        </p:txBody>
      </p:sp>
      <p:sp>
        <p:nvSpPr>
          <p:cNvPr id="24" name="椭圆 49"/>
          <p:cNvSpPr/>
          <p:nvPr/>
        </p:nvSpPr>
        <p:spPr>
          <a:xfrm>
            <a:off x="8670387" y="4760317"/>
            <a:ext cx="225879" cy="225483"/>
          </a:xfrm>
          <a:custGeom>
            <a:avLst/>
            <a:gdLst>
              <a:gd name="connsiteX0" fmla="*/ 320385 w 604110"/>
              <a:gd name="connsiteY0" fmla="*/ 164550 h 603052"/>
              <a:gd name="connsiteX1" fmla="*/ 339813 w 604110"/>
              <a:gd name="connsiteY1" fmla="*/ 172569 h 603052"/>
              <a:gd name="connsiteX2" fmla="*/ 449654 w 604110"/>
              <a:gd name="connsiteY2" fmla="*/ 282231 h 603052"/>
              <a:gd name="connsiteX3" fmla="*/ 457617 w 604110"/>
              <a:gd name="connsiteY3" fmla="*/ 301558 h 603052"/>
              <a:gd name="connsiteX4" fmla="*/ 449654 w 604110"/>
              <a:gd name="connsiteY4" fmla="*/ 320886 h 603052"/>
              <a:gd name="connsiteX5" fmla="*/ 339813 w 604110"/>
              <a:gd name="connsiteY5" fmla="*/ 430548 h 603052"/>
              <a:gd name="connsiteX6" fmla="*/ 320316 w 604110"/>
              <a:gd name="connsiteY6" fmla="*/ 438635 h 603052"/>
              <a:gd name="connsiteX7" fmla="*/ 300957 w 604110"/>
              <a:gd name="connsiteY7" fmla="*/ 430548 h 603052"/>
              <a:gd name="connsiteX8" fmla="*/ 300957 w 604110"/>
              <a:gd name="connsiteY8" fmla="*/ 391892 h 603052"/>
              <a:gd name="connsiteX9" fmla="*/ 363841 w 604110"/>
              <a:gd name="connsiteY9" fmla="*/ 328974 h 603052"/>
              <a:gd name="connsiteX10" fmla="*/ 173954 w 604110"/>
              <a:gd name="connsiteY10" fmla="*/ 328974 h 603052"/>
              <a:gd name="connsiteX11" fmla="*/ 146494 w 604110"/>
              <a:gd name="connsiteY11" fmla="*/ 301558 h 603052"/>
              <a:gd name="connsiteX12" fmla="*/ 173954 w 604110"/>
              <a:gd name="connsiteY12" fmla="*/ 274143 h 603052"/>
              <a:gd name="connsiteX13" fmla="*/ 363978 w 604110"/>
              <a:gd name="connsiteY13" fmla="*/ 274143 h 603052"/>
              <a:gd name="connsiteX14" fmla="*/ 300957 w 604110"/>
              <a:gd name="connsiteY14" fmla="*/ 211225 h 603052"/>
              <a:gd name="connsiteX15" fmla="*/ 300957 w 604110"/>
              <a:gd name="connsiteY15" fmla="*/ 172569 h 603052"/>
              <a:gd name="connsiteX16" fmla="*/ 320385 w 604110"/>
              <a:gd name="connsiteY16" fmla="*/ 164550 h 603052"/>
              <a:gd name="connsiteX17" fmla="*/ 302055 w 604110"/>
              <a:gd name="connsiteY17" fmla="*/ 54823 h 603052"/>
              <a:gd name="connsiteX18" fmla="*/ 54919 w 604110"/>
              <a:gd name="connsiteY18" fmla="*/ 301526 h 603052"/>
              <a:gd name="connsiteX19" fmla="*/ 302055 w 604110"/>
              <a:gd name="connsiteY19" fmla="*/ 548229 h 603052"/>
              <a:gd name="connsiteX20" fmla="*/ 549191 w 604110"/>
              <a:gd name="connsiteY20" fmla="*/ 301526 h 603052"/>
              <a:gd name="connsiteX21" fmla="*/ 302055 w 604110"/>
              <a:gd name="connsiteY21" fmla="*/ 54823 h 603052"/>
              <a:gd name="connsiteX22" fmla="*/ 302055 w 604110"/>
              <a:gd name="connsiteY22" fmla="*/ 0 h 603052"/>
              <a:gd name="connsiteX23" fmla="*/ 604110 w 604110"/>
              <a:gd name="connsiteY23" fmla="*/ 301526 h 603052"/>
              <a:gd name="connsiteX24" fmla="*/ 302055 w 604110"/>
              <a:gd name="connsiteY24" fmla="*/ 603052 h 603052"/>
              <a:gd name="connsiteX25" fmla="*/ 0 w 604110"/>
              <a:gd name="connsiteY25" fmla="*/ 301526 h 603052"/>
              <a:gd name="connsiteX26" fmla="*/ 302055 w 604110"/>
              <a:gd name="connsiteY26" fmla="*/ 0 h 6030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604110" h="603052">
                <a:moveTo>
                  <a:pt x="320385" y="164550"/>
                </a:moveTo>
                <a:cubicBezTo>
                  <a:pt x="327422" y="164550"/>
                  <a:pt x="334458" y="167223"/>
                  <a:pt x="339813" y="172569"/>
                </a:cubicBezTo>
                <a:lnTo>
                  <a:pt x="449654" y="282231"/>
                </a:lnTo>
                <a:cubicBezTo>
                  <a:pt x="454734" y="287302"/>
                  <a:pt x="457617" y="294293"/>
                  <a:pt x="457617" y="301558"/>
                </a:cubicBezTo>
                <a:cubicBezTo>
                  <a:pt x="457617" y="308824"/>
                  <a:pt x="454734" y="315814"/>
                  <a:pt x="449654" y="320886"/>
                </a:cubicBezTo>
                <a:lnTo>
                  <a:pt x="339813" y="430548"/>
                </a:lnTo>
                <a:cubicBezTo>
                  <a:pt x="334458" y="436031"/>
                  <a:pt x="327319" y="438635"/>
                  <a:pt x="320316" y="438635"/>
                </a:cubicBezTo>
                <a:cubicBezTo>
                  <a:pt x="313314" y="438635"/>
                  <a:pt x="306312" y="436031"/>
                  <a:pt x="300957" y="430548"/>
                </a:cubicBezTo>
                <a:cubicBezTo>
                  <a:pt x="290248" y="419856"/>
                  <a:pt x="290248" y="402584"/>
                  <a:pt x="300957" y="391892"/>
                </a:cubicBezTo>
                <a:lnTo>
                  <a:pt x="363841" y="328974"/>
                </a:lnTo>
                <a:lnTo>
                  <a:pt x="173954" y="328974"/>
                </a:lnTo>
                <a:cubicBezTo>
                  <a:pt x="158714" y="328974"/>
                  <a:pt x="146494" y="316774"/>
                  <a:pt x="146494" y="301558"/>
                </a:cubicBezTo>
                <a:cubicBezTo>
                  <a:pt x="146494" y="286480"/>
                  <a:pt x="158714" y="274143"/>
                  <a:pt x="173954" y="274143"/>
                </a:cubicBezTo>
                <a:lnTo>
                  <a:pt x="363978" y="274143"/>
                </a:lnTo>
                <a:lnTo>
                  <a:pt x="300957" y="211225"/>
                </a:lnTo>
                <a:cubicBezTo>
                  <a:pt x="290248" y="200533"/>
                  <a:pt x="290248" y="183261"/>
                  <a:pt x="300957" y="172569"/>
                </a:cubicBezTo>
                <a:cubicBezTo>
                  <a:pt x="306312" y="167223"/>
                  <a:pt x="313349" y="164550"/>
                  <a:pt x="320385" y="164550"/>
                </a:cubicBezTo>
                <a:close/>
                <a:moveTo>
                  <a:pt x="302055" y="54823"/>
                </a:moveTo>
                <a:cubicBezTo>
                  <a:pt x="165718" y="54823"/>
                  <a:pt x="54919" y="165428"/>
                  <a:pt x="54919" y="301526"/>
                </a:cubicBezTo>
                <a:cubicBezTo>
                  <a:pt x="54919" y="437624"/>
                  <a:pt x="165718" y="548229"/>
                  <a:pt x="302055" y="548229"/>
                </a:cubicBezTo>
                <a:cubicBezTo>
                  <a:pt x="438392" y="548229"/>
                  <a:pt x="549191" y="437624"/>
                  <a:pt x="549191" y="301526"/>
                </a:cubicBezTo>
                <a:cubicBezTo>
                  <a:pt x="549191" y="165428"/>
                  <a:pt x="438392" y="54823"/>
                  <a:pt x="302055" y="54823"/>
                </a:cubicBezTo>
                <a:close/>
                <a:moveTo>
                  <a:pt x="302055" y="0"/>
                </a:moveTo>
                <a:cubicBezTo>
                  <a:pt x="468597" y="0"/>
                  <a:pt x="604110" y="135275"/>
                  <a:pt x="604110" y="301526"/>
                </a:cubicBezTo>
                <a:cubicBezTo>
                  <a:pt x="604110" y="467777"/>
                  <a:pt x="468597" y="603052"/>
                  <a:pt x="302055" y="603052"/>
                </a:cubicBezTo>
                <a:cubicBezTo>
                  <a:pt x="135513" y="603052"/>
                  <a:pt x="0" y="467777"/>
                  <a:pt x="0" y="301526"/>
                </a:cubicBezTo>
                <a:cubicBezTo>
                  <a:pt x="0" y="135275"/>
                  <a:pt x="135513" y="0"/>
                  <a:pt x="302055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68580" tIns="34290" rIns="68580" bIns="34290" numCol="1" spcCol="0" rtlCol="0" fromWordArt="0" anchor="ctr" anchorCtr="0" forceAA="0" compatLnSpc="1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85800"/>
            <a:endParaRPr lang="zh-CN" altLang="en-US" sz="1350">
              <a:solidFill>
                <a:prstClr val="white"/>
              </a:solidFill>
              <a:latin typeface="Arial" panose="020B0604020202020204"/>
              <a:ea typeface="微软雅黑" panose="020B0503020204020204" charset="-122"/>
            </a:endParaRPr>
          </a:p>
        </p:txBody>
      </p:sp>
      <p:sp>
        <p:nvSpPr>
          <p:cNvPr id="25" name="椭圆 50"/>
          <p:cNvSpPr/>
          <p:nvPr/>
        </p:nvSpPr>
        <p:spPr>
          <a:xfrm flipH="1">
            <a:off x="8385912" y="4760317"/>
            <a:ext cx="225879" cy="225483"/>
          </a:xfrm>
          <a:custGeom>
            <a:avLst/>
            <a:gdLst>
              <a:gd name="connsiteX0" fmla="*/ 320385 w 604110"/>
              <a:gd name="connsiteY0" fmla="*/ 164550 h 603052"/>
              <a:gd name="connsiteX1" fmla="*/ 339813 w 604110"/>
              <a:gd name="connsiteY1" fmla="*/ 172569 h 603052"/>
              <a:gd name="connsiteX2" fmla="*/ 449654 w 604110"/>
              <a:gd name="connsiteY2" fmla="*/ 282231 h 603052"/>
              <a:gd name="connsiteX3" fmla="*/ 457617 w 604110"/>
              <a:gd name="connsiteY3" fmla="*/ 301558 h 603052"/>
              <a:gd name="connsiteX4" fmla="*/ 449654 w 604110"/>
              <a:gd name="connsiteY4" fmla="*/ 320886 h 603052"/>
              <a:gd name="connsiteX5" fmla="*/ 339813 w 604110"/>
              <a:gd name="connsiteY5" fmla="*/ 430548 h 603052"/>
              <a:gd name="connsiteX6" fmla="*/ 320316 w 604110"/>
              <a:gd name="connsiteY6" fmla="*/ 438635 h 603052"/>
              <a:gd name="connsiteX7" fmla="*/ 300957 w 604110"/>
              <a:gd name="connsiteY7" fmla="*/ 430548 h 603052"/>
              <a:gd name="connsiteX8" fmla="*/ 300957 w 604110"/>
              <a:gd name="connsiteY8" fmla="*/ 391892 h 603052"/>
              <a:gd name="connsiteX9" fmla="*/ 363841 w 604110"/>
              <a:gd name="connsiteY9" fmla="*/ 328974 h 603052"/>
              <a:gd name="connsiteX10" fmla="*/ 173954 w 604110"/>
              <a:gd name="connsiteY10" fmla="*/ 328974 h 603052"/>
              <a:gd name="connsiteX11" fmla="*/ 146494 w 604110"/>
              <a:gd name="connsiteY11" fmla="*/ 301558 h 603052"/>
              <a:gd name="connsiteX12" fmla="*/ 173954 w 604110"/>
              <a:gd name="connsiteY12" fmla="*/ 274143 h 603052"/>
              <a:gd name="connsiteX13" fmla="*/ 363978 w 604110"/>
              <a:gd name="connsiteY13" fmla="*/ 274143 h 603052"/>
              <a:gd name="connsiteX14" fmla="*/ 300957 w 604110"/>
              <a:gd name="connsiteY14" fmla="*/ 211225 h 603052"/>
              <a:gd name="connsiteX15" fmla="*/ 300957 w 604110"/>
              <a:gd name="connsiteY15" fmla="*/ 172569 h 603052"/>
              <a:gd name="connsiteX16" fmla="*/ 320385 w 604110"/>
              <a:gd name="connsiteY16" fmla="*/ 164550 h 603052"/>
              <a:gd name="connsiteX17" fmla="*/ 302055 w 604110"/>
              <a:gd name="connsiteY17" fmla="*/ 54823 h 603052"/>
              <a:gd name="connsiteX18" fmla="*/ 54919 w 604110"/>
              <a:gd name="connsiteY18" fmla="*/ 301526 h 603052"/>
              <a:gd name="connsiteX19" fmla="*/ 302055 w 604110"/>
              <a:gd name="connsiteY19" fmla="*/ 548229 h 603052"/>
              <a:gd name="connsiteX20" fmla="*/ 549191 w 604110"/>
              <a:gd name="connsiteY20" fmla="*/ 301526 h 603052"/>
              <a:gd name="connsiteX21" fmla="*/ 302055 w 604110"/>
              <a:gd name="connsiteY21" fmla="*/ 54823 h 603052"/>
              <a:gd name="connsiteX22" fmla="*/ 302055 w 604110"/>
              <a:gd name="connsiteY22" fmla="*/ 0 h 603052"/>
              <a:gd name="connsiteX23" fmla="*/ 604110 w 604110"/>
              <a:gd name="connsiteY23" fmla="*/ 301526 h 603052"/>
              <a:gd name="connsiteX24" fmla="*/ 302055 w 604110"/>
              <a:gd name="connsiteY24" fmla="*/ 603052 h 603052"/>
              <a:gd name="connsiteX25" fmla="*/ 0 w 604110"/>
              <a:gd name="connsiteY25" fmla="*/ 301526 h 603052"/>
              <a:gd name="connsiteX26" fmla="*/ 302055 w 604110"/>
              <a:gd name="connsiteY26" fmla="*/ 0 h 6030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604110" h="603052">
                <a:moveTo>
                  <a:pt x="320385" y="164550"/>
                </a:moveTo>
                <a:cubicBezTo>
                  <a:pt x="327422" y="164550"/>
                  <a:pt x="334458" y="167223"/>
                  <a:pt x="339813" y="172569"/>
                </a:cubicBezTo>
                <a:lnTo>
                  <a:pt x="449654" y="282231"/>
                </a:lnTo>
                <a:cubicBezTo>
                  <a:pt x="454734" y="287302"/>
                  <a:pt x="457617" y="294293"/>
                  <a:pt x="457617" y="301558"/>
                </a:cubicBezTo>
                <a:cubicBezTo>
                  <a:pt x="457617" y="308824"/>
                  <a:pt x="454734" y="315814"/>
                  <a:pt x="449654" y="320886"/>
                </a:cubicBezTo>
                <a:lnTo>
                  <a:pt x="339813" y="430548"/>
                </a:lnTo>
                <a:cubicBezTo>
                  <a:pt x="334458" y="436031"/>
                  <a:pt x="327319" y="438635"/>
                  <a:pt x="320316" y="438635"/>
                </a:cubicBezTo>
                <a:cubicBezTo>
                  <a:pt x="313314" y="438635"/>
                  <a:pt x="306312" y="436031"/>
                  <a:pt x="300957" y="430548"/>
                </a:cubicBezTo>
                <a:cubicBezTo>
                  <a:pt x="290248" y="419856"/>
                  <a:pt x="290248" y="402584"/>
                  <a:pt x="300957" y="391892"/>
                </a:cubicBezTo>
                <a:lnTo>
                  <a:pt x="363841" y="328974"/>
                </a:lnTo>
                <a:lnTo>
                  <a:pt x="173954" y="328974"/>
                </a:lnTo>
                <a:cubicBezTo>
                  <a:pt x="158714" y="328974"/>
                  <a:pt x="146494" y="316774"/>
                  <a:pt x="146494" y="301558"/>
                </a:cubicBezTo>
                <a:cubicBezTo>
                  <a:pt x="146494" y="286480"/>
                  <a:pt x="158714" y="274143"/>
                  <a:pt x="173954" y="274143"/>
                </a:cubicBezTo>
                <a:lnTo>
                  <a:pt x="363978" y="274143"/>
                </a:lnTo>
                <a:lnTo>
                  <a:pt x="300957" y="211225"/>
                </a:lnTo>
                <a:cubicBezTo>
                  <a:pt x="290248" y="200533"/>
                  <a:pt x="290248" y="183261"/>
                  <a:pt x="300957" y="172569"/>
                </a:cubicBezTo>
                <a:cubicBezTo>
                  <a:pt x="306312" y="167223"/>
                  <a:pt x="313349" y="164550"/>
                  <a:pt x="320385" y="164550"/>
                </a:cubicBezTo>
                <a:close/>
                <a:moveTo>
                  <a:pt x="302055" y="54823"/>
                </a:moveTo>
                <a:cubicBezTo>
                  <a:pt x="165718" y="54823"/>
                  <a:pt x="54919" y="165428"/>
                  <a:pt x="54919" y="301526"/>
                </a:cubicBezTo>
                <a:cubicBezTo>
                  <a:pt x="54919" y="437624"/>
                  <a:pt x="165718" y="548229"/>
                  <a:pt x="302055" y="548229"/>
                </a:cubicBezTo>
                <a:cubicBezTo>
                  <a:pt x="438392" y="548229"/>
                  <a:pt x="549191" y="437624"/>
                  <a:pt x="549191" y="301526"/>
                </a:cubicBezTo>
                <a:cubicBezTo>
                  <a:pt x="549191" y="165428"/>
                  <a:pt x="438392" y="54823"/>
                  <a:pt x="302055" y="54823"/>
                </a:cubicBezTo>
                <a:close/>
                <a:moveTo>
                  <a:pt x="302055" y="0"/>
                </a:moveTo>
                <a:cubicBezTo>
                  <a:pt x="468597" y="0"/>
                  <a:pt x="604110" y="135275"/>
                  <a:pt x="604110" y="301526"/>
                </a:cubicBezTo>
                <a:cubicBezTo>
                  <a:pt x="604110" y="467777"/>
                  <a:pt x="468597" y="603052"/>
                  <a:pt x="302055" y="603052"/>
                </a:cubicBezTo>
                <a:cubicBezTo>
                  <a:pt x="135513" y="603052"/>
                  <a:pt x="0" y="467777"/>
                  <a:pt x="0" y="301526"/>
                </a:cubicBezTo>
                <a:cubicBezTo>
                  <a:pt x="0" y="135275"/>
                  <a:pt x="135513" y="0"/>
                  <a:pt x="302055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68580" tIns="34290" rIns="68580" bIns="34290" numCol="1" spcCol="0" rtlCol="0" fromWordArt="0" anchor="ctr" anchorCtr="0" forceAA="0" compatLnSpc="1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85800"/>
            <a:endParaRPr lang="zh-CN" altLang="en-US" sz="1350">
              <a:solidFill>
                <a:prstClr val="white"/>
              </a:solidFill>
              <a:latin typeface="Arial" panose="020B0604020202020204"/>
              <a:ea typeface="微软雅黑" panose="020B0503020204020204" charset="-122"/>
            </a:endParaRPr>
          </a:p>
        </p:txBody>
      </p:sp>
      <p:sp>
        <p:nvSpPr>
          <p:cNvPr id="27" name="任意多边形 26"/>
          <p:cNvSpPr/>
          <p:nvPr/>
        </p:nvSpPr>
        <p:spPr>
          <a:xfrm>
            <a:off x="7170169" y="4760120"/>
            <a:ext cx="766763" cy="383381"/>
          </a:xfrm>
          <a:custGeom>
            <a:avLst/>
            <a:gdLst>
              <a:gd name="connsiteX0" fmla="*/ 511175 w 1022350"/>
              <a:gd name="connsiteY0" fmla="*/ 0 h 511175"/>
              <a:gd name="connsiteX1" fmla="*/ 1022350 w 1022350"/>
              <a:gd name="connsiteY1" fmla="*/ 511175 h 511175"/>
              <a:gd name="connsiteX2" fmla="*/ 0 w 1022350"/>
              <a:gd name="connsiteY2" fmla="*/ 511175 h 511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22350" h="511175">
                <a:moveTo>
                  <a:pt x="511175" y="0"/>
                </a:moveTo>
                <a:lnTo>
                  <a:pt x="1022350" y="511175"/>
                </a:lnTo>
                <a:lnTo>
                  <a:pt x="0" y="511175"/>
                </a:lnTo>
                <a:close/>
              </a:path>
            </a:pathLst>
          </a:custGeom>
          <a:solidFill>
            <a:srgbClr val="07A10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zh-CN" altLang="en-US" sz="1350">
              <a:solidFill>
                <a:prstClr val="white"/>
              </a:solidFill>
              <a:latin typeface="Arial" panose="020B0604020202020204"/>
              <a:ea typeface="微软雅黑" panose="020B0503020204020204" charset="-122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1346200" y="441325"/>
            <a:ext cx="2956579" cy="497316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marL="12700" marR="5080" indent="111125" algn="l">
              <a:lnSpc>
                <a:spcPct val="120000"/>
              </a:lnSpc>
              <a:spcBef>
                <a:spcPts val="100"/>
              </a:spcBef>
            </a:pPr>
            <a:r>
              <a:rPr lang="zh-CN" altLang="en-US" sz="2400" b="1" dirty="0">
                <a:solidFill>
                  <a:srgbClr val="07A10B"/>
                </a:solidFill>
                <a:latin typeface="Arial" panose="020B0604020202020204"/>
                <a:ea typeface="微软雅黑" panose="020B0503020204020204" charset="-122"/>
              </a:rPr>
              <a:t>社会责任</a:t>
            </a:r>
            <a:r>
              <a:rPr lang="en-US" altLang="zh-CN" sz="2400" b="1" dirty="0">
                <a:solidFill>
                  <a:srgbClr val="07A10B"/>
                </a:solidFill>
                <a:latin typeface="Arial" panose="020B0604020202020204"/>
                <a:ea typeface="微软雅黑" panose="020B0503020204020204" charset="-122"/>
              </a:rPr>
              <a:t>—</a:t>
            </a:r>
            <a:r>
              <a:rPr lang="zh-CN" sz="2000" spc="150" dirty="0">
                <a:solidFill>
                  <a:srgbClr val="07A10B"/>
                </a:solidFill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抗疫救灾</a:t>
            </a:r>
            <a:endParaRPr lang="zh-CN" sz="2000" b="1" spc="-5" dirty="0">
              <a:solidFill>
                <a:srgbClr val="07A10B"/>
              </a:solidFill>
              <a:latin typeface="宋体" panose="02010600030101010101" pitchFamily="2" charset="-122"/>
              <a:ea typeface="微软雅黑" panose="020B0503020204020204" charset="-122"/>
              <a:cs typeface="宋体" panose="02010600030101010101" pitchFamily="2" charset="-122"/>
              <a:sym typeface="+mn-ea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5645785" y="3364230"/>
            <a:ext cx="1478280" cy="460375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 defTabSz="685800">
              <a:lnSpc>
                <a:spcPct val="150000"/>
              </a:lnSpc>
            </a:pPr>
            <a:r>
              <a:rPr lang="zh-CN" altLang="en-US" sz="1600" dirty="0">
                <a:solidFill>
                  <a:schemeClr val="bg1"/>
                </a:solidFill>
                <a:sym typeface="+mn-ea"/>
              </a:rPr>
              <a:t>全自动化生产</a:t>
            </a:r>
            <a:endParaRPr lang="zh-CN" altLang="en-US" sz="1600" dirty="0">
              <a:solidFill>
                <a:schemeClr val="bg1"/>
              </a:solidFill>
              <a:latin typeface="Arial" panose="020B0604020202020204"/>
              <a:ea typeface="微软雅黑" panose="020B0503020204020204" charset="-122"/>
              <a:sym typeface="+mn-ea"/>
            </a:endParaRPr>
          </a:p>
        </p:txBody>
      </p:sp>
      <p:pic>
        <p:nvPicPr>
          <p:cNvPr id="26" name="object 6"/>
          <p:cNvPicPr/>
          <p:nvPr/>
        </p:nvPicPr>
        <p:blipFill>
          <a:blip r:embed="rId1" cstate="print"/>
          <a:stretch>
            <a:fillRect/>
          </a:stretch>
        </p:blipFill>
        <p:spPr>
          <a:xfrm>
            <a:off x="647055" y="98352"/>
            <a:ext cx="699447" cy="300369"/>
          </a:xfrm>
          <a:prstGeom prst="rect">
            <a:avLst/>
          </a:prstGeom>
        </p:spPr>
      </p:pic>
      <p:pic>
        <p:nvPicPr>
          <p:cNvPr id="11" name="object 11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974090" y="1048095"/>
            <a:ext cx="2617470" cy="1108005"/>
          </a:xfrm>
          <a:prstGeom prst="rect">
            <a:avLst/>
          </a:prstGeom>
        </p:spPr>
      </p:pic>
      <p:pic>
        <p:nvPicPr>
          <p:cNvPr id="2" name="object 14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985520" y="2229168"/>
            <a:ext cx="2617470" cy="1206934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3838668" y="1016039"/>
            <a:ext cx="4425886" cy="12069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2700" marR="5080">
              <a:lnSpc>
                <a:spcPct val="150000"/>
              </a:lnSpc>
              <a:spcBef>
                <a:spcPts val="95"/>
              </a:spcBef>
            </a:pPr>
            <a:r>
              <a:rPr sz="1600" spc="75" dirty="0">
                <a:solidFill>
                  <a:srgbClr val="07A10B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宋体" panose="02010600030101010101" pitchFamily="2" charset="-122"/>
                <a:sym typeface="+mn-ea"/>
              </a:rPr>
              <a:t>2020</a:t>
            </a:r>
            <a:r>
              <a:rPr sz="1600" dirty="0">
                <a:solidFill>
                  <a:srgbClr val="07A10B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宋体" panose="02010600030101010101" pitchFamily="2" charset="-122"/>
                <a:sym typeface="+mn-ea"/>
              </a:rPr>
              <a:t>年</a:t>
            </a:r>
            <a:r>
              <a:rPr sz="1600" spc="75" dirty="0">
                <a:solidFill>
                  <a:srgbClr val="07A10B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宋体" panose="02010600030101010101" pitchFamily="2" charset="-122"/>
                <a:sym typeface="+mn-ea"/>
              </a:rPr>
              <a:t>2</a:t>
            </a:r>
            <a:r>
              <a:rPr sz="1600" dirty="0">
                <a:solidFill>
                  <a:srgbClr val="07A10B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宋体" panose="02010600030101010101" pitchFamily="2" charset="-122"/>
                <a:sym typeface="+mn-ea"/>
              </a:rPr>
              <a:t>月，凤生股份联合集团兄弟企业宝马水泥，向</a:t>
            </a:r>
            <a:r>
              <a:rPr sz="1600" spc="-5" dirty="0">
                <a:solidFill>
                  <a:srgbClr val="07A10B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宋体" panose="02010600030101010101" pitchFamily="2" charset="-122"/>
                <a:sym typeface="+mn-ea"/>
              </a:rPr>
              <a:t>四</a:t>
            </a:r>
            <a:r>
              <a:rPr sz="1600" dirty="0">
                <a:solidFill>
                  <a:srgbClr val="07A10B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宋体" panose="02010600030101010101" pitchFamily="2" charset="-122"/>
                <a:sym typeface="+mn-ea"/>
              </a:rPr>
              <a:t>川红十字会捐赠</a:t>
            </a:r>
            <a:r>
              <a:rPr sz="1600" spc="5" dirty="0">
                <a:solidFill>
                  <a:srgbClr val="07A10B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宋体" panose="02010600030101010101" pitchFamily="2" charset="-122"/>
                <a:sym typeface="+mn-ea"/>
              </a:rPr>
              <a:t>价值</a:t>
            </a:r>
            <a:r>
              <a:rPr sz="1600" spc="90" dirty="0">
                <a:solidFill>
                  <a:srgbClr val="07A10B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宋体" panose="02010600030101010101" pitchFamily="2" charset="-122"/>
                <a:sym typeface="+mn-ea"/>
              </a:rPr>
              <a:t>508</a:t>
            </a:r>
            <a:r>
              <a:rPr sz="1600" spc="5" dirty="0">
                <a:solidFill>
                  <a:srgbClr val="07A10B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宋体" panose="02010600030101010101" pitchFamily="2" charset="-122"/>
                <a:sym typeface="+mn-ea"/>
              </a:rPr>
              <a:t>万元</a:t>
            </a:r>
            <a:r>
              <a:rPr sz="1600" dirty="0">
                <a:solidFill>
                  <a:srgbClr val="07A10B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宋体" panose="02010600030101010101" pitchFamily="2" charset="-122"/>
                <a:sym typeface="+mn-ea"/>
              </a:rPr>
              <a:t>的现金及物资，用于抗击</a:t>
            </a:r>
            <a:r>
              <a:rPr sz="1600" spc="-5" dirty="0">
                <a:solidFill>
                  <a:srgbClr val="07A10B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宋体" panose="02010600030101010101" pitchFamily="2" charset="-122"/>
                <a:sym typeface="+mn-ea"/>
              </a:rPr>
              <a:t>新 </a:t>
            </a:r>
            <a:r>
              <a:rPr sz="1600" dirty="0">
                <a:solidFill>
                  <a:srgbClr val="07A10B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宋体" panose="02010600030101010101" pitchFamily="2" charset="-122"/>
                <a:sym typeface="+mn-ea"/>
              </a:rPr>
              <a:t>冠疫情</a:t>
            </a:r>
            <a:r>
              <a:rPr spc="-5" dirty="0">
                <a:solidFill>
                  <a:srgbClr val="07A10B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宋体" panose="02010600030101010101" pitchFamily="2" charset="-122"/>
                <a:sym typeface="+mn-ea"/>
              </a:rPr>
              <a:t>。</a:t>
            </a:r>
            <a:endParaRPr lang="zh-CN" altLang="en-US" spc="-5" dirty="0">
              <a:solidFill>
                <a:srgbClr val="07A10B"/>
              </a:solidFill>
              <a:latin typeface="华文楷体" panose="02010600040101010101" pitchFamily="2" charset="-122"/>
              <a:ea typeface="华文楷体" panose="02010600040101010101" pitchFamily="2" charset="-122"/>
              <a:cs typeface="宋体" panose="02010600030101010101" pitchFamily="2" charset="-122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3838668" y="2254488"/>
            <a:ext cx="4279900" cy="116512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12700" marR="5080">
              <a:lnSpc>
                <a:spcPct val="150000"/>
              </a:lnSpc>
              <a:spcBef>
                <a:spcPts val="100"/>
              </a:spcBef>
            </a:pPr>
            <a:r>
              <a:rPr sz="1600" spc="75" dirty="0">
                <a:solidFill>
                  <a:srgbClr val="07A10B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宋体" panose="02010600030101010101" pitchFamily="2" charset="-122"/>
                <a:sym typeface="+mn-ea"/>
              </a:rPr>
              <a:t>2020</a:t>
            </a:r>
            <a:r>
              <a:rPr sz="1600" dirty="0">
                <a:solidFill>
                  <a:srgbClr val="07A10B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宋体" panose="02010600030101010101" pitchFamily="2" charset="-122"/>
                <a:sym typeface="+mn-ea"/>
              </a:rPr>
              <a:t>年</a:t>
            </a:r>
            <a:r>
              <a:rPr sz="1600" spc="75" dirty="0">
                <a:solidFill>
                  <a:srgbClr val="07A10B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宋体" panose="02010600030101010101" pitchFamily="2" charset="-122"/>
                <a:sym typeface="+mn-ea"/>
              </a:rPr>
              <a:t>8</a:t>
            </a:r>
            <a:r>
              <a:rPr sz="1600" dirty="0">
                <a:solidFill>
                  <a:srgbClr val="07A10B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宋体" panose="02010600030101010101" pitchFamily="2" charset="-122"/>
                <a:sym typeface="+mn-ea"/>
              </a:rPr>
              <a:t>月，</a:t>
            </a:r>
            <a:r>
              <a:rPr lang="zh-CN" altLang="en-US" sz="1600" dirty="0">
                <a:solidFill>
                  <a:srgbClr val="07A10B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宋体" panose="02010600030101010101" pitchFamily="2" charset="-122"/>
                <a:sym typeface="+mn-ea"/>
              </a:rPr>
              <a:t>凤生股份</a:t>
            </a:r>
            <a:r>
              <a:rPr sz="1600" dirty="0">
                <a:solidFill>
                  <a:srgbClr val="07A10B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宋体" panose="02010600030101010101" pitchFamily="2" charset="-122"/>
                <a:sym typeface="+mn-ea"/>
              </a:rPr>
              <a:t>联合集团兄弟企业宝马水泥捐赠</a:t>
            </a:r>
            <a:r>
              <a:rPr sz="1600" spc="5" dirty="0">
                <a:solidFill>
                  <a:srgbClr val="07A10B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宋体" panose="02010600030101010101" pitchFamily="2" charset="-122"/>
                <a:sym typeface="+mn-ea"/>
              </a:rPr>
              <a:t>价值</a:t>
            </a:r>
            <a:r>
              <a:rPr sz="1600" spc="90" dirty="0">
                <a:solidFill>
                  <a:srgbClr val="07A10B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宋体" panose="02010600030101010101" pitchFamily="2" charset="-122"/>
                <a:sym typeface="+mn-ea"/>
              </a:rPr>
              <a:t>300</a:t>
            </a:r>
            <a:r>
              <a:rPr sz="1600" spc="5" dirty="0">
                <a:solidFill>
                  <a:srgbClr val="07A10B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宋体" panose="02010600030101010101" pitchFamily="2" charset="-122"/>
                <a:sym typeface="+mn-ea"/>
              </a:rPr>
              <a:t>万元</a:t>
            </a:r>
            <a:r>
              <a:rPr sz="1600" dirty="0">
                <a:solidFill>
                  <a:srgbClr val="07A10B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宋体" panose="02010600030101010101" pitchFamily="2" charset="-122"/>
                <a:sym typeface="+mn-ea"/>
              </a:rPr>
              <a:t>的</a:t>
            </a:r>
            <a:r>
              <a:rPr sz="1600" spc="-5" dirty="0">
                <a:solidFill>
                  <a:srgbClr val="07A10B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宋体" panose="02010600030101010101" pitchFamily="2" charset="-122"/>
                <a:sym typeface="+mn-ea"/>
              </a:rPr>
              <a:t>现</a:t>
            </a:r>
            <a:r>
              <a:rPr sz="1600" dirty="0">
                <a:solidFill>
                  <a:srgbClr val="07A10B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宋体" panose="02010600030101010101" pitchFamily="2" charset="-122"/>
                <a:sym typeface="+mn-ea"/>
              </a:rPr>
              <a:t>金及物资，用于</a:t>
            </a:r>
            <a:r>
              <a:rPr lang="zh-CN" altLang="en-US" sz="1600" dirty="0">
                <a:solidFill>
                  <a:srgbClr val="07A10B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宋体" panose="02010600030101010101" pitchFamily="2" charset="-122"/>
                <a:sym typeface="+mn-ea"/>
              </a:rPr>
              <a:t>乐山市</a:t>
            </a:r>
            <a:r>
              <a:rPr sz="1600" dirty="0" err="1">
                <a:solidFill>
                  <a:srgbClr val="07A10B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宋体" panose="02010600030101010101" pitchFamily="2" charset="-122"/>
                <a:sym typeface="+mn-ea"/>
              </a:rPr>
              <a:t>抗洪救灾和灾后重建</a:t>
            </a:r>
            <a:r>
              <a:rPr sz="1600" spc="-5" dirty="0">
                <a:solidFill>
                  <a:srgbClr val="07A10B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宋体" panose="02010600030101010101" pitchFamily="2" charset="-122"/>
                <a:sym typeface="+mn-ea"/>
              </a:rPr>
              <a:t>。</a:t>
            </a:r>
            <a:endParaRPr lang="zh-CN" altLang="en-US" sz="1600" spc="-5" dirty="0">
              <a:solidFill>
                <a:srgbClr val="07A10B"/>
              </a:solidFill>
              <a:latin typeface="华文楷体" panose="02010600040101010101" pitchFamily="2" charset="-122"/>
              <a:ea typeface="华文楷体" panose="02010600040101010101" pitchFamily="2" charset="-122"/>
              <a:cs typeface="宋体" panose="02010600030101010101" pitchFamily="2" charset="-122"/>
              <a:sym typeface="+mn-ea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3747" y="3690279"/>
            <a:ext cx="1082479" cy="841019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6912" y="3680835"/>
            <a:ext cx="1132020" cy="841019"/>
          </a:xfrm>
          <a:prstGeom prst="rect">
            <a:avLst/>
          </a:prstGeom>
        </p:spPr>
      </p:pic>
      <p:sp>
        <p:nvSpPr>
          <p:cNvPr id="10" name="文本框 9"/>
          <p:cNvSpPr txBox="1"/>
          <p:nvPr/>
        </p:nvSpPr>
        <p:spPr>
          <a:xfrm>
            <a:off x="3838668" y="3507304"/>
            <a:ext cx="4279900" cy="116512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12700" marR="5080">
              <a:lnSpc>
                <a:spcPct val="150000"/>
              </a:lnSpc>
              <a:spcBef>
                <a:spcPts val="100"/>
              </a:spcBef>
            </a:pPr>
            <a:r>
              <a:rPr sz="1600" spc="75" dirty="0">
                <a:solidFill>
                  <a:srgbClr val="07A10B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宋体" panose="02010600030101010101" pitchFamily="2" charset="-122"/>
                <a:sym typeface="+mn-ea"/>
              </a:rPr>
              <a:t>20</a:t>
            </a:r>
            <a:r>
              <a:rPr lang="en-US" sz="1600" spc="75" dirty="0">
                <a:solidFill>
                  <a:srgbClr val="07A10B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宋体" panose="02010600030101010101" pitchFamily="2" charset="-122"/>
                <a:sym typeface="+mn-ea"/>
              </a:rPr>
              <a:t>23</a:t>
            </a:r>
            <a:r>
              <a:rPr sz="1600" dirty="0">
                <a:solidFill>
                  <a:srgbClr val="07A10B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宋体" panose="02010600030101010101" pitchFamily="2" charset="-122"/>
                <a:sym typeface="+mn-ea"/>
              </a:rPr>
              <a:t>年</a:t>
            </a:r>
            <a:r>
              <a:rPr lang="en-US" sz="1600" dirty="0">
                <a:solidFill>
                  <a:srgbClr val="07A10B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宋体" panose="02010600030101010101" pitchFamily="2" charset="-122"/>
                <a:sym typeface="+mn-ea"/>
              </a:rPr>
              <a:t>1</a:t>
            </a:r>
            <a:r>
              <a:rPr lang="en-US" sz="1600" spc="75" dirty="0">
                <a:solidFill>
                  <a:srgbClr val="07A10B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宋体" panose="02010600030101010101" pitchFamily="2" charset="-122"/>
                <a:sym typeface="+mn-ea"/>
              </a:rPr>
              <a:t>2</a:t>
            </a:r>
            <a:r>
              <a:rPr sz="1600" dirty="0">
                <a:solidFill>
                  <a:srgbClr val="07A10B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宋体" panose="02010600030101010101" pitchFamily="2" charset="-122"/>
                <a:sym typeface="+mn-ea"/>
              </a:rPr>
              <a:t>月，</a:t>
            </a:r>
            <a:r>
              <a:rPr lang="zh-CN" altLang="en-US" sz="1600" dirty="0">
                <a:solidFill>
                  <a:srgbClr val="07A10B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宋体" panose="02010600030101010101" pitchFamily="2" charset="-122"/>
                <a:sym typeface="+mn-ea"/>
              </a:rPr>
              <a:t>凤生股份</a:t>
            </a:r>
            <a:r>
              <a:rPr sz="1600" dirty="0" err="1">
                <a:solidFill>
                  <a:srgbClr val="07A10B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宋体" panose="02010600030101010101" pitchFamily="2" charset="-122"/>
                <a:sym typeface="+mn-ea"/>
              </a:rPr>
              <a:t>联合集团兄弟企业宝马水泥捐赠</a:t>
            </a:r>
            <a:r>
              <a:rPr lang="zh-CN" altLang="en-US" sz="1600" spc="5" dirty="0">
                <a:solidFill>
                  <a:srgbClr val="07A10B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宋体" panose="02010600030101010101" pitchFamily="2" charset="-122"/>
                <a:sym typeface="+mn-ea"/>
              </a:rPr>
              <a:t>现金</a:t>
            </a:r>
            <a:r>
              <a:rPr lang="en-US" sz="1600" spc="90" dirty="0">
                <a:solidFill>
                  <a:srgbClr val="07A10B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宋体" panose="02010600030101010101" pitchFamily="2" charset="-122"/>
                <a:sym typeface="+mn-ea"/>
              </a:rPr>
              <a:t>2</a:t>
            </a:r>
            <a:r>
              <a:rPr sz="1600" spc="90" dirty="0">
                <a:solidFill>
                  <a:srgbClr val="07A10B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宋体" panose="02010600030101010101" pitchFamily="2" charset="-122"/>
                <a:sym typeface="+mn-ea"/>
              </a:rPr>
              <a:t>00</a:t>
            </a:r>
            <a:r>
              <a:rPr sz="1600" spc="5" dirty="0">
                <a:solidFill>
                  <a:srgbClr val="07A10B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宋体" panose="02010600030101010101" pitchFamily="2" charset="-122"/>
                <a:sym typeface="+mn-ea"/>
              </a:rPr>
              <a:t>万元</a:t>
            </a:r>
            <a:r>
              <a:rPr sz="1600" dirty="0">
                <a:solidFill>
                  <a:srgbClr val="07A10B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宋体" panose="02010600030101010101" pitchFamily="2" charset="-122"/>
                <a:sym typeface="+mn-ea"/>
              </a:rPr>
              <a:t>，用于</a:t>
            </a:r>
            <a:r>
              <a:rPr lang="zh-CN" altLang="en-US" sz="1600" dirty="0">
                <a:solidFill>
                  <a:srgbClr val="07A10B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宋体" panose="02010600030101010101" pitchFamily="2" charset="-122"/>
                <a:sym typeface="+mn-ea"/>
              </a:rPr>
              <a:t>甘肃临夏州积石山县抗震救灾</a:t>
            </a:r>
            <a:r>
              <a:rPr sz="1600" spc="-5" dirty="0">
                <a:solidFill>
                  <a:srgbClr val="07A10B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宋体" panose="02010600030101010101" pitchFamily="2" charset="-122"/>
                <a:sym typeface="+mn-ea"/>
              </a:rPr>
              <a:t>。</a:t>
            </a:r>
            <a:endParaRPr lang="zh-CN" altLang="en-US" sz="1600" spc="-5" dirty="0">
              <a:solidFill>
                <a:srgbClr val="07A10B"/>
              </a:solidFill>
              <a:latin typeface="华文楷体" panose="02010600040101010101" pitchFamily="2" charset="-122"/>
              <a:ea typeface="华文楷体" panose="02010600040101010101" pitchFamily="2" charset="-122"/>
              <a:cs typeface="宋体" panose="02010600030101010101" pitchFamily="2" charset="-122"/>
              <a:sym typeface="+mn-ea"/>
            </a:endParaRPr>
          </a:p>
        </p:txBody>
      </p:sp>
    </p:spTree>
    <p:custDataLst>
      <p:tags r:id="rId6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0">
        <p:fade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/>
      <p:bldP spid="48" grpId="1"/>
      <p:bldP spid="50" grpId="0"/>
      <p:bldP spid="50" grpId="1"/>
      <p:bldP spid="51" grpId="0"/>
      <p:bldP spid="51" grpId="1"/>
      <p:bldP spid="52" grpId="0"/>
      <p:bldP spid="52" grpId="1"/>
      <p:bldP spid="8" grpId="0"/>
      <p:bldP spid="8" grpId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矩形 47"/>
          <p:cNvSpPr/>
          <p:nvPr/>
        </p:nvSpPr>
        <p:spPr>
          <a:xfrm>
            <a:off x="338455" y="3364230"/>
            <a:ext cx="1530985" cy="460375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 defTabSz="685800">
              <a:lnSpc>
                <a:spcPct val="150000"/>
              </a:lnSpc>
            </a:pPr>
            <a:r>
              <a:rPr lang="zh-CN" altLang="en-US" sz="1600">
                <a:solidFill>
                  <a:schemeClr val="bg1"/>
                </a:solidFill>
                <a:latin typeface="方正兰亭黑简体" panose="02000000000000000000" charset="-122"/>
                <a:ea typeface="方正兰亭黑简体" panose="02000000000000000000" charset="-122"/>
                <a:sym typeface="+mn-ea"/>
              </a:rPr>
              <a:t>慈竹种植基地</a:t>
            </a:r>
            <a:endParaRPr lang="zh-CN" altLang="en-US" sz="1600" dirty="0">
              <a:solidFill>
                <a:schemeClr val="bg1"/>
              </a:solidFill>
              <a:latin typeface="方正兰亭黑简体" panose="02000000000000000000" charset="-122"/>
              <a:ea typeface="方正兰亭黑简体" panose="02000000000000000000" charset="-122"/>
              <a:sym typeface="+mn-ea"/>
            </a:endParaRPr>
          </a:p>
        </p:txBody>
      </p:sp>
      <p:sp>
        <p:nvSpPr>
          <p:cNvPr id="50" name="矩形 49"/>
          <p:cNvSpPr/>
          <p:nvPr/>
        </p:nvSpPr>
        <p:spPr>
          <a:xfrm>
            <a:off x="2294255" y="3364230"/>
            <a:ext cx="1297305" cy="460375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 defTabSz="685800">
              <a:lnSpc>
                <a:spcPct val="150000"/>
              </a:lnSpc>
            </a:pPr>
            <a:r>
              <a:rPr lang="zh-CN" altLang="en-US" sz="1600" dirty="0">
                <a:solidFill>
                  <a:schemeClr val="bg1"/>
                </a:solidFill>
                <a:sym typeface="+mn-ea"/>
              </a:rPr>
              <a:t>原料处理</a:t>
            </a:r>
            <a:endParaRPr lang="zh-CN" altLang="en-US" sz="1600" dirty="0">
              <a:solidFill>
                <a:schemeClr val="bg1"/>
              </a:solidFill>
              <a:latin typeface="Arial" panose="020B0604020202020204"/>
              <a:ea typeface="微软雅黑" panose="020B0503020204020204" charset="-122"/>
              <a:sym typeface="+mn-ea"/>
            </a:endParaRPr>
          </a:p>
        </p:txBody>
      </p:sp>
      <p:sp>
        <p:nvSpPr>
          <p:cNvPr id="51" name="矩形 50"/>
          <p:cNvSpPr/>
          <p:nvPr/>
        </p:nvSpPr>
        <p:spPr>
          <a:xfrm>
            <a:off x="3966528" y="3364230"/>
            <a:ext cx="1433195" cy="460375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 defTabSz="685800">
              <a:lnSpc>
                <a:spcPct val="150000"/>
              </a:lnSpc>
            </a:pPr>
            <a:r>
              <a:rPr lang="zh-CN" altLang="en-US" sz="1600">
                <a:solidFill>
                  <a:schemeClr val="bg1"/>
                </a:solidFill>
                <a:sym typeface="+mn-ea"/>
              </a:rPr>
              <a:t>原纸生产中心</a:t>
            </a:r>
            <a:endParaRPr lang="zh-CN" altLang="en-US" sz="1600" dirty="0">
              <a:solidFill>
                <a:schemeClr val="bg1"/>
              </a:solidFill>
              <a:latin typeface="Arial" panose="020B0604020202020204"/>
              <a:ea typeface="微软雅黑" panose="020B0503020204020204" charset="-122"/>
              <a:sym typeface="+mn-ea"/>
            </a:endParaRPr>
          </a:p>
        </p:txBody>
      </p:sp>
      <p:sp>
        <p:nvSpPr>
          <p:cNvPr id="52" name="矩形 51"/>
          <p:cNvSpPr/>
          <p:nvPr/>
        </p:nvSpPr>
        <p:spPr>
          <a:xfrm>
            <a:off x="7334250" y="3364230"/>
            <a:ext cx="1478280" cy="460375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 defTabSz="685800">
              <a:lnSpc>
                <a:spcPct val="150000"/>
              </a:lnSpc>
            </a:pPr>
            <a:r>
              <a:rPr lang="zh-CN" altLang="en-US" sz="1600">
                <a:solidFill>
                  <a:schemeClr val="bg1"/>
                </a:solidFill>
                <a:sym typeface="+mn-ea"/>
              </a:rPr>
              <a:t>严格检验</a:t>
            </a:r>
            <a:endParaRPr lang="zh-CN" altLang="en-US" sz="1600" dirty="0">
              <a:solidFill>
                <a:schemeClr val="bg1"/>
              </a:solidFill>
              <a:latin typeface="Arial" panose="020B0604020202020204"/>
              <a:ea typeface="微软雅黑" panose="020B0503020204020204" charset="-122"/>
              <a:sym typeface="+mn-ea"/>
            </a:endParaRPr>
          </a:p>
        </p:txBody>
      </p:sp>
      <p:sp>
        <p:nvSpPr>
          <p:cNvPr id="21" name="任意多边形 20"/>
          <p:cNvSpPr/>
          <p:nvPr/>
        </p:nvSpPr>
        <p:spPr>
          <a:xfrm>
            <a:off x="7771734" y="4964368"/>
            <a:ext cx="358263" cy="179132"/>
          </a:xfrm>
          <a:custGeom>
            <a:avLst/>
            <a:gdLst>
              <a:gd name="connsiteX0" fmla="*/ 238842 w 477684"/>
              <a:gd name="connsiteY0" fmla="*/ 0 h 238842"/>
              <a:gd name="connsiteX1" fmla="*/ 477684 w 477684"/>
              <a:gd name="connsiteY1" fmla="*/ 238842 h 238842"/>
              <a:gd name="connsiteX2" fmla="*/ 0 w 477684"/>
              <a:gd name="connsiteY2" fmla="*/ 238842 h 2388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77684" h="238842">
                <a:moveTo>
                  <a:pt x="238842" y="0"/>
                </a:moveTo>
                <a:lnTo>
                  <a:pt x="477684" y="238842"/>
                </a:lnTo>
                <a:lnTo>
                  <a:pt x="0" y="238842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zh-CN" altLang="en-US" sz="1350">
              <a:solidFill>
                <a:prstClr val="white"/>
              </a:solidFill>
              <a:latin typeface="Arial" panose="020B0604020202020204"/>
              <a:ea typeface="微软雅黑" panose="020B0503020204020204" charset="-122"/>
            </a:endParaRPr>
          </a:p>
        </p:txBody>
      </p:sp>
      <p:sp>
        <p:nvSpPr>
          <p:cNvPr id="23" name="任意多边形 22"/>
          <p:cNvSpPr/>
          <p:nvPr/>
        </p:nvSpPr>
        <p:spPr>
          <a:xfrm>
            <a:off x="244720" y="29965"/>
            <a:ext cx="1664725" cy="832363"/>
          </a:xfrm>
          <a:custGeom>
            <a:avLst/>
            <a:gdLst>
              <a:gd name="connsiteX0" fmla="*/ 0 w 2219633"/>
              <a:gd name="connsiteY0" fmla="*/ 0 h 1109817"/>
              <a:gd name="connsiteX1" fmla="*/ 2219633 w 2219633"/>
              <a:gd name="connsiteY1" fmla="*/ 0 h 1109817"/>
              <a:gd name="connsiteX2" fmla="*/ 1109817 w 2219633"/>
              <a:gd name="connsiteY2" fmla="*/ 1109817 h 11098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219633" h="1109817">
                <a:moveTo>
                  <a:pt x="0" y="0"/>
                </a:moveTo>
                <a:lnTo>
                  <a:pt x="2219633" y="0"/>
                </a:lnTo>
                <a:lnTo>
                  <a:pt x="1109817" y="1109817"/>
                </a:lnTo>
                <a:close/>
              </a:path>
            </a:pathLst>
          </a:custGeom>
          <a:solidFill>
            <a:srgbClr val="07A10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zh-CN" altLang="en-US" sz="1350">
              <a:solidFill>
                <a:srgbClr val="07A10B"/>
              </a:solidFill>
              <a:latin typeface="Arial" panose="020B0604020202020204"/>
              <a:ea typeface="微软雅黑" panose="020B0503020204020204" charset="-122"/>
            </a:endParaRPr>
          </a:p>
        </p:txBody>
      </p:sp>
      <p:sp>
        <p:nvSpPr>
          <p:cNvPr id="24" name="椭圆 49"/>
          <p:cNvSpPr/>
          <p:nvPr/>
        </p:nvSpPr>
        <p:spPr>
          <a:xfrm>
            <a:off x="8670387" y="4760317"/>
            <a:ext cx="225879" cy="225483"/>
          </a:xfrm>
          <a:custGeom>
            <a:avLst/>
            <a:gdLst>
              <a:gd name="connsiteX0" fmla="*/ 320385 w 604110"/>
              <a:gd name="connsiteY0" fmla="*/ 164550 h 603052"/>
              <a:gd name="connsiteX1" fmla="*/ 339813 w 604110"/>
              <a:gd name="connsiteY1" fmla="*/ 172569 h 603052"/>
              <a:gd name="connsiteX2" fmla="*/ 449654 w 604110"/>
              <a:gd name="connsiteY2" fmla="*/ 282231 h 603052"/>
              <a:gd name="connsiteX3" fmla="*/ 457617 w 604110"/>
              <a:gd name="connsiteY3" fmla="*/ 301558 h 603052"/>
              <a:gd name="connsiteX4" fmla="*/ 449654 w 604110"/>
              <a:gd name="connsiteY4" fmla="*/ 320886 h 603052"/>
              <a:gd name="connsiteX5" fmla="*/ 339813 w 604110"/>
              <a:gd name="connsiteY5" fmla="*/ 430548 h 603052"/>
              <a:gd name="connsiteX6" fmla="*/ 320316 w 604110"/>
              <a:gd name="connsiteY6" fmla="*/ 438635 h 603052"/>
              <a:gd name="connsiteX7" fmla="*/ 300957 w 604110"/>
              <a:gd name="connsiteY7" fmla="*/ 430548 h 603052"/>
              <a:gd name="connsiteX8" fmla="*/ 300957 w 604110"/>
              <a:gd name="connsiteY8" fmla="*/ 391892 h 603052"/>
              <a:gd name="connsiteX9" fmla="*/ 363841 w 604110"/>
              <a:gd name="connsiteY9" fmla="*/ 328974 h 603052"/>
              <a:gd name="connsiteX10" fmla="*/ 173954 w 604110"/>
              <a:gd name="connsiteY10" fmla="*/ 328974 h 603052"/>
              <a:gd name="connsiteX11" fmla="*/ 146494 w 604110"/>
              <a:gd name="connsiteY11" fmla="*/ 301558 h 603052"/>
              <a:gd name="connsiteX12" fmla="*/ 173954 w 604110"/>
              <a:gd name="connsiteY12" fmla="*/ 274143 h 603052"/>
              <a:gd name="connsiteX13" fmla="*/ 363978 w 604110"/>
              <a:gd name="connsiteY13" fmla="*/ 274143 h 603052"/>
              <a:gd name="connsiteX14" fmla="*/ 300957 w 604110"/>
              <a:gd name="connsiteY14" fmla="*/ 211225 h 603052"/>
              <a:gd name="connsiteX15" fmla="*/ 300957 w 604110"/>
              <a:gd name="connsiteY15" fmla="*/ 172569 h 603052"/>
              <a:gd name="connsiteX16" fmla="*/ 320385 w 604110"/>
              <a:gd name="connsiteY16" fmla="*/ 164550 h 603052"/>
              <a:gd name="connsiteX17" fmla="*/ 302055 w 604110"/>
              <a:gd name="connsiteY17" fmla="*/ 54823 h 603052"/>
              <a:gd name="connsiteX18" fmla="*/ 54919 w 604110"/>
              <a:gd name="connsiteY18" fmla="*/ 301526 h 603052"/>
              <a:gd name="connsiteX19" fmla="*/ 302055 w 604110"/>
              <a:gd name="connsiteY19" fmla="*/ 548229 h 603052"/>
              <a:gd name="connsiteX20" fmla="*/ 549191 w 604110"/>
              <a:gd name="connsiteY20" fmla="*/ 301526 h 603052"/>
              <a:gd name="connsiteX21" fmla="*/ 302055 w 604110"/>
              <a:gd name="connsiteY21" fmla="*/ 54823 h 603052"/>
              <a:gd name="connsiteX22" fmla="*/ 302055 w 604110"/>
              <a:gd name="connsiteY22" fmla="*/ 0 h 603052"/>
              <a:gd name="connsiteX23" fmla="*/ 604110 w 604110"/>
              <a:gd name="connsiteY23" fmla="*/ 301526 h 603052"/>
              <a:gd name="connsiteX24" fmla="*/ 302055 w 604110"/>
              <a:gd name="connsiteY24" fmla="*/ 603052 h 603052"/>
              <a:gd name="connsiteX25" fmla="*/ 0 w 604110"/>
              <a:gd name="connsiteY25" fmla="*/ 301526 h 603052"/>
              <a:gd name="connsiteX26" fmla="*/ 302055 w 604110"/>
              <a:gd name="connsiteY26" fmla="*/ 0 h 6030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604110" h="603052">
                <a:moveTo>
                  <a:pt x="320385" y="164550"/>
                </a:moveTo>
                <a:cubicBezTo>
                  <a:pt x="327422" y="164550"/>
                  <a:pt x="334458" y="167223"/>
                  <a:pt x="339813" y="172569"/>
                </a:cubicBezTo>
                <a:lnTo>
                  <a:pt x="449654" y="282231"/>
                </a:lnTo>
                <a:cubicBezTo>
                  <a:pt x="454734" y="287302"/>
                  <a:pt x="457617" y="294293"/>
                  <a:pt x="457617" y="301558"/>
                </a:cubicBezTo>
                <a:cubicBezTo>
                  <a:pt x="457617" y="308824"/>
                  <a:pt x="454734" y="315814"/>
                  <a:pt x="449654" y="320886"/>
                </a:cubicBezTo>
                <a:lnTo>
                  <a:pt x="339813" y="430548"/>
                </a:lnTo>
                <a:cubicBezTo>
                  <a:pt x="334458" y="436031"/>
                  <a:pt x="327319" y="438635"/>
                  <a:pt x="320316" y="438635"/>
                </a:cubicBezTo>
                <a:cubicBezTo>
                  <a:pt x="313314" y="438635"/>
                  <a:pt x="306312" y="436031"/>
                  <a:pt x="300957" y="430548"/>
                </a:cubicBezTo>
                <a:cubicBezTo>
                  <a:pt x="290248" y="419856"/>
                  <a:pt x="290248" y="402584"/>
                  <a:pt x="300957" y="391892"/>
                </a:cubicBezTo>
                <a:lnTo>
                  <a:pt x="363841" y="328974"/>
                </a:lnTo>
                <a:lnTo>
                  <a:pt x="173954" y="328974"/>
                </a:lnTo>
                <a:cubicBezTo>
                  <a:pt x="158714" y="328974"/>
                  <a:pt x="146494" y="316774"/>
                  <a:pt x="146494" y="301558"/>
                </a:cubicBezTo>
                <a:cubicBezTo>
                  <a:pt x="146494" y="286480"/>
                  <a:pt x="158714" y="274143"/>
                  <a:pt x="173954" y="274143"/>
                </a:cubicBezTo>
                <a:lnTo>
                  <a:pt x="363978" y="274143"/>
                </a:lnTo>
                <a:lnTo>
                  <a:pt x="300957" y="211225"/>
                </a:lnTo>
                <a:cubicBezTo>
                  <a:pt x="290248" y="200533"/>
                  <a:pt x="290248" y="183261"/>
                  <a:pt x="300957" y="172569"/>
                </a:cubicBezTo>
                <a:cubicBezTo>
                  <a:pt x="306312" y="167223"/>
                  <a:pt x="313349" y="164550"/>
                  <a:pt x="320385" y="164550"/>
                </a:cubicBezTo>
                <a:close/>
                <a:moveTo>
                  <a:pt x="302055" y="54823"/>
                </a:moveTo>
                <a:cubicBezTo>
                  <a:pt x="165718" y="54823"/>
                  <a:pt x="54919" y="165428"/>
                  <a:pt x="54919" y="301526"/>
                </a:cubicBezTo>
                <a:cubicBezTo>
                  <a:pt x="54919" y="437624"/>
                  <a:pt x="165718" y="548229"/>
                  <a:pt x="302055" y="548229"/>
                </a:cubicBezTo>
                <a:cubicBezTo>
                  <a:pt x="438392" y="548229"/>
                  <a:pt x="549191" y="437624"/>
                  <a:pt x="549191" y="301526"/>
                </a:cubicBezTo>
                <a:cubicBezTo>
                  <a:pt x="549191" y="165428"/>
                  <a:pt x="438392" y="54823"/>
                  <a:pt x="302055" y="54823"/>
                </a:cubicBezTo>
                <a:close/>
                <a:moveTo>
                  <a:pt x="302055" y="0"/>
                </a:moveTo>
                <a:cubicBezTo>
                  <a:pt x="468597" y="0"/>
                  <a:pt x="604110" y="135275"/>
                  <a:pt x="604110" y="301526"/>
                </a:cubicBezTo>
                <a:cubicBezTo>
                  <a:pt x="604110" y="467777"/>
                  <a:pt x="468597" y="603052"/>
                  <a:pt x="302055" y="603052"/>
                </a:cubicBezTo>
                <a:cubicBezTo>
                  <a:pt x="135513" y="603052"/>
                  <a:pt x="0" y="467777"/>
                  <a:pt x="0" y="301526"/>
                </a:cubicBezTo>
                <a:cubicBezTo>
                  <a:pt x="0" y="135275"/>
                  <a:pt x="135513" y="0"/>
                  <a:pt x="302055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68580" tIns="34290" rIns="68580" bIns="34290" numCol="1" spcCol="0" rtlCol="0" fromWordArt="0" anchor="ctr" anchorCtr="0" forceAA="0" compatLnSpc="1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85800"/>
            <a:endParaRPr lang="zh-CN" altLang="en-US" sz="1350">
              <a:solidFill>
                <a:prstClr val="white"/>
              </a:solidFill>
              <a:latin typeface="Arial" panose="020B0604020202020204"/>
              <a:ea typeface="微软雅黑" panose="020B0503020204020204" charset="-122"/>
            </a:endParaRPr>
          </a:p>
        </p:txBody>
      </p:sp>
      <p:sp>
        <p:nvSpPr>
          <p:cNvPr id="25" name="椭圆 50"/>
          <p:cNvSpPr/>
          <p:nvPr/>
        </p:nvSpPr>
        <p:spPr>
          <a:xfrm flipH="1">
            <a:off x="8385912" y="4760317"/>
            <a:ext cx="225879" cy="225483"/>
          </a:xfrm>
          <a:custGeom>
            <a:avLst/>
            <a:gdLst>
              <a:gd name="connsiteX0" fmla="*/ 320385 w 604110"/>
              <a:gd name="connsiteY0" fmla="*/ 164550 h 603052"/>
              <a:gd name="connsiteX1" fmla="*/ 339813 w 604110"/>
              <a:gd name="connsiteY1" fmla="*/ 172569 h 603052"/>
              <a:gd name="connsiteX2" fmla="*/ 449654 w 604110"/>
              <a:gd name="connsiteY2" fmla="*/ 282231 h 603052"/>
              <a:gd name="connsiteX3" fmla="*/ 457617 w 604110"/>
              <a:gd name="connsiteY3" fmla="*/ 301558 h 603052"/>
              <a:gd name="connsiteX4" fmla="*/ 449654 w 604110"/>
              <a:gd name="connsiteY4" fmla="*/ 320886 h 603052"/>
              <a:gd name="connsiteX5" fmla="*/ 339813 w 604110"/>
              <a:gd name="connsiteY5" fmla="*/ 430548 h 603052"/>
              <a:gd name="connsiteX6" fmla="*/ 320316 w 604110"/>
              <a:gd name="connsiteY6" fmla="*/ 438635 h 603052"/>
              <a:gd name="connsiteX7" fmla="*/ 300957 w 604110"/>
              <a:gd name="connsiteY7" fmla="*/ 430548 h 603052"/>
              <a:gd name="connsiteX8" fmla="*/ 300957 w 604110"/>
              <a:gd name="connsiteY8" fmla="*/ 391892 h 603052"/>
              <a:gd name="connsiteX9" fmla="*/ 363841 w 604110"/>
              <a:gd name="connsiteY9" fmla="*/ 328974 h 603052"/>
              <a:gd name="connsiteX10" fmla="*/ 173954 w 604110"/>
              <a:gd name="connsiteY10" fmla="*/ 328974 h 603052"/>
              <a:gd name="connsiteX11" fmla="*/ 146494 w 604110"/>
              <a:gd name="connsiteY11" fmla="*/ 301558 h 603052"/>
              <a:gd name="connsiteX12" fmla="*/ 173954 w 604110"/>
              <a:gd name="connsiteY12" fmla="*/ 274143 h 603052"/>
              <a:gd name="connsiteX13" fmla="*/ 363978 w 604110"/>
              <a:gd name="connsiteY13" fmla="*/ 274143 h 603052"/>
              <a:gd name="connsiteX14" fmla="*/ 300957 w 604110"/>
              <a:gd name="connsiteY14" fmla="*/ 211225 h 603052"/>
              <a:gd name="connsiteX15" fmla="*/ 300957 w 604110"/>
              <a:gd name="connsiteY15" fmla="*/ 172569 h 603052"/>
              <a:gd name="connsiteX16" fmla="*/ 320385 w 604110"/>
              <a:gd name="connsiteY16" fmla="*/ 164550 h 603052"/>
              <a:gd name="connsiteX17" fmla="*/ 302055 w 604110"/>
              <a:gd name="connsiteY17" fmla="*/ 54823 h 603052"/>
              <a:gd name="connsiteX18" fmla="*/ 54919 w 604110"/>
              <a:gd name="connsiteY18" fmla="*/ 301526 h 603052"/>
              <a:gd name="connsiteX19" fmla="*/ 302055 w 604110"/>
              <a:gd name="connsiteY19" fmla="*/ 548229 h 603052"/>
              <a:gd name="connsiteX20" fmla="*/ 549191 w 604110"/>
              <a:gd name="connsiteY20" fmla="*/ 301526 h 603052"/>
              <a:gd name="connsiteX21" fmla="*/ 302055 w 604110"/>
              <a:gd name="connsiteY21" fmla="*/ 54823 h 603052"/>
              <a:gd name="connsiteX22" fmla="*/ 302055 w 604110"/>
              <a:gd name="connsiteY22" fmla="*/ 0 h 603052"/>
              <a:gd name="connsiteX23" fmla="*/ 604110 w 604110"/>
              <a:gd name="connsiteY23" fmla="*/ 301526 h 603052"/>
              <a:gd name="connsiteX24" fmla="*/ 302055 w 604110"/>
              <a:gd name="connsiteY24" fmla="*/ 603052 h 603052"/>
              <a:gd name="connsiteX25" fmla="*/ 0 w 604110"/>
              <a:gd name="connsiteY25" fmla="*/ 301526 h 603052"/>
              <a:gd name="connsiteX26" fmla="*/ 302055 w 604110"/>
              <a:gd name="connsiteY26" fmla="*/ 0 h 6030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604110" h="603052">
                <a:moveTo>
                  <a:pt x="320385" y="164550"/>
                </a:moveTo>
                <a:cubicBezTo>
                  <a:pt x="327422" y="164550"/>
                  <a:pt x="334458" y="167223"/>
                  <a:pt x="339813" y="172569"/>
                </a:cubicBezTo>
                <a:lnTo>
                  <a:pt x="449654" y="282231"/>
                </a:lnTo>
                <a:cubicBezTo>
                  <a:pt x="454734" y="287302"/>
                  <a:pt x="457617" y="294293"/>
                  <a:pt x="457617" y="301558"/>
                </a:cubicBezTo>
                <a:cubicBezTo>
                  <a:pt x="457617" y="308824"/>
                  <a:pt x="454734" y="315814"/>
                  <a:pt x="449654" y="320886"/>
                </a:cubicBezTo>
                <a:lnTo>
                  <a:pt x="339813" y="430548"/>
                </a:lnTo>
                <a:cubicBezTo>
                  <a:pt x="334458" y="436031"/>
                  <a:pt x="327319" y="438635"/>
                  <a:pt x="320316" y="438635"/>
                </a:cubicBezTo>
                <a:cubicBezTo>
                  <a:pt x="313314" y="438635"/>
                  <a:pt x="306312" y="436031"/>
                  <a:pt x="300957" y="430548"/>
                </a:cubicBezTo>
                <a:cubicBezTo>
                  <a:pt x="290248" y="419856"/>
                  <a:pt x="290248" y="402584"/>
                  <a:pt x="300957" y="391892"/>
                </a:cubicBezTo>
                <a:lnTo>
                  <a:pt x="363841" y="328974"/>
                </a:lnTo>
                <a:lnTo>
                  <a:pt x="173954" y="328974"/>
                </a:lnTo>
                <a:cubicBezTo>
                  <a:pt x="158714" y="328974"/>
                  <a:pt x="146494" y="316774"/>
                  <a:pt x="146494" y="301558"/>
                </a:cubicBezTo>
                <a:cubicBezTo>
                  <a:pt x="146494" y="286480"/>
                  <a:pt x="158714" y="274143"/>
                  <a:pt x="173954" y="274143"/>
                </a:cubicBezTo>
                <a:lnTo>
                  <a:pt x="363978" y="274143"/>
                </a:lnTo>
                <a:lnTo>
                  <a:pt x="300957" y="211225"/>
                </a:lnTo>
                <a:cubicBezTo>
                  <a:pt x="290248" y="200533"/>
                  <a:pt x="290248" y="183261"/>
                  <a:pt x="300957" y="172569"/>
                </a:cubicBezTo>
                <a:cubicBezTo>
                  <a:pt x="306312" y="167223"/>
                  <a:pt x="313349" y="164550"/>
                  <a:pt x="320385" y="164550"/>
                </a:cubicBezTo>
                <a:close/>
                <a:moveTo>
                  <a:pt x="302055" y="54823"/>
                </a:moveTo>
                <a:cubicBezTo>
                  <a:pt x="165718" y="54823"/>
                  <a:pt x="54919" y="165428"/>
                  <a:pt x="54919" y="301526"/>
                </a:cubicBezTo>
                <a:cubicBezTo>
                  <a:pt x="54919" y="437624"/>
                  <a:pt x="165718" y="548229"/>
                  <a:pt x="302055" y="548229"/>
                </a:cubicBezTo>
                <a:cubicBezTo>
                  <a:pt x="438392" y="548229"/>
                  <a:pt x="549191" y="437624"/>
                  <a:pt x="549191" y="301526"/>
                </a:cubicBezTo>
                <a:cubicBezTo>
                  <a:pt x="549191" y="165428"/>
                  <a:pt x="438392" y="54823"/>
                  <a:pt x="302055" y="54823"/>
                </a:cubicBezTo>
                <a:close/>
                <a:moveTo>
                  <a:pt x="302055" y="0"/>
                </a:moveTo>
                <a:cubicBezTo>
                  <a:pt x="468597" y="0"/>
                  <a:pt x="604110" y="135275"/>
                  <a:pt x="604110" y="301526"/>
                </a:cubicBezTo>
                <a:cubicBezTo>
                  <a:pt x="604110" y="467777"/>
                  <a:pt x="468597" y="603052"/>
                  <a:pt x="302055" y="603052"/>
                </a:cubicBezTo>
                <a:cubicBezTo>
                  <a:pt x="135513" y="603052"/>
                  <a:pt x="0" y="467777"/>
                  <a:pt x="0" y="301526"/>
                </a:cubicBezTo>
                <a:cubicBezTo>
                  <a:pt x="0" y="135275"/>
                  <a:pt x="135513" y="0"/>
                  <a:pt x="302055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68580" tIns="34290" rIns="68580" bIns="34290" numCol="1" spcCol="0" rtlCol="0" fromWordArt="0" anchor="ctr" anchorCtr="0" forceAA="0" compatLnSpc="1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85800"/>
            <a:endParaRPr lang="zh-CN" altLang="en-US" sz="1350">
              <a:solidFill>
                <a:prstClr val="white"/>
              </a:solidFill>
              <a:latin typeface="Arial" panose="020B0604020202020204"/>
              <a:ea typeface="微软雅黑" panose="020B0503020204020204" charset="-122"/>
            </a:endParaRPr>
          </a:p>
        </p:txBody>
      </p:sp>
      <p:sp>
        <p:nvSpPr>
          <p:cNvPr id="27" name="任意多边形 26"/>
          <p:cNvSpPr/>
          <p:nvPr/>
        </p:nvSpPr>
        <p:spPr>
          <a:xfrm>
            <a:off x="7170169" y="4760120"/>
            <a:ext cx="766763" cy="383381"/>
          </a:xfrm>
          <a:custGeom>
            <a:avLst/>
            <a:gdLst>
              <a:gd name="connsiteX0" fmla="*/ 511175 w 1022350"/>
              <a:gd name="connsiteY0" fmla="*/ 0 h 511175"/>
              <a:gd name="connsiteX1" fmla="*/ 1022350 w 1022350"/>
              <a:gd name="connsiteY1" fmla="*/ 511175 h 511175"/>
              <a:gd name="connsiteX2" fmla="*/ 0 w 1022350"/>
              <a:gd name="connsiteY2" fmla="*/ 511175 h 511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22350" h="511175">
                <a:moveTo>
                  <a:pt x="511175" y="0"/>
                </a:moveTo>
                <a:lnTo>
                  <a:pt x="1022350" y="511175"/>
                </a:lnTo>
                <a:lnTo>
                  <a:pt x="0" y="511175"/>
                </a:lnTo>
                <a:close/>
              </a:path>
            </a:pathLst>
          </a:custGeom>
          <a:solidFill>
            <a:srgbClr val="07A10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zh-CN" altLang="en-US" sz="1350">
              <a:solidFill>
                <a:prstClr val="white"/>
              </a:solidFill>
              <a:latin typeface="Arial" panose="020B0604020202020204"/>
              <a:ea typeface="微软雅黑" panose="020B0503020204020204" charset="-122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1346200" y="441325"/>
            <a:ext cx="4972836" cy="46166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l" defTabSz="685800"/>
            <a:r>
              <a:rPr lang="zh-CN" altLang="en-US" sz="2400" b="1" dirty="0">
                <a:solidFill>
                  <a:srgbClr val="07A10B"/>
                </a:solidFill>
                <a:latin typeface="Arial" panose="020B0604020202020204"/>
                <a:ea typeface="微软雅黑" panose="020B0503020204020204" charset="-122"/>
              </a:rPr>
              <a:t>社会责任</a:t>
            </a:r>
            <a:r>
              <a:rPr lang="en-US" altLang="zh-CN" sz="2400" b="1" dirty="0">
                <a:solidFill>
                  <a:srgbClr val="07A10B"/>
                </a:solidFill>
                <a:latin typeface="Arial" panose="020B0604020202020204"/>
                <a:ea typeface="微软雅黑" panose="020B0503020204020204" charset="-122"/>
              </a:rPr>
              <a:t>—</a:t>
            </a:r>
            <a:r>
              <a:rPr lang="zh-CN" altLang="en-US" sz="2000" b="1" dirty="0">
                <a:solidFill>
                  <a:srgbClr val="07A10B"/>
                </a:solidFill>
                <a:latin typeface="Arial" panose="020B0604020202020204"/>
                <a:ea typeface="微软雅黑" panose="020B0503020204020204" charset="-122"/>
              </a:rPr>
              <a:t>共生、共享、维护生态平衡</a:t>
            </a:r>
            <a:endParaRPr lang="zh-CN" altLang="en-US" sz="2000" b="1" dirty="0">
              <a:solidFill>
                <a:srgbClr val="07A10B"/>
              </a:solidFill>
              <a:latin typeface="Arial" panose="020B0604020202020204"/>
              <a:ea typeface="微软雅黑" panose="020B0503020204020204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5645785" y="3364230"/>
            <a:ext cx="1478280" cy="460375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 defTabSz="685800">
              <a:lnSpc>
                <a:spcPct val="150000"/>
              </a:lnSpc>
            </a:pPr>
            <a:r>
              <a:rPr lang="zh-CN" altLang="en-US" sz="1600" dirty="0">
                <a:solidFill>
                  <a:schemeClr val="bg1"/>
                </a:solidFill>
                <a:sym typeface="+mn-ea"/>
              </a:rPr>
              <a:t>全自动化生产</a:t>
            </a:r>
            <a:endParaRPr lang="zh-CN" altLang="en-US" sz="1600" dirty="0">
              <a:solidFill>
                <a:schemeClr val="bg1"/>
              </a:solidFill>
              <a:latin typeface="Arial" panose="020B0604020202020204"/>
              <a:ea typeface="微软雅黑" panose="020B0503020204020204" charset="-122"/>
              <a:sym typeface="+mn-ea"/>
            </a:endParaRPr>
          </a:p>
        </p:txBody>
      </p:sp>
      <p:pic>
        <p:nvPicPr>
          <p:cNvPr id="26" name="object 6"/>
          <p:cNvPicPr/>
          <p:nvPr/>
        </p:nvPicPr>
        <p:blipFill>
          <a:blip r:embed="rId1" cstate="print"/>
          <a:stretch>
            <a:fillRect/>
          </a:stretch>
        </p:blipFill>
        <p:spPr>
          <a:xfrm>
            <a:off x="647055" y="116132"/>
            <a:ext cx="699447" cy="325193"/>
          </a:xfrm>
          <a:prstGeom prst="rect">
            <a:avLst/>
          </a:prstGeom>
        </p:spPr>
      </p:pic>
      <p:sp>
        <p:nvSpPr>
          <p:cNvPr id="17" name="文本框 16"/>
          <p:cNvSpPr txBox="1"/>
          <p:nvPr/>
        </p:nvSpPr>
        <p:spPr>
          <a:xfrm>
            <a:off x="3041571" y="1000094"/>
            <a:ext cx="5570220" cy="398570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600" b="0" i="0" dirty="0">
                <a:solidFill>
                  <a:srgbClr val="07A10B"/>
                </a:solidFill>
                <a:effectLst/>
                <a:latin typeface="华文楷体" panose="02010600040101010101" pitchFamily="2" charset="-122"/>
                <a:ea typeface="华文楷体" panose="02010600040101010101" pitchFamily="2" charset="-122"/>
              </a:rPr>
              <a:t>     </a:t>
            </a:r>
            <a:r>
              <a:rPr lang="zh-CN" altLang="en-US" sz="1400" b="0" i="0" dirty="0">
                <a:solidFill>
                  <a:srgbClr val="07A10B"/>
                </a:solidFill>
                <a:effectLst/>
                <a:latin typeface="华文楷体" panose="02010600040101010101" pitchFamily="2" charset="-122"/>
                <a:ea typeface="华文楷体" panose="02010600040101010101" pitchFamily="2" charset="-122"/>
              </a:rPr>
              <a:t>凤生秉持和谐发展的理念，推进森林资源的再生循环，采取清洁生产措施，加强节能减排管控，从善待资源的角度去开展与生态、环境协调的生产经营活动。</a:t>
            </a:r>
            <a:endParaRPr lang="en-US" altLang="zh-CN" sz="1400" b="0" i="0" dirty="0">
              <a:solidFill>
                <a:srgbClr val="07A10B"/>
              </a:solidFill>
              <a:effectLst/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>
              <a:lnSpc>
                <a:spcPct val="150000"/>
              </a:lnSpc>
            </a:pPr>
            <a:endParaRPr lang="en-US" altLang="zh-CN" sz="1400" dirty="0">
              <a:solidFill>
                <a:srgbClr val="07A10B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1400" b="0" i="0" dirty="0">
                <a:solidFill>
                  <a:srgbClr val="07A10B"/>
                </a:solidFill>
                <a:effectLst/>
                <a:latin typeface="华文楷体" panose="02010600040101010101" pitchFamily="2" charset="-122"/>
                <a:ea typeface="华文楷体" panose="02010600040101010101" pitchFamily="2" charset="-122"/>
              </a:rPr>
              <a:t>     </a:t>
            </a:r>
            <a:r>
              <a:rPr lang="zh-CN" altLang="en-US" sz="1400" b="0" i="0" dirty="0">
                <a:solidFill>
                  <a:srgbClr val="07A10B"/>
                </a:solidFill>
                <a:effectLst/>
                <a:latin typeface="华文楷体" panose="02010600040101010101" pitchFamily="2" charset="-122"/>
                <a:ea typeface="华文楷体" panose="02010600040101010101" pitchFamily="2" charset="-122"/>
              </a:rPr>
              <a:t>凤生通过技术研发和创新，提供能让客户信赖、实用而安全的产品；并且通过自身的经营活动，建立一个企业、供方、客户、社团民众等利益相关方的良好交流互动的平台。</a:t>
            </a:r>
            <a:endParaRPr lang="zh-CN" altLang="en-US" sz="1400" b="0" i="0" dirty="0">
              <a:solidFill>
                <a:srgbClr val="07A10B"/>
              </a:solidFill>
              <a:effectLst/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>
              <a:lnSpc>
                <a:spcPct val="150000"/>
              </a:lnSpc>
            </a:pPr>
            <a:endParaRPr lang="en-US" altLang="zh-CN" sz="1400" b="0" i="0" dirty="0">
              <a:solidFill>
                <a:srgbClr val="07A10B"/>
              </a:solidFill>
              <a:effectLst/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1400" dirty="0">
                <a:solidFill>
                  <a:srgbClr val="07A10B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     凤生将业务延伸到生活用纸制造及下游加工销售，直接向终端用户提供纯竹浆的生活用纸。通过开展对环境保护和低收入人群关爱的活动，凤生将带动更多的人群贡献更多的正能量。</a:t>
            </a:r>
            <a:endParaRPr lang="en-US" altLang="zh-CN" sz="1400" dirty="0">
              <a:solidFill>
                <a:srgbClr val="07A10B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>
              <a:lnSpc>
                <a:spcPct val="150000"/>
              </a:lnSpc>
            </a:pPr>
            <a:endParaRPr lang="zh-CN" altLang="en-US" sz="1400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grpSp>
        <p:nvGrpSpPr>
          <p:cNvPr id="2" name="object 5"/>
          <p:cNvGrpSpPr/>
          <p:nvPr/>
        </p:nvGrpSpPr>
        <p:grpSpPr>
          <a:xfrm>
            <a:off x="489098" y="-164584"/>
            <a:ext cx="12650971" cy="4781711"/>
            <a:chOff x="6350" y="0"/>
            <a:chExt cx="12185649" cy="4475981"/>
          </a:xfrm>
        </p:grpSpPr>
        <p:pic>
          <p:nvPicPr>
            <p:cNvPr id="3" name="object 6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6350" y="1248410"/>
              <a:ext cx="2288970" cy="3227571"/>
            </a:xfrm>
            <a:prstGeom prst="rect">
              <a:avLst/>
            </a:prstGeom>
          </p:spPr>
        </p:pic>
        <p:pic>
          <p:nvPicPr>
            <p:cNvPr id="4" name="object 7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0994135" y="0"/>
              <a:ext cx="1197864" cy="989076"/>
            </a:xfrm>
            <a:prstGeom prst="rect">
              <a:avLst/>
            </a:prstGeom>
          </p:spPr>
        </p:pic>
      </p:grpSp>
    </p:spTree>
    <p:custDataLst>
      <p:tags r:id="rId4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0">
        <p:fade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/>
      <p:bldP spid="48" grpId="1"/>
      <p:bldP spid="50" grpId="0"/>
      <p:bldP spid="50" grpId="1"/>
      <p:bldP spid="51" grpId="0"/>
      <p:bldP spid="51" grpId="1"/>
      <p:bldP spid="52" grpId="0"/>
      <p:bldP spid="52" grpId="1"/>
      <p:bldP spid="8" grpId="0"/>
      <p:bldP spid="8" grpId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矩形 47"/>
          <p:cNvSpPr/>
          <p:nvPr/>
        </p:nvSpPr>
        <p:spPr>
          <a:xfrm>
            <a:off x="338455" y="3364230"/>
            <a:ext cx="1530985" cy="460375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 defTabSz="685800">
              <a:lnSpc>
                <a:spcPct val="150000"/>
              </a:lnSpc>
            </a:pPr>
            <a:r>
              <a:rPr lang="zh-CN" altLang="en-US" sz="1600">
                <a:solidFill>
                  <a:schemeClr val="bg1"/>
                </a:solidFill>
                <a:latin typeface="方正兰亭黑简体" panose="02000000000000000000" charset="-122"/>
                <a:ea typeface="方正兰亭黑简体" panose="02000000000000000000" charset="-122"/>
                <a:sym typeface="+mn-ea"/>
              </a:rPr>
              <a:t>慈竹种植基地</a:t>
            </a:r>
            <a:endParaRPr lang="zh-CN" altLang="en-US" sz="1600" dirty="0">
              <a:solidFill>
                <a:schemeClr val="bg1"/>
              </a:solidFill>
              <a:latin typeface="方正兰亭黑简体" panose="02000000000000000000" charset="-122"/>
              <a:ea typeface="方正兰亭黑简体" panose="02000000000000000000" charset="-122"/>
              <a:sym typeface="+mn-ea"/>
            </a:endParaRPr>
          </a:p>
        </p:txBody>
      </p:sp>
      <p:sp>
        <p:nvSpPr>
          <p:cNvPr id="50" name="矩形 49"/>
          <p:cNvSpPr/>
          <p:nvPr/>
        </p:nvSpPr>
        <p:spPr>
          <a:xfrm>
            <a:off x="2294255" y="3364230"/>
            <a:ext cx="1297305" cy="460375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 defTabSz="685800">
              <a:lnSpc>
                <a:spcPct val="150000"/>
              </a:lnSpc>
            </a:pPr>
            <a:r>
              <a:rPr lang="zh-CN" altLang="en-US" sz="1600" dirty="0">
                <a:solidFill>
                  <a:schemeClr val="bg1"/>
                </a:solidFill>
                <a:sym typeface="+mn-ea"/>
              </a:rPr>
              <a:t>原料处理</a:t>
            </a:r>
            <a:endParaRPr lang="zh-CN" altLang="en-US" sz="1600" dirty="0">
              <a:solidFill>
                <a:schemeClr val="bg1"/>
              </a:solidFill>
              <a:latin typeface="Arial" panose="020B0604020202020204"/>
              <a:ea typeface="微软雅黑" panose="020B0503020204020204" charset="-122"/>
              <a:sym typeface="+mn-ea"/>
            </a:endParaRPr>
          </a:p>
        </p:txBody>
      </p:sp>
      <p:sp>
        <p:nvSpPr>
          <p:cNvPr id="51" name="矩形 50"/>
          <p:cNvSpPr/>
          <p:nvPr/>
        </p:nvSpPr>
        <p:spPr>
          <a:xfrm>
            <a:off x="3966528" y="3364230"/>
            <a:ext cx="1433195" cy="460375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 defTabSz="685800">
              <a:lnSpc>
                <a:spcPct val="150000"/>
              </a:lnSpc>
            </a:pPr>
            <a:r>
              <a:rPr lang="zh-CN" altLang="en-US" sz="1600">
                <a:solidFill>
                  <a:schemeClr val="bg1"/>
                </a:solidFill>
                <a:sym typeface="+mn-ea"/>
              </a:rPr>
              <a:t>原纸生产中心</a:t>
            </a:r>
            <a:endParaRPr lang="zh-CN" altLang="en-US" sz="1600" dirty="0">
              <a:solidFill>
                <a:schemeClr val="bg1"/>
              </a:solidFill>
              <a:latin typeface="Arial" panose="020B0604020202020204"/>
              <a:ea typeface="微软雅黑" panose="020B0503020204020204" charset="-122"/>
              <a:sym typeface="+mn-ea"/>
            </a:endParaRPr>
          </a:p>
        </p:txBody>
      </p:sp>
      <p:sp>
        <p:nvSpPr>
          <p:cNvPr id="52" name="矩形 51"/>
          <p:cNvSpPr/>
          <p:nvPr/>
        </p:nvSpPr>
        <p:spPr>
          <a:xfrm>
            <a:off x="7334250" y="3364230"/>
            <a:ext cx="1478280" cy="460375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 defTabSz="685800">
              <a:lnSpc>
                <a:spcPct val="150000"/>
              </a:lnSpc>
            </a:pPr>
            <a:r>
              <a:rPr lang="zh-CN" altLang="en-US" sz="1600">
                <a:solidFill>
                  <a:schemeClr val="bg1"/>
                </a:solidFill>
                <a:sym typeface="+mn-ea"/>
              </a:rPr>
              <a:t>严格检验</a:t>
            </a:r>
            <a:endParaRPr lang="zh-CN" altLang="en-US" sz="1600" dirty="0">
              <a:solidFill>
                <a:schemeClr val="bg1"/>
              </a:solidFill>
              <a:latin typeface="Arial" panose="020B0604020202020204"/>
              <a:ea typeface="微软雅黑" panose="020B0503020204020204" charset="-122"/>
              <a:sym typeface="+mn-ea"/>
            </a:endParaRPr>
          </a:p>
        </p:txBody>
      </p:sp>
      <p:sp>
        <p:nvSpPr>
          <p:cNvPr id="21" name="任意多边形 20"/>
          <p:cNvSpPr/>
          <p:nvPr/>
        </p:nvSpPr>
        <p:spPr>
          <a:xfrm>
            <a:off x="7771734" y="4964368"/>
            <a:ext cx="358263" cy="179132"/>
          </a:xfrm>
          <a:custGeom>
            <a:avLst/>
            <a:gdLst>
              <a:gd name="connsiteX0" fmla="*/ 238842 w 477684"/>
              <a:gd name="connsiteY0" fmla="*/ 0 h 238842"/>
              <a:gd name="connsiteX1" fmla="*/ 477684 w 477684"/>
              <a:gd name="connsiteY1" fmla="*/ 238842 h 238842"/>
              <a:gd name="connsiteX2" fmla="*/ 0 w 477684"/>
              <a:gd name="connsiteY2" fmla="*/ 238842 h 2388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77684" h="238842">
                <a:moveTo>
                  <a:pt x="238842" y="0"/>
                </a:moveTo>
                <a:lnTo>
                  <a:pt x="477684" y="238842"/>
                </a:lnTo>
                <a:lnTo>
                  <a:pt x="0" y="238842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zh-CN" altLang="en-US" sz="1350">
              <a:solidFill>
                <a:prstClr val="white"/>
              </a:solidFill>
              <a:latin typeface="Arial" panose="020B0604020202020204"/>
              <a:ea typeface="微软雅黑" panose="020B0503020204020204" charset="-122"/>
            </a:endParaRPr>
          </a:p>
        </p:txBody>
      </p:sp>
      <p:sp>
        <p:nvSpPr>
          <p:cNvPr id="23" name="任意多边形 22"/>
          <p:cNvSpPr/>
          <p:nvPr/>
        </p:nvSpPr>
        <p:spPr>
          <a:xfrm>
            <a:off x="244720" y="29965"/>
            <a:ext cx="1664725" cy="832363"/>
          </a:xfrm>
          <a:custGeom>
            <a:avLst/>
            <a:gdLst>
              <a:gd name="connsiteX0" fmla="*/ 0 w 2219633"/>
              <a:gd name="connsiteY0" fmla="*/ 0 h 1109817"/>
              <a:gd name="connsiteX1" fmla="*/ 2219633 w 2219633"/>
              <a:gd name="connsiteY1" fmla="*/ 0 h 1109817"/>
              <a:gd name="connsiteX2" fmla="*/ 1109817 w 2219633"/>
              <a:gd name="connsiteY2" fmla="*/ 1109817 h 11098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219633" h="1109817">
                <a:moveTo>
                  <a:pt x="0" y="0"/>
                </a:moveTo>
                <a:lnTo>
                  <a:pt x="2219633" y="0"/>
                </a:lnTo>
                <a:lnTo>
                  <a:pt x="1109817" y="1109817"/>
                </a:lnTo>
                <a:close/>
              </a:path>
            </a:pathLst>
          </a:custGeom>
          <a:solidFill>
            <a:srgbClr val="07A10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zh-CN" altLang="en-US" sz="1350">
              <a:solidFill>
                <a:srgbClr val="07A10B"/>
              </a:solidFill>
              <a:latin typeface="Arial" panose="020B0604020202020204"/>
              <a:ea typeface="微软雅黑" panose="020B0503020204020204" charset="-122"/>
            </a:endParaRPr>
          </a:p>
        </p:txBody>
      </p:sp>
      <p:sp>
        <p:nvSpPr>
          <p:cNvPr id="24" name="椭圆 49"/>
          <p:cNvSpPr/>
          <p:nvPr/>
        </p:nvSpPr>
        <p:spPr>
          <a:xfrm>
            <a:off x="8670387" y="4760317"/>
            <a:ext cx="225879" cy="225483"/>
          </a:xfrm>
          <a:custGeom>
            <a:avLst/>
            <a:gdLst>
              <a:gd name="connsiteX0" fmla="*/ 320385 w 604110"/>
              <a:gd name="connsiteY0" fmla="*/ 164550 h 603052"/>
              <a:gd name="connsiteX1" fmla="*/ 339813 w 604110"/>
              <a:gd name="connsiteY1" fmla="*/ 172569 h 603052"/>
              <a:gd name="connsiteX2" fmla="*/ 449654 w 604110"/>
              <a:gd name="connsiteY2" fmla="*/ 282231 h 603052"/>
              <a:gd name="connsiteX3" fmla="*/ 457617 w 604110"/>
              <a:gd name="connsiteY3" fmla="*/ 301558 h 603052"/>
              <a:gd name="connsiteX4" fmla="*/ 449654 w 604110"/>
              <a:gd name="connsiteY4" fmla="*/ 320886 h 603052"/>
              <a:gd name="connsiteX5" fmla="*/ 339813 w 604110"/>
              <a:gd name="connsiteY5" fmla="*/ 430548 h 603052"/>
              <a:gd name="connsiteX6" fmla="*/ 320316 w 604110"/>
              <a:gd name="connsiteY6" fmla="*/ 438635 h 603052"/>
              <a:gd name="connsiteX7" fmla="*/ 300957 w 604110"/>
              <a:gd name="connsiteY7" fmla="*/ 430548 h 603052"/>
              <a:gd name="connsiteX8" fmla="*/ 300957 w 604110"/>
              <a:gd name="connsiteY8" fmla="*/ 391892 h 603052"/>
              <a:gd name="connsiteX9" fmla="*/ 363841 w 604110"/>
              <a:gd name="connsiteY9" fmla="*/ 328974 h 603052"/>
              <a:gd name="connsiteX10" fmla="*/ 173954 w 604110"/>
              <a:gd name="connsiteY10" fmla="*/ 328974 h 603052"/>
              <a:gd name="connsiteX11" fmla="*/ 146494 w 604110"/>
              <a:gd name="connsiteY11" fmla="*/ 301558 h 603052"/>
              <a:gd name="connsiteX12" fmla="*/ 173954 w 604110"/>
              <a:gd name="connsiteY12" fmla="*/ 274143 h 603052"/>
              <a:gd name="connsiteX13" fmla="*/ 363978 w 604110"/>
              <a:gd name="connsiteY13" fmla="*/ 274143 h 603052"/>
              <a:gd name="connsiteX14" fmla="*/ 300957 w 604110"/>
              <a:gd name="connsiteY14" fmla="*/ 211225 h 603052"/>
              <a:gd name="connsiteX15" fmla="*/ 300957 w 604110"/>
              <a:gd name="connsiteY15" fmla="*/ 172569 h 603052"/>
              <a:gd name="connsiteX16" fmla="*/ 320385 w 604110"/>
              <a:gd name="connsiteY16" fmla="*/ 164550 h 603052"/>
              <a:gd name="connsiteX17" fmla="*/ 302055 w 604110"/>
              <a:gd name="connsiteY17" fmla="*/ 54823 h 603052"/>
              <a:gd name="connsiteX18" fmla="*/ 54919 w 604110"/>
              <a:gd name="connsiteY18" fmla="*/ 301526 h 603052"/>
              <a:gd name="connsiteX19" fmla="*/ 302055 w 604110"/>
              <a:gd name="connsiteY19" fmla="*/ 548229 h 603052"/>
              <a:gd name="connsiteX20" fmla="*/ 549191 w 604110"/>
              <a:gd name="connsiteY20" fmla="*/ 301526 h 603052"/>
              <a:gd name="connsiteX21" fmla="*/ 302055 w 604110"/>
              <a:gd name="connsiteY21" fmla="*/ 54823 h 603052"/>
              <a:gd name="connsiteX22" fmla="*/ 302055 w 604110"/>
              <a:gd name="connsiteY22" fmla="*/ 0 h 603052"/>
              <a:gd name="connsiteX23" fmla="*/ 604110 w 604110"/>
              <a:gd name="connsiteY23" fmla="*/ 301526 h 603052"/>
              <a:gd name="connsiteX24" fmla="*/ 302055 w 604110"/>
              <a:gd name="connsiteY24" fmla="*/ 603052 h 603052"/>
              <a:gd name="connsiteX25" fmla="*/ 0 w 604110"/>
              <a:gd name="connsiteY25" fmla="*/ 301526 h 603052"/>
              <a:gd name="connsiteX26" fmla="*/ 302055 w 604110"/>
              <a:gd name="connsiteY26" fmla="*/ 0 h 6030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604110" h="603052">
                <a:moveTo>
                  <a:pt x="320385" y="164550"/>
                </a:moveTo>
                <a:cubicBezTo>
                  <a:pt x="327422" y="164550"/>
                  <a:pt x="334458" y="167223"/>
                  <a:pt x="339813" y="172569"/>
                </a:cubicBezTo>
                <a:lnTo>
                  <a:pt x="449654" y="282231"/>
                </a:lnTo>
                <a:cubicBezTo>
                  <a:pt x="454734" y="287302"/>
                  <a:pt x="457617" y="294293"/>
                  <a:pt x="457617" y="301558"/>
                </a:cubicBezTo>
                <a:cubicBezTo>
                  <a:pt x="457617" y="308824"/>
                  <a:pt x="454734" y="315814"/>
                  <a:pt x="449654" y="320886"/>
                </a:cubicBezTo>
                <a:lnTo>
                  <a:pt x="339813" y="430548"/>
                </a:lnTo>
                <a:cubicBezTo>
                  <a:pt x="334458" y="436031"/>
                  <a:pt x="327319" y="438635"/>
                  <a:pt x="320316" y="438635"/>
                </a:cubicBezTo>
                <a:cubicBezTo>
                  <a:pt x="313314" y="438635"/>
                  <a:pt x="306312" y="436031"/>
                  <a:pt x="300957" y="430548"/>
                </a:cubicBezTo>
                <a:cubicBezTo>
                  <a:pt x="290248" y="419856"/>
                  <a:pt x="290248" y="402584"/>
                  <a:pt x="300957" y="391892"/>
                </a:cubicBezTo>
                <a:lnTo>
                  <a:pt x="363841" y="328974"/>
                </a:lnTo>
                <a:lnTo>
                  <a:pt x="173954" y="328974"/>
                </a:lnTo>
                <a:cubicBezTo>
                  <a:pt x="158714" y="328974"/>
                  <a:pt x="146494" y="316774"/>
                  <a:pt x="146494" y="301558"/>
                </a:cubicBezTo>
                <a:cubicBezTo>
                  <a:pt x="146494" y="286480"/>
                  <a:pt x="158714" y="274143"/>
                  <a:pt x="173954" y="274143"/>
                </a:cubicBezTo>
                <a:lnTo>
                  <a:pt x="363978" y="274143"/>
                </a:lnTo>
                <a:lnTo>
                  <a:pt x="300957" y="211225"/>
                </a:lnTo>
                <a:cubicBezTo>
                  <a:pt x="290248" y="200533"/>
                  <a:pt x="290248" y="183261"/>
                  <a:pt x="300957" y="172569"/>
                </a:cubicBezTo>
                <a:cubicBezTo>
                  <a:pt x="306312" y="167223"/>
                  <a:pt x="313349" y="164550"/>
                  <a:pt x="320385" y="164550"/>
                </a:cubicBezTo>
                <a:close/>
                <a:moveTo>
                  <a:pt x="302055" y="54823"/>
                </a:moveTo>
                <a:cubicBezTo>
                  <a:pt x="165718" y="54823"/>
                  <a:pt x="54919" y="165428"/>
                  <a:pt x="54919" y="301526"/>
                </a:cubicBezTo>
                <a:cubicBezTo>
                  <a:pt x="54919" y="437624"/>
                  <a:pt x="165718" y="548229"/>
                  <a:pt x="302055" y="548229"/>
                </a:cubicBezTo>
                <a:cubicBezTo>
                  <a:pt x="438392" y="548229"/>
                  <a:pt x="549191" y="437624"/>
                  <a:pt x="549191" y="301526"/>
                </a:cubicBezTo>
                <a:cubicBezTo>
                  <a:pt x="549191" y="165428"/>
                  <a:pt x="438392" y="54823"/>
                  <a:pt x="302055" y="54823"/>
                </a:cubicBezTo>
                <a:close/>
                <a:moveTo>
                  <a:pt x="302055" y="0"/>
                </a:moveTo>
                <a:cubicBezTo>
                  <a:pt x="468597" y="0"/>
                  <a:pt x="604110" y="135275"/>
                  <a:pt x="604110" y="301526"/>
                </a:cubicBezTo>
                <a:cubicBezTo>
                  <a:pt x="604110" y="467777"/>
                  <a:pt x="468597" y="603052"/>
                  <a:pt x="302055" y="603052"/>
                </a:cubicBezTo>
                <a:cubicBezTo>
                  <a:pt x="135513" y="603052"/>
                  <a:pt x="0" y="467777"/>
                  <a:pt x="0" y="301526"/>
                </a:cubicBezTo>
                <a:cubicBezTo>
                  <a:pt x="0" y="135275"/>
                  <a:pt x="135513" y="0"/>
                  <a:pt x="302055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68580" tIns="34290" rIns="68580" bIns="34290" numCol="1" spcCol="0" rtlCol="0" fromWordArt="0" anchor="ctr" anchorCtr="0" forceAA="0" compatLnSpc="1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85800"/>
            <a:endParaRPr lang="zh-CN" altLang="en-US" sz="1350">
              <a:solidFill>
                <a:prstClr val="white"/>
              </a:solidFill>
              <a:latin typeface="Arial" panose="020B0604020202020204"/>
              <a:ea typeface="微软雅黑" panose="020B0503020204020204" charset="-122"/>
            </a:endParaRPr>
          </a:p>
        </p:txBody>
      </p:sp>
      <p:sp>
        <p:nvSpPr>
          <p:cNvPr id="25" name="椭圆 50"/>
          <p:cNvSpPr/>
          <p:nvPr/>
        </p:nvSpPr>
        <p:spPr>
          <a:xfrm flipH="1">
            <a:off x="8385912" y="4760317"/>
            <a:ext cx="225879" cy="225483"/>
          </a:xfrm>
          <a:custGeom>
            <a:avLst/>
            <a:gdLst>
              <a:gd name="connsiteX0" fmla="*/ 320385 w 604110"/>
              <a:gd name="connsiteY0" fmla="*/ 164550 h 603052"/>
              <a:gd name="connsiteX1" fmla="*/ 339813 w 604110"/>
              <a:gd name="connsiteY1" fmla="*/ 172569 h 603052"/>
              <a:gd name="connsiteX2" fmla="*/ 449654 w 604110"/>
              <a:gd name="connsiteY2" fmla="*/ 282231 h 603052"/>
              <a:gd name="connsiteX3" fmla="*/ 457617 w 604110"/>
              <a:gd name="connsiteY3" fmla="*/ 301558 h 603052"/>
              <a:gd name="connsiteX4" fmla="*/ 449654 w 604110"/>
              <a:gd name="connsiteY4" fmla="*/ 320886 h 603052"/>
              <a:gd name="connsiteX5" fmla="*/ 339813 w 604110"/>
              <a:gd name="connsiteY5" fmla="*/ 430548 h 603052"/>
              <a:gd name="connsiteX6" fmla="*/ 320316 w 604110"/>
              <a:gd name="connsiteY6" fmla="*/ 438635 h 603052"/>
              <a:gd name="connsiteX7" fmla="*/ 300957 w 604110"/>
              <a:gd name="connsiteY7" fmla="*/ 430548 h 603052"/>
              <a:gd name="connsiteX8" fmla="*/ 300957 w 604110"/>
              <a:gd name="connsiteY8" fmla="*/ 391892 h 603052"/>
              <a:gd name="connsiteX9" fmla="*/ 363841 w 604110"/>
              <a:gd name="connsiteY9" fmla="*/ 328974 h 603052"/>
              <a:gd name="connsiteX10" fmla="*/ 173954 w 604110"/>
              <a:gd name="connsiteY10" fmla="*/ 328974 h 603052"/>
              <a:gd name="connsiteX11" fmla="*/ 146494 w 604110"/>
              <a:gd name="connsiteY11" fmla="*/ 301558 h 603052"/>
              <a:gd name="connsiteX12" fmla="*/ 173954 w 604110"/>
              <a:gd name="connsiteY12" fmla="*/ 274143 h 603052"/>
              <a:gd name="connsiteX13" fmla="*/ 363978 w 604110"/>
              <a:gd name="connsiteY13" fmla="*/ 274143 h 603052"/>
              <a:gd name="connsiteX14" fmla="*/ 300957 w 604110"/>
              <a:gd name="connsiteY14" fmla="*/ 211225 h 603052"/>
              <a:gd name="connsiteX15" fmla="*/ 300957 w 604110"/>
              <a:gd name="connsiteY15" fmla="*/ 172569 h 603052"/>
              <a:gd name="connsiteX16" fmla="*/ 320385 w 604110"/>
              <a:gd name="connsiteY16" fmla="*/ 164550 h 603052"/>
              <a:gd name="connsiteX17" fmla="*/ 302055 w 604110"/>
              <a:gd name="connsiteY17" fmla="*/ 54823 h 603052"/>
              <a:gd name="connsiteX18" fmla="*/ 54919 w 604110"/>
              <a:gd name="connsiteY18" fmla="*/ 301526 h 603052"/>
              <a:gd name="connsiteX19" fmla="*/ 302055 w 604110"/>
              <a:gd name="connsiteY19" fmla="*/ 548229 h 603052"/>
              <a:gd name="connsiteX20" fmla="*/ 549191 w 604110"/>
              <a:gd name="connsiteY20" fmla="*/ 301526 h 603052"/>
              <a:gd name="connsiteX21" fmla="*/ 302055 w 604110"/>
              <a:gd name="connsiteY21" fmla="*/ 54823 h 603052"/>
              <a:gd name="connsiteX22" fmla="*/ 302055 w 604110"/>
              <a:gd name="connsiteY22" fmla="*/ 0 h 603052"/>
              <a:gd name="connsiteX23" fmla="*/ 604110 w 604110"/>
              <a:gd name="connsiteY23" fmla="*/ 301526 h 603052"/>
              <a:gd name="connsiteX24" fmla="*/ 302055 w 604110"/>
              <a:gd name="connsiteY24" fmla="*/ 603052 h 603052"/>
              <a:gd name="connsiteX25" fmla="*/ 0 w 604110"/>
              <a:gd name="connsiteY25" fmla="*/ 301526 h 603052"/>
              <a:gd name="connsiteX26" fmla="*/ 302055 w 604110"/>
              <a:gd name="connsiteY26" fmla="*/ 0 h 6030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604110" h="603052">
                <a:moveTo>
                  <a:pt x="320385" y="164550"/>
                </a:moveTo>
                <a:cubicBezTo>
                  <a:pt x="327422" y="164550"/>
                  <a:pt x="334458" y="167223"/>
                  <a:pt x="339813" y="172569"/>
                </a:cubicBezTo>
                <a:lnTo>
                  <a:pt x="449654" y="282231"/>
                </a:lnTo>
                <a:cubicBezTo>
                  <a:pt x="454734" y="287302"/>
                  <a:pt x="457617" y="294293"/>
                  <a:pt x="457617" y="301558"/>
                </a:cubicBezTo>
                <a:cubicBezTo>
                  <a:pt x="457617" y="308824"/>
                  <a:pt x="454734" y="315814"/>
                  <a:pt x="449654" y="320886"/>
                </a:cubicBezTo>
                <a:lnTo>
                  <a:pt x="339813" y="430548"/>
                </a:lnTo>
                <a:cubicBezTo>
                  <a:pt x="334458" y="436031"/>
                  <a:pt x="327319" y="438635"/>
                  <a:pt x="320316" y="438635"/>
                </a:cubicBezTo>
                <a:cubicBezTo>
                  <a:pt x="313314" y="438635"/>
                  <a:pt x="306312" y="436031"/>
                  <a:pt x="300957" y="430548"/>
                </a:cubicBezTo>
                <a:cubicBezTo>
                  <a:pt x="290248" y="419856"/>
                  <a:pt x="290248" y="402584"/>
                  <a:pt x="300957" y="391892"/>
                </a:cubicBezTo>
                <a:lnTo>
                  <a:pt x="363841" y="328974"/>
                </a:lnTo>
                <a:lnTo>
                  <a:pt x="173954" y="328974"/>
                </a:lnTo>
                <a:cubicBezTo>
                  <a:pt x="158714" y="328974"/>
                  <a:pt x="146494" y="316774"/>
                  <a:pt x="146494" y="301558"/>
                </a:cubicBezTo>
                <a:cubicBezTo>
                  <a:pt x="146494" y="286480"/>
                  <a:pt x="158714" y="274143"/>
                  <a:pt x="173954" y="274143"/>
                </a:cubicBezTo>
                <a:lnTo>
                  <a:pt x="363978" y="274143"/>
                </a:lnTo>
                <a:lnTo>
                  <a:pt x="300957" y="211225"/>
                </a:lnTo>
                <a:cubicBezTo>
                  <a:pt x="290248" y="200533"/>
                  <a:pt x="290248" y="183261"/>
                  <a:pt x="300957" y="172569"/>
                </a:cubicBezTo>
                <a:cubicBezTo>
                  <a:pt x="306312" y="167223"/>
                  <a:pt x="313349" y="164550"/>
                  <a:pt x="320385" y="164550"/>
                </a:cubicBezTo>
                <a:close/>
                <a:moveTo>
                  <a:pt x="302055" y="54823"/>
                </a:moveTo>
                <a:cubicBezTo>
                  <a:pt x="165718" y="54823"/>
                  <a:pt x="54919" y="165428"/>
                  <a:pt x="54919" y="301526"/>
                </a:cubicBezTo>
                <a:cubicBezTo>
                  <a:pt x="54919" y="437624"/>
                  <a:pt x="165718" y="548229"/>
                  <a:pt x="302055" y="548229"/>
                </a:cubicBezTo>
                <a:cubicBezTo>
                  <a:pt x="438392" y="548229"/>
                  <a:pt x="549191" y="437624"/>
                  <a:pt x="549191" y="301526"/>
                </a:cubicBezTo>
                <a:cubicBezTo>
                  <a:pt x="549191" y="165428"/>
                  <a:pt x="438392" y="54823"/>
                  <a:pt x="302055" y="54823"/>
                </a:cubicBezTo>
                <a:close/>
                <a:moveTo>
                  <a:pt x="302055" y="0"/>
                </a:moveTo>
                <a:cubicBezTo>
                  <a:pt x="468597" y="0"/>
                  <a:pt x="604110" y="135275"/>
                  <a:pt x="604110" y="301526"/>
                </a:cubicBezTo>
                <a:cubicBezTo>
                  <a:pt x="604110" y="467777"/>
                  <a:pt x="468597" y="603052"/>
                  <a:pt x="302055" y="603052"/>
                </a:cubicBezTo>
                <a:cubicBezTo>
                  <a:pt x="135513" y="603052"/>
                  <a:pt x="0" y="467777"/>
                  <a:pt x="0" y="301526"/>
                </a:cubicBezTo>
                <a:cubicBezTo>
                  <a:pt x="0" y="135275"/>
                  <a:pt x="135513" y="0"/>
                  <a:pt x="302055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68580" tIns="34290" rIns="68580" bIns="34290" numCol="1" spcCol="0" rtlCol="0" fromWordArt="0" anchor="ctr" anchorCtr="0" forceAA="0" compatLnSpc="1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85800"/>
            <a:endParaRPr lang="zh-CN" altLang="en-US" sz="1350">
              <a:solidFill>
                <a:prstClr val="white"/>
              </a:solidFill>
              <a:latin typeface="Arial" panose="020B0604020202020204"/>
              <a:ea typeface="微软雅黑" panose="020B0503020204020204" charset="-122"/>
            </a:endParaRPr>
          </a:p>
        </p:txBody>
      </p:sp>
      <p:sp>
        <p:nvSpPr>
          <p:cNvPr id="27" name="任意多边形 26"/>
          <p:cNvSpPr/>
          <p:nvPr/>
        </p:nvSpPr>
        <p:spPr>
          <a:xfrm>
            <a:off x="7170169" y="4760120"/>
            <a:ext cx="766763" cy="383381"/>
          </a:xfrm>
          <a:custGeom>
            <a:avLst/>
            <a:gdLst>
              <a:gd name="connsiteX0" fmla="*/ 511175 w 1022350"/>
              <a:gd name="connsiteY0" fmla="*/ 0 h 511175"/>
              <a:gd name="connsiteX1" fmla="*/ 1022350 w 1022350"/>
              <a:gd name="connsiteY1" fmla="*/ 511175 h 511175"/>
              <a:gd name="connsiteX2" fmla="*/ 0 w 1022350"/>
              <a:gd name="connsiteY2" fmla="*/ 511175 h 511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22350" h="511175">
                <a:moveTo>
                  <a:pt x="511175" y="0"/>
                </a:moveTo>
                <a:lnTo>
                  <a:pt x="1022350" y="511175"/>
                </a:lnTo>
                <a:lnTo>
                  <a:pt x="0" y="511175"/>
                </a:lnTo>
                <a:close/>
              </a:path>
            </a:pathLst>
          </a:custGeom>
          <a:solidFill>
            <a:srgbClr val="07A10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zh-CN" altLang="en-US" sz="1350">
              <a:solidFill>
                <a:prstClr val="white"/>
              </a:solidFill>
              <a:latin typeface="Arial" panose="020B0604020202020204"/>
              <a:ea typeface="微软雅黑" panose="020B0503020204020204" charset="-122"/>
            </a:endParaRPr>
          </a:p>
        </p:txBody>
      </p:sp>
      <p:grpSp>
        <p:nvGrpSpPr>
          <p:cNvPr id="28" name="组合 27"/>
          <p:cNvGrpSpPr/>
          <p:nvPr/>
        </p:nvGrpSpPr>
        <p:grpSpPr>
          <a:xfrm>
            <a:off x="1346502" y="425827"/>
            <a:ext cx="5302995" cy="519461"/>
            <a:chOff x="1757235" y="588088"/>
            <a:chExt cx="7070660" cy="692615"/>
          </a:xfrm>
        </p:grpSpPr>
        <p:sp>
          <p:nvSpPr>
            <p:cNvPr id="29" name="文本框 28"/>
            <p:cNvSpPr txBox="1"/>
            <p:nvPr/>
          </p:nvSpPr>
          <p:spPr>
            <a:xfrm>
              <a:off x="1757235" y="588088"/>
              <a:ext cx="6288475" cy="615554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l" defTabSz="685800"/>
              <a:r>
                <a:rPr lang="zh-CN" altLang="en-US" sz="2400" b="1" dirty="0">
                  <a:solidFill>
                    <a:srgbClr val="07A10B"/>
                  </a:solidFill>
                  <a:latin typeface="Arial" panose="020B0604020202020204"/>
                  <a:ea typeface="微软雅黑" panose="020B0503020204020204" charset="-122"/>
                </a:rPr>
                <a:t>商业合作</a:t>
              </a:r>
              <a:r>
                <a:rPr lang="en-US" altLang="zh-CN" sz="2400" b="1" dirty="0">
                  <a:solidFill>
                    <a:srgbClr val="07A10B"/>
                  </a:solidFill>
                  <a:latin typeface="Arial" panose="020B0604020202020204"/>
                  <a:ea typeface="微软雅黑" panose="020B0503020204020204" charset="-122"/>
                </a:rPr>
                <a:t>—</a:t>
              </a:r>
              <a:r>
                <a:rPr lang="zh-CN" altLang="en-US" sz="2000" b="1" dirty="0">
                  <a:solidFill>
                    <a:srgbClr val="07A10B"/>
                  </a:solidFill>
                  <a:latin typeface="Arial" panose="020B0604020202020204"/>
                  <a:ea typeface="微软雅黑" panose="020B0503020204020204" charset="-122"/>
                </a:rPr>
                <a:t>打造优质供应链服务能力</a:t>
              </a:r>
              <a:endParaRPr lang="zh-CN" altLang="en-US" sz="2000" b="1" dirty="0">
                <a:solidFill>
                  <a:srgbClr val="07A10B"/>
                </a:solidFill>
                <a:latin typeface="Arial" panose="020B0604020202020204"/>
                <a:ea typeface="微软雅黑" panose="020B0503020204020204" charset="-122"/>
              </a:endParaRPr>
            </a:p>
          </p:txBody>
        </p:sp>
        <p:sp>
          <p:nvSpPr>
            <p:cNvPr id="30" name="文本框 29"/>
            <p:cNvSpPr txBox="1"/>
            <p:nvPr/>
          </p:nvSpPr>
          <p:spPr>
            <a:xfrm>
              <a:off x="2204270" y="965574"/>
              <a:ext cx="6623625" cy="315129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defTabSz="685800">
                <a:lnSpc>
                  <a:spcPct val="114000"/>
                </a:lnSpc>
              </a:pPr>
              <a:endParaRPr lang="en-US" altLang="zh-CN" sz="900" dirty="0">
                <a:solidFill>
                  <a:srgbClr val="07A10B"/>
                </a:solidFill>
                <a:latin typeface="Century Gothic" panose="020B0502020202020204" pitchFamily="34" charset="0"/>
                <a:ea typeface="微软雅黑" panose="020B0503020204020204" charset="-122"/>
              </a:endParaRPr>
            </a:p>
          </p:txBody>
        </p:sp>
      </p:grpSp>
      <p:sp>
        <p:nvSpPr>
          <p:cNvPr id="8" name="矩形 7"/>
          <p:cNvSpPr/>
          <p:nvPr/>
        </p:nvSpPr>
        <p:spPr>
          <a:xfrm>
            <a:off x="5645785" y="3364230"/>
            <a:ext cx="1478280" cy="460375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 defTabSz="685800">
              <a:lnSpc>
                <a:spcPct val="150000"/>
              </a:lnSpc>
            </a:pPr>
            <a:r>
              <a:rPr lang="zh-CN" altLang="en-US" sz="1600" dirty="0">
                <a:solidFill>
                  <a:schemeClr val="bg1"/>
                </a:solidFill>
                <a:sym typeface="+mn-ea"/>
              </a:rPr>
              <a:t>全自动化生产</a:t>
            </a:r>
            <a:endParaRPr lang="zh-CN" altLang="en-US" sz="1600" dirty="0">
              <a:solidFill>
                <a:schemeClr val="bg1"/>
              </a:solidFill>
              <a:latin typeface="Arial" panose="020B0604020202020204"/>
              <a:ea typeface="微软雅黑" panose="020B0503020204020204" charset="-122"/>
              <a:sym typeface="+mn-ea"/>
            </a:endParaRPr>
          </a:p>
        </p:txBody>
      </p:sp>
      <p:pic>
        <p:nvPicPr>
          <p:cNvPr id="26" name="object 6"/>
          <p:cNvPicPr/>
          <p:nvPr/>
        </p:nvPicPr>
        <p:blipFill>
          <a:blip r:embed="rId1" cstate="print"/>
          <a:stretch>
            <a:fillRect/>
          </a:stretch>
        </p:blipFill>
        <p:spPr>
          <a:xfrm>
            <a:off x="647055" y="116132"/>
            <a:ext cx="699447" cy="309695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3090" y="945515"/>
            <a:ext cx="8077200" cy="2857500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732790" y="3430270"/>
            <a:ext cx="7038975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rgbClr val="07A10B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根据客户业务需求，提供全方位解决方案和优质服务；依托全产业链规模优势向客户支持和赋能，打造优质供应链服务能力，只有客户的发展才有凤生的事业发展</a:t>
            </a:r>
            <a:r>
              <a:rPr lang="zh-CN" altLang="en-US" dirty="0">
                <a:solidFill>
                  <a:srgbClr val="07A10B"/>
                </a:solidFill>
              </a:rPr>
              <a:t>。</a:t>
            </a:r>
            <a:endParaRPr lang="zh-CN" altLang="en-US" dirty="0"/>
          </a:p>
          <a:p>
            <a:endParaRPr lang="zh-CN" altLang="en-US" dirty="0"/>
          </a:p>
        </p:txBody>
      </p:sp>
    </p:spTree>
    <p:custDataLst>
      <p:tags r:id="rId3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0">
        <p:fade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/>
      <p:bldP spid="48" grpId="1"/>
      <p:bldP spid="50" grpId="0"/>
      <p:bldP spid="50" grpId="1"/>
      <p:bldP spid="51" grpId="0"/>
      <p:bldP spid="51" grpId="1"/>
      <p:bldP spid="52" grpId="0"/>
      <p:bldP spid="52" grpId="1"/>
      <p:bldP spid="8" grpId="0"/>
      <p:bldP spid="8" grpId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矩形 47"/>
          <p:cNvSpPr/>
          <p:nvPr/>
        </p:nvSpPr>
        <p:spPr>
          <a:xfrm>
            <a:off x="338455" y="3364230"/>
            <a:ext cx="1530985" cy="460375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 defTabSz="685800">
              <a:lnSpc>
                <a:spcPct val="150000"/>
              </a:lnSpc>
            </a:pPr>
            <a:r>
              <a:rPr lang="zh-CN" altLang="en-US" sz="1600">
                <a:solidFill>
                  <a:schemeClr val="bg1"/>
                </a:solidFill>
                <a:latin typeface="方正兰亭黑简体" panose="02000000000000000000" charset="-122"/>
                <a:ea typeface="方正兰亭黑简体" panose="02000000000000000000" charset="-122"/>
                <a:sym typeface="+mn-ea"/>
              </a:rPr>
              <a:t>慈竹种植基地</a:t>
            </a:r>
            <a:endParaRPr lang="zh-CN" altLang="en-US" sz="1600" dirty="0">
              <a:solidFill>
                <a:schemeClr val="bg1"/>
              </a:solidFill>
              <a:latin typeface="方正兰亭黑简体" panose="02000000000000000000" charset="-122"/>
              <a:ea typeface="方正兰亭黑简体" panose="02000000000000000000" charset="-122"/>
              <a:sym typeface="+mn-ea"/>
            </a:endParaRPr>
          </a:p>
        </p:txBody>
      </p:sp>
      <p:sp>
        <p:nvSpPr>
          <p:cNvPr id="50" name="矩形 49"/>
          <p:cNvSpPr/>
          <p:nvPr/>
        </p:nvSpPr>
        <p:spPr>
          <a:xfrm>
            <a:off x="2294255" y="3364230"/>
            <a:ext cx="1297305" cy="460375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 defTabSz="685800">
              <a:lnSpc>
                <a:spcPct val="150000"/>
              </a:lnSpc>
            </a:pPr>
            <a:r>
              <a:rPr lang="zh-CN" altLang="en-US" sz="1600" dirty="0">
                <a:solidFill>
                  <a:schemeClr val="bg1"/>
                </a:solidFill>
                <a:sym typeface="+mn-ea"/>
              </a:rPr>
              <a:t>原料处理</a:t>
            </a:r>
            <a:endParaRPr lang="zh-CN" altLang="en-US" sz="1600" dirty="0">
              <a:solidFill>
                <a:schemeClr val="bg1"/>
              </a:solidFill>
              <a:latin typeface="Arial" panose="020B0604020202020204"/>
              <a:ea typeface="微软雅黑" panose="020B0503020204020204" charset="-122"/>
              <a:sym typeface="+mn-ea"/>
            </a:endParaRPr>
          </a:p>
        </p:txBody>
      </p:sp>
      <p:sp>
        <p:nvSpPr>
          <p:cNvPr id="51" name="矩形 50"/>
          <p:cNvSpPr/>
          <p:nvPr/>
        </p:nvSpPr>
        <p:spPr>
          <a:xfrm>
            <a:off x="3966528" y="3364230"/>
            <a:ext cx="1433195" cy="460375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 defTabSz="685800">
              <a:lnSpc>
                <a:spcPct val="150000"/>
              </a:lnSpc>
            </a:pPr>
            <a:r>
              <a:rPr lang="zh-CN" altLang="en-US" sz="1600">
                <a:solidFill>
                  <a:schemeClr val="bg1"/>
                </a:solidFill>
                <a:sym typeface="+mn-ea"/>
              </a:rPr>
              <a:t>原纸生产中心</a:t>
            </a:r>
            <a:endParaRPr lang="zh-CN" altLang="en-US" sz="1600" dirty="0">
              <a:solidFill>
                <a:schemeClr val="bg1"/>
              </a:solidFill>
              <a:latin typeface="Arial" panose="020B0604020202020204"/>
              <a:ea typeface="微软雅黑" panose="020B0503020204020204" charset="-122"/>
              <a:sym typeface="+mn-ea"/>
            </a:endParaRPr>
          </a:p>
        </p:txBody>
      </p:sp>
      <p:sp>
        <p:nvSpPr>
          <p:cNvPr id="52" name="矩形 51"/>
          <p:cNvSpPr/>
          <p:nvPr/>
        </p:nvSpPr>
        <p:spPr>
          <a:xfrm>
            <a:off x="7334250" y="3364230"/>
            <a:ext cx="1478280" cy="460375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 defTabSz="685800">
              <a:lnSpc>
                <a:spcPct val="150000"/>
              </a:lnSpc>
            </a:pPr>
            <a:r>
              <a:rPr lang="zh-CN" altLang="en-US" sz="1600" dirty="0">
                <a:solidFill>
                  <a:schemeClr val="bg1"/>
                </a:solidFill>
                <a:sym typeface="+mn-ea"/>
              </a:rPr>
              <a:t>严格检验</a:t>
            </a:r>
            <a:endParaRPr lang="zh-CN" altLang="en-US" sz="1600" dirty="0">
              <a:solidFill>
                <a:schemeClr val="bg1"/>
              </a:solidFill>
              <a:latin typeface="Arial" panose="020B0604020202020204"/>
              <a:ea typeface="微软雅黑" panose="020B0503020204020204" charset="-122"/>
              <a:sym typeface="+mn-ea"/>
            </a:endParaRPr>
          </a:p>
        </p:txBody>
      </p:sp>
      <p:sp>
        <p:nvSpPr>
          <p:cNvPr id="21" name="任意多边形 20"/>
          <p:cNvSpPr/>
          <p:nvPr/>
        </p:nvSpPr>
        <p:spPr>
          <a:xfrm>
            <a:off x="7771734" y="4964368"/>
            <a:ext cx="358263" cy="179132"/>
          </a:xfrm>
          <a:custGeom>
            <a:avLst/>
            <a:gdLst>
              <a:gd name="connsiteX0" fmla="*/ 238842 w 477684"/>
              <a:gd name="connsiteY0" fmla="*/ 0 h 238842"/>
              <a:gd name="connsiteX1" fmla="*/ 477684 w 477684"/>
              <a:gd name="connsiteY1" fmla="*/ 238842 h 238842"/>
              <a:gd name="connsiteX2" fmla="*/ 0 w 477684"/>
              <a:gd name="connsiteY2" fmla="*/ 238842 h 2388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77684" h="238842">
                <a:moveTo>
                  <a:pt x="238842" y="0"/>
                </a:moveTo>
                <a:lnTo>
                  <a:pt x="477684" y="238842"/>
                </a:lnTo>
                <a:lnTo>
                  <a:pt x="0" y="238842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zh-CN" altLang="en-US" sz="1350">
              <a:solidFill>
                <a:prstClr val="white"/>
              </a:solidFill>
              <a:latin typeface="Arial" panose="020B0604020202020204"/>
              <a:ea typeface="微软雅黑" panose="020B0503020204020204" charset="-122"/>
            </a:endParaRPr>
          </a:p>
        </p:txBody>
      </p:sp>
      <p:sp>
        <p:nvSpPr>
          <p:cNvPr id="23" name="任意多边形 22"/>
          <p:cNvSpPr/>
          <p:nvPr/>
        </p:nvSpPr>
        <p:spPr>
          <a:xfrm>
            <a:off x="244720" y="29965"/>
            <a:ext cx="1664725" cy="832363"/>
          </a:xfrm>
          <a:custGeom>
            <a:avLst/>
            <a:gdLst>
              <a:gd name="connsiteX0" fmla="*/ 0 w 2219633"/>
              <a:gd name="connsiteY0" fmla="*/ 0 h 1109817"/>
              <a:gd name="connsiteX1" fmla="*/ 2219633 w 2219633"/>
              <a:gd name="connsiteY1" fmla="*/ 0 h 1109817"/>
              <a:gd name="connsiteX2" fmla="*/ 1109817 w 2219633"/>
              <a:gd name="connsiteY2" fmla="*/ 1109817 h 11098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219633" h="1109817">
                <a:moveTo>
                  <a:pt x="0" y="0"/>
                </a:moveTo>
                <a:lnTo>
                  <a:pt x="2219633" y="0"/>
                </a:lnTo>
                <a:lnTo>
                  <a:pt x="1109817" y="1109817"/>
                </a:lnTo>
                <a:close/>
              </a:path>
            </a:pathLst>
          </a:custGeom>
          <a:solidFill>
            <a:srgbClr val="07A10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zh-CN" altLang="en-US" sz="1350">
              <a:solidFill>
                <a:srgbClr val="07A10B"/>
              </a:solidFill>
              <a:latin typeface="Arial" panose="020B0604020202020204"/>
              <a:ea typeface="微软雅黑" panose="020B0503020204020204" charset="-122"/>
            </a:endParaRPr>
          </a:p>
        </p:txBody>
      </p:sp>
      <p:sp>
        <p:nvSpPr>
          <p:cNvPr id="24" name="椭圆 49"/>
          <p:cNvSpPr/>
          <p:nvPr/>
        </p:nvSpPr>
        <p:spPr>
          <a:xfrm>
            <a:off x="8670387" y="4760317"/>
            <a:ext cx="225879" cy="225483"/>
          </a:xfrm>
          <a:custGeom>
            <a:avLst/>
            <a:gdLst>
              <a:gd name="connsiteX0" fmla="*/ 320385 w 604110"/>
              <a:gd name="connsiteY0" fmla="*/ 164550 h 603052"/>
              <a:gd name="connsiteX1" fmla="*/ 339813 w 604110"/>
              <a:gd name="connsiteY1" fmla="*/ 172569 h 603052"/>
              <a:gd name="connsiteX2" fmla="*/ 449654 w 604110"/>
              <a:gd name="connsiteY2" fmla="*/ 282231 h 603052"/>
              <a:gd name="connsiteX3" fmla="*/ 457617 w 604110"/>
              <a:gd name="connsiteY3" fmla="*/ 301558 h 603052"/>
              <a:gd name="connsiteX4" fmla="*/ 449654 w 604110"/>
              <a:gd name="connsiteY4" fmla="*/ 320886 h 603052"/>
              <a:gd name="connsiteX5" fmla="*/ 339813 w 604110"/>
              <a:gd name="connsiteY5" fmla="*/ 430548 h 603052"/>
              <a:gd name="connsiteX6" fmla="*/ 320316 w 604110"/>
              <a:gd name="connsiteY6" fmla="*/ 438635 h 603052"/>
              <a:gd name="connsiteX7" fmla="*/ 300957 w 604110"/>
              <a:gd name="connsiteY7" fmla="*/ 430548 h 603052"/>
              <a:gd name="connsiteX8" fmla="*/ 300957 w 604110"/>
              <a:gd name="connsiteY8" fmla="*/ 391892 h 603052"/>
              <a:gd name="connsiteX9" fmla="*/ 363841 w 604110"/>
              <a:gd name="connsiteY9" fmla="*/ 328974 h 603052"/>
              <a:gd name="connsiteX10" fmla="*/ 173954 w 604110"/>
              <a:gd name="connsiteY10" fmla="*/ 328974 h 603052"/>
              <a:gd name="connsiteX11" fmla="*/ 146494 w 604110"/>
              <a:gd name="connsiteY11" fmla="*/ 301558 h 603052"/>
              <a:gd name="connsiteX12" fmla="*/ 173954 w 604110"/>
              <a:gd name="connsiteY12" fmla="*/ 274143 h 603052"/>
              <a:gd name="connsiteX13" fmla="*/ 363978 w 604110"/>
              <a:gd name="connsiteY13" fmla="*/ 274143 h 603052"/>
              <a:gd name="connsiteX14" fmla="*/ 300957 w 604110"/>
              <a:gd name="connsiteY14" fmla="*/ 211225 h 603052"/>
              <a:gd name="connsiteX15" fmla="*/ 300957 w 604110"/>
              <a:gd name="connsiteY15" fmla="*/ 172569 h 603052"/>
              <a:gd name="connsiteX16" fmla="*/ 320385 w 604110"/>
              <a:gd name="connsiteY16" fmla="*/ 164550 h 603052"/>
              <a:gd name="connsiteX17" fmla="*/ 302055 w 604110"/>
              <a:gd name="connsiteY17" fmla="*/ 54823 h 603052"/>
              <a:gd name="connsiteX18" fmla="*/ 54919 w 604110"/>
              <a:gd name="connsiteY18" fmla="*/ 301526 h 603052"/>
              <a:gd name="connsiteX19" fmla="*/ 302055 w 604110"/>
              <a:gd name="connsiteY19" fmla="*/ 548229 h 603052"/>
              <a:gd name="connsiteX20" fmla="*/ 549191 w 604110"/>
              <a:gd name="connsiteY20" fmla="*/ 301526 h 603052"/>
              <a:gd name="connsiteX21" fmla="*/ 302055 w 604110"/>
              <a:gd name="connsiteY21" fmla="*/ 54823 h 603052"/>
              <a:gd name="connsiteX22" fmla="*/ 302055 w 604110"/>
              <a:gd name="connsiteY22" fmla="*/ 0 h 603052"/>
              <a:gd name="connsiteX23" fmla="*/ 604110 w 604110"/>
              <a:gd name="connsiteY23" fmla="*/ 301526 h 603052"/>
              <a:gd name="connsiteX24" fmla="*/ 302055 w 604110"/>
              <a:gd name="connsiteY24" fmla="*/ 603052 h 603052"/>
              <a:gd name="connsiteX25" fmla="*/ 0 w 604110"/>
              <a:gd name="connsiteY25" fmla="*/ 301526 h 603052"/>
              <a:gd name="connsiteX26" fmla="*/ 302055 w 604110"/>
              <a:gd name="connsiteY26" fmla="*/ 0 h 6030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604110" h="603052">
                <a:moveTo>
                  <a:pt x="320385" y="164550"/>
                </a:moveTo>
                <a:cubicBezTo>
                  <a:pt x="327422" y="164550"/>
                  <a:pt x="334458" y="167223"/>
                  <a:pt x="339813" y="172569"/>
                </a:cubicBezTo>
                <a:lnTo>
                  <a:pt x="449654" y="282231"/>
                </a:lnTo>
                <a:cubicBezTo>
                  <a:pt x="454734" y="287302"/>
                  <a:pt x="457617" y="294293"/>
                  <a:pt x="457617" y="301558"/>
                </a:cubicBezTo>
                <a:cubicBezTo>
                  <a:pt x="457617" y="308824"/>
                  <a:pt x="454734" y="315814"/>
                  <a:pt x="449654" y="320886"/>
                </a:cubicBezTo>
                <a:lnTo>
                  <a:pt x="339813" y="430548"/>
                </a:lnTo>
                <a:cubicBezTo>
                  <a:pt x="334458" y="436031"/>
                  <a:pt x="327319" y="438635"/>
                  <a:pt x="320316" y="438635"/>
                </a:cubicBezTo>
                <a:cubicBezTo>
                  <a:pt x="313314" y="438635"/>
                  <a:pt x="306312" y="436031"/>
                  <a:pt x="300957" y="430548"/>
                </a:cubicBezTo>
                <a:cubicBezTo>
                  <a:pt x="290248" y="419856"/>
                  <a:pt x="290248" y="402584"/>
                  <a:pt x="300957" y="391892"/>
                </a:cubicBezTo>
                <a:lnTo>
                  <a:pt x="363841" y="328974"/>
                </a:lnTo>
                <a:lnTo>
                  <a:pt x="173954" y="328974"/>
                </a:lnTo>
                <a:cubicBezTo>
                  <a:pt x="158714" y="328974"/>
                  <a:pt x="146494" y="316774"/>
                  <a:pt x="146494" y="301558"/>
                </a:cubicBezTo>
                <a:cubicBezTo>
                  <a:pt x="146494" y="286480"/>
                  <a:pt x="158714" y="274143"/>
                  <a:pt x="173954" y="274143"/>
                </a:cubicBezTo>
                <a:lnTo>
                  <a:pt x="363978" y="274143"/>
                </a:lnTo>
                <a:lnTo>
                  <a:pt x="300957" y="211225"/>
                </a:lnTo>
                <a:cubicBezTo>
                  <a:pt x="290248" y="200533"/>
                  <a:pt x="290248" y="183261"/>
                  <a:pt x="300957" y="172569"/>
                </a:cubicBezTo>
                <a:cubicBezTo>
                  <a:pt x="306312" y="167223"/>
                  <a:pt x="313349" y="164550"/>
                  <a:pt x="320385" y="164550"/>
                </a:cubicBezTo>
                <a:close/>
                <a:moveTo>
                  <a:pt x="302055" y="54823"/>
                </a:moveTo>
                <a:cubicBezTo>
                  <a:pt x="165718" y="54823"/>
                  <a:pt x="54919" y="165428"/>
                  <a:pt x="54919" y="301526"/>
                </a:cubicBezTo>
                <a:cubicBezTo>
                  <a:pt x="54919" y="437624"/>
                  <a:pt x="165718" y="548229"/>
                  <a:pt x="302055" y="548229"/>
                </a:cubicBezTo>
                <a:cubicBezTo>
                  <a:pt x="438392" y="548229"/>
                  <a:pt x="549191" y="437624"/>
                  <a:pt x="549191" y="301526"/>
                </a:cubicBezTo>
                <a:cubicBezTo>
                  <a:pt x="549191" y="165428"/>
                  <a:pt x="438392" y="54823"/>
                  <a:pt x="302055" y="54823"/>
                </a:cubicBezTo>
                <a:close/>
                <a:moveTo>
                  <a:pt x="302055" y="0"/>
                </a:moveTo>
                <a:cubicBezTo>
                  <a:pt x="468597" y="0"/>
                  <a:pt x="604110" y="135275"/>
                  <a:pt x="604110" y="301526"/>
                </a:cubicBezTo>
                <a:cubicBezTo>
                  <a:pt x="604110" y="467777"/>
                  <a:pt x="468597" y="603052"/>
                  <a:pt x="302055" y="603052"/>
                </a:cubicBezTo>
                <a:cubicBezTo>
                  <a:pt x="135513" y="603052"/>
                  <a:pt x="0" y="467777"/>
                  <a:pt x="0" y="301526"/>
                </a:cubicBezTo>
                <a:cubicBezTo>
                  <a:pt x="0" y="135275"/>
                  <a:pt x="135513" y="0"/>
                  <a:pt x="302055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68580" tIns="34290" rIns="68580" bIns="34290" numCol="1" spcCol="0" rtlCol="0" fromWordArt="0" anchor="ctr" anchorCtr="0" forceAA="0" compatLnSpc="1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85800"/>
            <a:endParaRPr lang="zh-CN" altLang="en-US" sz="1350">
              <a:solidFill>
                <a:prstClr val="white"/>
              </a:solidFill>
              <a:latin typeface="Arial" panose="020B0604020202020204"/>
              <a:ea typeface="微软雅黑" panose="020B0503020204020204" charset="-122"/>
            </a:endParaRPr>
          </a:p>
        </p:txBody>
      </p:sp>
      <p:sp>
        <p:nvSpPr>
          <p:cNvPr id="25" name="椭圆 50"/>
          <p:cNvSpPr/>
          <p:nvPr/>
        </p:nvSpPr>
        <p:spPr>
          <a:xfrm flipH="1">
            <a:off x="8385912" y="4760317"/>
            <a:ext cx="225879" cy="225483"/>
          </a:xfrm>
          <a:custGeom>
            <a:avLst/>
            <a:gdLst>
              <a:gd name="connsiteX0" fmla="*/ 320385 w 604110"/>
              <a:gd name="connsiteY0" fmla="*/ 164550 h 603052"/>
              <a:gd name="connsiteX1" fmla="*/ 339813 w 604110"/>
              <a:gd name="connsiteY1" fmla="*/ 172569 h 603052"/>
              <a:gd name="connsiteX2" fmla="*/ 449654 w 604110"/>
              <a:gd name="connsiteY2" fmla="*/ 282231 h 603052"/>
              <a:gd name="connsiteX3" fmla="*/ 457617 w 604110"/>
              <a:gd name="connsiteY3" fmla="*/ 301558 h 603052"/>
              <a:gd name="connsiteX4" fmla="*/ 449654 w 604110"/>
              <a:gd name="connsiteY4" fmla="*/ 320886 h 603052"/>
              <a:gd name="connsiteX5" fmla="*/ 339813 w 604110"/>
              <a:gd name="connsiteY5" fmla="*/ 430548 h 603052"/>
              <a:gd name="connsiteX6" fmla="*/ 320316 w 604110"/>
              <a:gd name="connsiteY6" fmla="*/ 438635 h 603052"/>
              <a:gd name="connsiteX7" fmla="*/ 300957 w 604110"/>
              <a:gd name="connsiteY7" fmla="*/ 430548 h 603052"/>
              <a:gd name="connsiteX8" fmla="*/ 300957 w 604110"/>
              <a:gd name="connsiteY8" fmla="*/ 391892 h 603052"/>
              <a:gd name="connsiteX9" fmla="*/ 363841 w 604110"/>
              <a:gd name="connsiteY9" fmla="*/ 328974 h 603052"/>
              <a:gd name="connsiteX10" fmla="*/ 173954 w 604110"/>
              <a:gd name="connsiteY10" fmla="*/ 328974 h 603052"/>
              <a:gd name="connsiteX11" fmla="*/ 146494 w 604110"/>
              <a:gd name="connsiteY11" fmla="*/ 301558 h 603052"/>
              <a:gd name="connsiteX12" fmla="*/ 173954 w 604110"/>
              <a:gd name="connsiteY12" fmla="*/ 274143 h 603052"/>
              <a:gd name="connsiteX13" fmla="*/ 363978 w 604110"/>
              <a:gd name="connsiteY13" fmla="*/ 274143 h 603052"/>
              <a:gd name="connsiteX14" fmla="*/ 300957 w 604110"/>
              <a:gd name="connsiteY14" fmla="*/ 211225 h 603052"/>
              <a:gd name="connsiteX15" fmla="*/ 300957 w 604110"/>
              <a:gd name="connsiteY15" fmla="*/ 172569 h 603052"/>
              <a:gd name="connsiteX16" fmla="*/ 320385 w 604110"/>
              <a:gd name="connsiteY16" fmla="*/ 164550 h 603052"/>
              <a:gd name="connsiteX17" fmla="*/ 302055 w 604110"/>
              <a:gd name="connsiteY17" fmla="*/ 54823 h 603052"/>
              <a:gd name="connsiteX18" fmla="*/ 54919 w 604110"/>
              <a:gd name="connsiteY18" fmla="*/ 301526 h 603052"/>
              <a:gd name="connsiteX19" fmla="*/ 302055 w 604110"/>
              <a:gd name="connsiteY19" fmla="*/ 548229 h 603052"/>
              <a:gd name="connsiteX20" fmla="*/ 549191 w 604110"/>
              <a:gd name="connsiteY20" fmla="*/ 301526 h 603052"/>
              <a:gd name="connsiteX21" fmla="*/ 302055 w 604110"/>
              <a:gd name="connsiteY21" fmla="*/ 54823 h 603052"/>
              <a:gd name="connsiteX22" fmla="*/ 302055 w 604110"/>
              <a:gd name="connsiteY22" fmla="*/ 0 h 603052"/>
              <a:gd name="connsiteX23" fmla="*/ 604110 w 604110"/>
              <a:gd name="connsiteY23" fmla="*/ 301526 h 603052"/>
              <a:gd name="connsiteX24" fmla="*/ 302055 w 604110"/>
              <a:gd name="connsiteY24" fmla="*/ 603052 h 603052"/>
              <a:gd name="connsiteX25" fmla="*/ 0 w 604110"/>
              <a:gd name="connsiteY25" fmla="*/ 301526 h 603052"/>
              <a:gd name="connsiteX26" fmla="*/ 302055 w 604110"/>
              <a:gd name="connsiteY26" fmla="*/ 0 h 6030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604110" h="603052">
                <a:moveTo>
                  <a:pt x="320385" y="164550"/>
                </a:moveTo>
                <a:cubicBezTo>
                  <a:pt x="327422" y="164550"/>
                  <a:pt x="334458" y="167223"/>
                  <a:pt x="339813" y="172569"/>
                </a:cubicBezTo>
                <a:lnTo>
                  <a:pt x="449654" y="282231"/>
                </a:lnTo>
                <a:cubicBezTo>
                  <a:pt x="454734" y="287302"/>
                  <a:pt x="457617" y="294293"/>
                  <a:pt x="457617" y="301558"/>
                </a:cubicBezTo>
                <a:cubicBezTo>
                  <a:pt x="457617" y="308824"/>
                  <a:pt x="454734" y="315814"/>
                  <a:pt x="449654" y="320886"/>
                </a:cubicBezTo>
                <a:lnTo>
                  <a:pt x="339813" y="430548"/>
                </a:lnTo>
                <a:cubicBezTo>
                  <a:pt x="334458" y="436031"/>
                  <a:pt x="327319" y="438635"/>
                  <a:pt x="320316" y="438635"/>
                </a:cubicBezTo>
                <a:cubicBezTo>
                  <a:pt x="313314" y="438635"/>
                  <a:pt x="306312" y="436031"/>
                  <a:pt x="300957" y="430548"/>
                </a:cubicBezTo>
                <a:cubicBezTo>
                  <a:pt x="290248" y="419856"/>
                  <a:pt x="290248" y="402584"/>
                  <a:pt x="300957" y="391892"/>
                </a:cubicBezTo>
                <a:lnTo>
                  <a:pt x="363841" y="328974"/>
                </a:lnTo>
                <a:lnTo>
                  <a:pt x="173954" y="328974"/>
                </a:lnTo>
                <a:cubicBezTo>
                  <a:pt x="158714" y="328974"/>
                  <a:pt x="146494" y="316774"/>
                  <a:pt x="146494" y="301558"/>
                </a:cubicBezTo>
                <a:cubicBezTo>
                  <a:pt x="146494" y="286480"/>
                  <a:pt x="158714" y="274143"/>
                  <a:pt x="173954" y="274143"/>
                </a:cubicBezTo>
                <a:lnTo>
                  <a:pt x="363978" y="274143"/>
                </a:lnTo>
                <a:lnTo>
                  <a:pt x="300957" y="211225"/>
                </a:lnTo>
                <a:cubicBezTo>
                  <a:pt x="290248" y="200533"/>
                  <a:pt x="290248" y="183261"/>
                  <a:pt x="300957" y="172569"/>
                </a:cubicBezTo>
                <a:cubicBezTo>
                  <a:pt x="306312" y="167223"/>
                  <a:pt x="313349" y="164550"/>
                  <a:pt x="320385" y="164550"/>
                </a:cubicBezTo>
                <a:close/>
                <a:moveTo>
                  <a:pt x="302055" y="54823"/>
                </a:moveTo>
                <a:cubicBezTo>
                  <a:pt x="165718" y="54823"/>
                  <a:pt x="54919" y="165428"/>
                  <a:pt x="54919" y="301526"/>
                </a:cubicBezTo>
                <a:cubicBezTo>
                  <a:pt x="54919" y="437624"/>
                  <a:pt x="165718" y="548229"/>
                  <a:pt x="302055" y="548229"/>
                </a:cubicBezTo>
                <a:cubicBezTo>
                  <a:pt x="438392" y="548229"/>
                  <a:pt x="549191" y="437624"/>
                  <a:pt x="549191" y="301526"/>
                </a:cubicBezTo>
                <a:cubicBezTo>
                  <a:pt x="549191" y="165428"/>
                  <a:pt x="438392" y="54823"/>
                  <a:pt x="302055" y="54823"/>
                </a:cubicBezTo>
                <a:close/>
                <a:moveTo>
                  <a:pt x="302055" y="0"/>
                </a:moveTo>
                <a:cubicBezTo>
                  <a:pt x="468597" y="0"/>
                  <a:pt x="604110" y="135275"/>
                  <a:pt x="604110" y="301526"/>
                </a:cubicBezTo>
                <a:cubicBezTo>
                  <a:pt x="604110" y="467777"/>
                  <a:pt x="468597" y="603052"/>
                  <a:pt x="302055" y="603052"/>
                </a:cubicBezTo>
                <a:cubicBezTo>
                  <a:pt x="135513" y="603052"/>
                  <a:pt x="0" y="467777"/>
                  <a:pt x="0" y="301526"/>
                </a:cubicBezTo>
                <a:cubicBezTo>
                  <a:pt x="0" y="135275"/>
                  <a:pt x="135513" y="0"/>
                  <a:pt x="302055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68580" tIns="34290" rIns="68580" bIns="34290" numCol="1" spcCol="0" rtlCol="0" fromWordArt="0" anchor="ctr" anchorCtr="0" forceAA="0" compatLnSpc="1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85800"/>
            <a:endParaRPr lang="zh-CN" altLang="en-US" sz="1350">
              <a:solidFill>
                <a:prstClr val="white"/>
              </a:solidFill>
              <a:latin typeface="Arial" panose="020B0604020202020204"/>
              <a:ea typeface="微软雅黑" panose="020B0503020204020204" charset="-122"/>
            </a:endParaRPr>
          </a:p>
        </p:txBody>
      </p:sp>
      <p:sp>
        <p:nvSpPr>
          <p:cNvPr id="27" name="任意多边形 26"/>
          <p:cNvSpPr/>
          <p:nvPr/>
        </p:nvSpPr>
        <p:spPr>
          <a:xfrm>
            <a:off x="7170169" y="4760120"/>
            <a:ext cx="766763" cy="383381"/>
          </a:xfrm>
          <a:custGeom>
            <a:avLst/>
            <a:gdLst>
              <a:gd name="connsiteX0" fmla="*/ 511175 w 1022350"/>
              <a:gd name="connsiteY0" fmla="*/ 0 h 511175"/>
              <a:gd name="connsiteX1" fmla="*/ 1022350 w 1022350"/>
              <a:gd name="connsiteY1" fmla="*/ 511175 h 511175"/>
              <a:gd name="connsiteX2" fmla="*/ 0 w 1022350"/>
              <a:gd name="connsiteY2" fmla="*/ 511175 h 511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22350" h="511175">
                <a:moveTo>
                  <a:pt x="511175" y="0"/>
                </a:moveTo>
                <a:lnTo>
                  <a:pt x="1022350" y="511175"/>
                </a:lnTo>
                <a:lnTo>
                  <a:pt x="0" y="511175"/>
                </a:lnTo>
                <a:close/>
              </a:path>
            </a:pathLst>
          </a:custGeom>
          <a:solidFill>
            <a:srgbClr val="07A10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zh-CN" altLang="en-US" sz="1350">
              <a:solidFill>
                <a:prstClr val="white"/>
              </a:solidFill>
              <a:latin typeface="Arial" panose="020B0604020202020204"/>
              <a:ea typeface="微软雅黑" panose="020B0503020204020204" charset="-122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1681480" y="723900"/>
            <a:ext cx="4967605" cy="23622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defTabSz="685800">
              <a:lnSpc>
                <a:spcPct val="114000"/>
              </a:lnSpc>
            </a:pPr>
            <a:endParaRPr lang="en-US" altLang="zh-CN" sz="900" dirty="0">
              <a:solidFill>
                <a:srgbClr val="07A10B"/>
              </a:solidFill>
              <a:latin typeface="Century Gothic" panose="020B0502020202020204" pitchFamily="34" charset="0"/>
              <a:ea typeface="微软雅黑" panose="020B0503020204020204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5645785" y="3364230"/>
            <a:ext cx="1478280" cy="460375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 defTabSz="685800">
              <a:lnSpc>
                <a:spcPct val="150000"/>
              </a:lnSpc>
            </a:pPr>
            <a:r>
              <a:rPr lang="zh-CN" altLang="en-US" sz="1600" dirty="0">
                <a:solidFill>
                  <a:schemeClr val="bg1"/>
                </a:solidFill>
                <a:sym typeface="+mn-ea"/>
              </a:rPr>
              <a:t>全自动化生产</a:t>
            </a:r>
            <a:endParaRPr lang="zh-CN" altLang="en-US" sz="1600" dirty="0">
              <a:solidFill>
                <a:schemeClr val="bg1"/>
              </a:solidFill>
              <a:latin typeface="Arial" panose="020B0604020202020204"/>
              <a:ea typeface="微软雅黑" panose="020B0503020204020204" charset="-122"/>
              <a:sym typeface="+mn-ea"/>
            </a:endParaRPr>
          </a:p>
        </p:txBody>
      </p:sp>
      <p:pic>
        <p:nvPicPr>
          <p:cNvPr id="26" name="object 6"/>
          <p:cNvPicPr/>
          <p:nvPr/>
        </p:nvPicPr>
        <p:blipFill>
          <a:blip r:embed="rId1" cstate="print"/>
          <a:stretch>
            <a:fillRect/>
          </a:stretch>
        </p:blipFill>
        <p:spPr>
          <a:xfrm>
            <a:off x="647055" y="116132"/>
            <a:ext cx="699447" cy="342714"/>
          </a:xfrm>
          <a:prstGeom prst="rect">
            <a:avLst/>
          </a:prstGeom>
        </p:spPr>
      </p:pic>
      <p:grpSp>
        <p:nvGrpSpPr>
          <p:cNvPr id="2" name="组合 1"/>
          <p:cNvGrpSpPr/>
          <p:nvPr/>
        </p:nvGrpSpPr>
        <p:grpSpPr>
          <a:xfrm>
            <a:off x="1437942" y="458846"/>
            <a:ext cx="5211555" cy="486442"/>
            <a:chOff x="1879155" y="632114"/>
            <a:chExt cx="6948740" cy="648589"/>
          </a:xfrm>
        </p:grpSpPr>
        <p:sp>
          <p:nvSpPr>
            <p:cNvPr id="3" name="文本框 2"/>
            <p:cNvSpPr txBox="1"/>
            <p:nvPr/>
          </p:nvSpPr>
          <p:spPr>
            <a:xfrm>
              <a:off x="1879155" y="632114"/>
              <a:ext cx="4349909" cy="615553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l" defTabSz="685800"/>
              <a:r>
                <a:rPr lang="zh-CN" altLang="en-US" sz="2400" b="1" dirty="0">
                  <a:solidFill>
                    <a:srgbClr val="07A10B"/>
                  </a:solidFill>
                  <a:latin typeface="Arial" panose="020B0604020202020204"/>
                  <a:ea typeface="微软雅黑" panose="020B0503020204020204" charset="-122"/>
                </a:rPr>
                <a:t>商业合作</a:t>
              </a:r>
              <a:r>
                <a:rPr lang="en-US" altLang="zh-CN" sz="2400" b="1" dirty="0">
                  <a:solidFill>
                    <a:srgbClr val="07A10B"/>
                  </a:solidFill>
                  <a:latin typeface="Arial" panose="020B0604020202020204"/>
                  <a:ea typeface="微软雅黑" panose="020B0503020204020204" charset="-122"/>
                </a:rPr>
                <a:t>—</a:t>
              </a:r>
              <a:r>
                <a:rPr lang="zh-CN" altLang="en-US" sz="2000" b="1" dirty="0">
                  <a:solidFill>
                    <a:srgbClr val="07A10B"/>
                  </a:solidFill>
                  <a:latin typeface="Arial" panose="020B0604020202020204"/>
                  <a:ea typeface="微软雅黑" panose="020B0503020204020204" charset="-122"/>
                </a:rPr>
                <a:t>业务合作伙伴</a:t>
              </a:r>
              <a:endParaRPr lang="zh-CN" altLang="en-US" sz="2000" b="1" dirty="0">
                <a:solidFill>
                  <a:srgbClr val="07A10B"/>
                </a:solidFill>
                <a:latin typeface="Arial" panose="020B0604020202020204"/>
                <a:ea typeface="微软雅黑" panose="020B0503020204020204" charset="-122"/>
              </a:endParaRPr>
            </a:p>
          </p:txBody>
        </p:sp>
        <p:sp>
          <p:nvSpPr>
            <p:cNvPr id="4" name="文本框 3"/>
            <p:cNvSpPr txBox="1"/>
            <p:nvPr/>
          </p:nvSpPr>
          <p:spPr>
            <a:xfrm>
              <a:off x="2204270" y="965574"/>
              <a:ext cx="6623625" cy="315129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defTabSz="685800">
                <a:lnSpc>
                  <a:spcPct val="114000"/>
                </a:lnSpc>
              </a:pPr>
              <a:endParaRPr lang="en-US" altLang="zh-CN" sz="900" dirty="0">
                <a:solidFill>
                  <a:srgbClr val="07A10B"/>
                </a:solidFill>
                <a:latin typeface="Century Gothic" panose="020B0502020202020204" pitchFamily="34" charset="0"/>
                <a:ea typeface="微软雅黑" panose="020B0503020204020204" charset="-122"/>
              </a:endParaRPr>
            </a:p>
          </p:txBody>
        </p:sp>
      </p:grpSp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1101090"/>
            <a:ext cx="7856855" cy="3486785"/>
          </a:xfrm>
          <a:prstGeom prst="rect">
            <a:avLst/>
          </a:prstGeom>
        </p:spPr>
      </p:pic>
    </p:spTree>
    <p:custDataLst>
      <p:tags r:id="rId3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0">
        <p:fade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/>
      <p:bldP spid="48" grpId="1"/>
      <p:bldP spid="50" grpId="0"/>
      <p:bldP spid="50" grpId="1"/>
      <p:bldP spid="51" grpId="0"/>
      <p:bldP spid="51" grpId="1"/>
      <p:bldP spid="52" grpId="0"/>
      <p:bldP spid="52" grpId="1"/>
      <p:bldP spid="8" grpId="0"/>
      <p:bldP spid="8" grpId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 txBox="1"/>
          <p:nvPr/>
        </p:nvSpPr>
        <p:spPr>
          <a:xfrm>
            <a:off x="2873693" y="3027521"/>
            <a:ext cx="3732371" cy="240030"/>
          </a:xfrm>
          <a:prstGeom prst="rect">
            <a:avLst/>
          </a:prstGeom>
        </p:spPr>
        <p:txBody>
          <a:bodyPr vert="horz" wrap="square" lIns="0" tIns="10001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500" spc="60" dirty="0">
                <a:solidFill>
                  <a:srgbClr val="FFFFFF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S</a:t>
            </a:r>
            <a:r>
              <a:rPr sz="1350" spc="60" dirty="0">
                <a:solidFill>
                  <a:srgbClr val="FFFFFF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ichuan</a:t>
            </a:r>
            <a:r>
              <a:rPr sz="1350" spc="-505" dirty="0">
                <a:solidFill>
                  <a:srgbClr val="FFFFFF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 </a:t>
            </a:r>
            <a:r>
              <a:rPr sz="1350" spc="105" dirty="0">
                <a:solidFill>
                  <a:srgbClr val="FFFFFF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Fengsheng</a:t>
            </a:r>
            <a:r>
              <a:rPr sz="1350" spc="-500" dirty="0">
                <a:solidFill>
                  <a:srgbClr val="FFFFFF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 </a:t>
            </a:r>
            <a:r>
              <a:rPr sz="1350" spc="75" dirty="0">
                <a:solidFill>
                  <a:srgbClr val="FFFFFF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Paper</a:t>
            </a:r>
            <a:r>
              <a:rPr sz="1350" spc="-505" dirty="0">
                <a:solidFill>
                  <a:srgbClr val="FFFFFF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 </a:t>
            </a:r>
            <a:r>
              <a:rPr sz="1350" spc="70" dirty="0">
                <a:solidFill>
                  <a:srgbClr val="FFFFFF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Technology</a:t>
            </a:r>
            <a:r>
              <a:rPr sz="1350" spc="-509" dirty="0">
                <a:solidFill>
                  <a:srgbClr val="FFFFFF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 </a:t>
            </a:r>
            <a:r>
              <a:rPr sz="1350" spc="-105" dirty="0">
                <a:solidFill>
                  <a:srgbClr val="FFFFFF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Co.,</a:t>
            </a:r>
            <a:r>
              <a:rPr sz="1350" spc="-505" dirty="0">
                <a:solidFill>
                  <a:srgbClr val="FFFFFF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 </a:t>
            </a:r>
            <a:r>
              <a:rPr sz="1350" spc="-100" dirty="0">
                <a:solidFill>
                  <a:srgbClr val="FFFFFF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Ltd.</a:t>
            </a:r>
            <a:endParaRPr sz="1350">
              <a:latin typeface="宋体" panose="02010600030101010101" pitchFamily="2" charset="-122"/>
              <a:cs typeface="宋体" panose="02010600030101010101" pitchFamily="2" charset="-122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34482" y="6041"/>
            <a:ext cx="9178482" cy="5163017"/>
          </a:xfrm>
          <a:prstGeom prst="rect">
            <a:avLst/>
          </a:prstGeom>
        </p:spPr>
      </p:pic>
      <p:pic>
        <p:nvPicPr>
          <p:cNvPr id="6" name="object 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91033" y="503555"/>
            <a:ext cx="1391031" cy="603504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2407167" y="1727676"/>
            <a:ext cx="3844925" cy="10147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6000" dirty="0">
                <a:solidFill>
                  <a:schemeClr val="bg1"/>
                </a:solidFill>
              </a:rPr>
              <a:t>THANKS!</a:t>
            </a:r>
            <a:endParaRPr lang="en-US" altLang="zh-CN" sz="6000" dirty="0">
              <a:solidFill>
                <a:schemeClr val="bg1"/>
              </a:solidFill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991532" y="3662045"/>
            <a:ext cx="669734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5"/>
              </a:spcBef>
            </a:pPr>
            <a:r>
              <a:rPr lang="en-US" altLang="zh-CN" spc="60" dirty="0">
                <a:solidFill>
                  <a:schemeClr val="bg1"/>
                </a:solidFill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Sichuan</a:t>
            </a:r>
            <a:r>
              <a:rPr lang="en-US" altLang="zh-CN" spc="-505" dirty="0">
                <a:solidFill>
                  <a:schemeClr val="bg1"/>
                </a:solidFill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 </a:t>
            </a:r>
            <a:r>
              <a:rPr lang="en-US" altLang="zh-CN" spc="105" dirty="0" err="1">
                <a:solidFill>
                  <a:schemeClr val="bg1"/>
                </a:solidFill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Fengsheng</a:t>
            </a:r>
            <a:r>
              <a:rPr lang="en-US" altLang="zh-CN" spc="-500" dirty="0">
                <a:solidFill>
                  <a:schemeClr val="bg1"/>
                </a:solidFill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 </a:t>
            </a:r>
            <a:r>
              <a:rPr lang="en-US" altLang="zh-CN" spc="75" dirty="0">
                <a:solidFill>
                  <a:schemeClr val="bg1"/>
                </a:solidFill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Paper</a:t>
            </a:r>
            <a:r>
              <a:rPr lang="en-US" altLang="zh-CN" spc="-505" dirty="0">
                <a:solidFill>
                  <a:schemeClr val="bg1"/>
                </a:solidFill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 </a:t>
            </a:r>
            <a:r>
              <a:rPr lang="en-US" altLang="zh-CN" spc="70" dirty="0">
                <a:solidFill>
                  <a:schemeClr val="bg1"/>
                </a:solidFill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Technology</a:t>
            </a:r>
            <a:r>
              <a:rPr lang="en-US" altLang="zh-CN" spc="-509" dirty="0">
                <a:solidFill>
                  <a:schemeClr val="bg1"/>
                </a:solidFill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 </a:t>
            </a:r>
            <a:r>
              <a:rPr lang="en-US" altLang="zh-CN" spc="-105" dirty="0">
                <a:solidFill>
                  <a:schemeClr val="bg1"/>
                </a:solidFill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Co.,</a:t>
            </a:r>
            <a:r>
              <a:rPr lang="en-US" altLang="zh-CN" spc="-505" dirty="0">
                <a:solidFill>
                  <a:schemeClr val="bg1"/>
                </a:solidFill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 </a:t>
            </a:r>
            <a:r>
              <a:rPr lang="en-US" altLang="zh-CN" spc="-100" dirty="0">
                <a:solidFill>
                  <a:schemeClr val="bg1"/>
                </a:solidFill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Ltd.</a:t>
            </a:r>
            <a:endParaRPr lang="en-US" altLang="zh-CN" spc="-100" dirty="0">
              <a:solidFill>
                <a:schemeClr val="bg1"/>
              </a:solidFill>
              <a:latin typeface="宋体" panose="02010600030101010101" pitchFamily="2" charset="-122"/>
              <a:cs typeface="宋体" panose="02010600030101010101" pitchFamily="2" charset="-122"/>
              <a:sym typeface="+mn-ea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1730672" y="3223260"/>
            <a:ext cx="572071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defTabSz="685800"/>
            <a:r>
              <a:rPr lang="zh-CN" altLang="en-US" sz="2800" b="1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sym typeface="+mn-ea"/>
              </a:rPr>
              <a:t>四川凤生纸业科技股份有限公司</a:t>
            </a:r>
            <a:endParaRPr lang="zh-CN" altLang="en-US" sz="2800" b="1" dirty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sym typeface="+mn-ea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矩形 54"/>
          <p:cNvSpPr/>
          <p:nvPr/>
        </p:nvSpPr>
        <p:spPr>
          <a:xfrm>
            <a:off x="423081" y="1044053"/>
            <a:ext cx="8473186" cy="2962734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>
              <a:lnSpc>
                <a:spcPct val="150000"/>
              </a:lnSpc>
            </a:pPr>
            <a:endParaRPr lang="en-US" altLang="zh-CN" sz="1400" dirty="0">
              <a:latin typeface="+mj-ea"/>
              <a:ea typeface="+mj-ea"/>
              <a:cs typeface="+mj-ea"/>
              <a:sym typeface="+mn-ea"/>
            </a:endParaRPr>
          </a:p>
          <a:p>
            <a:pPr>
              <a:lnSpc>
                <a:spcPct val="150000"/>
              </a:lnSpc>
            </a:pPr>
            <a:endParaRPr lang="en-US" altLang="zh-CN" sz="1400" dirty="0">
              <a:latin typeface="+mj-ea"/>
              <a:ea typeface="+mj-ea"/>
              <a:cs typeface="+mj-ea"/>
              <a:sym typeface="+mn-ea"/>
            </a:endParaRPr>
          </a:p>
          <a:p>
            <a:pPr>
              <a:lnSpc>
                <a:spcPct val="150000"/>
              </a:lnSpc>
            </a:pPr>
            <a:endParaRPr lang="en-US" altLang="zh-CN" sz="1400" dirty="0">
              <a:latin typeface="+mj-ea"/>
              <a:ea typeface="+mj-ea"/>
              <a:cs typeface="+mj-ea"/>
              <a:sym typeface="+mn-ea"/>
            </a:endParaRPr>
          </a:p>
          <a:p>
            <a:pPr>
              <a:lnSpc>
                <a:spcPct val="150000"/>
              </a:lnSpc>
            </a:pPr>
            <a:endParaRPr lang="en-US" altLang="zh-CN" sz="1400" dirty="0">
              <a:latin typeface="+mj-ea"/>
              <a:ea typeface="+mj-ea"/>
              <a:cs typeface="+mj-ea"/>
              <a:sym typeface="+mn-ea"/>
            </a:endParaRPr>
          </a:p>
          <a:p>
            <a:pPr>
              <a:lnSpc>
                <a:spcPct val="150000"/>
              </a:lnSpc>
            </a:pPr>
            <a:endParaRPr lang="en-US" altLang="zh-CN" sz="1400" dirty="0">
              <a:latin typeface="+mj-ea"/>
              <a:ea typeface="+mj-ea"/>
              <a:cs typeface="+mj-ea"/>
              <a:sym typeface="+mn-ea"/>
            </a:endParaRPr>
          </a:p>
          <a:p>
            <a:pPr>
              <a:lnSpc>
                <a:spcPct val="150000"/>
              </a:lnSpc>
            </a:pPr>
            <a:endParaRPr lang="en-US" altLang="zh-CN" sz="1400" dirty="0">
              <a:latin typeface="+mj-ea"/>
              <a:ea typeface="+mj-ea"/>
              <a:cs typeface="+mj-ea"/>
              <a:sym typeface="+mn-ea"/>
            </a:endParaRPr>
          </a:p>
          <a:p>
            <a:pPr>
              <a:lnSpc>
                <a:spcPct val="150000"/>
              </a:lnSpc>
            </a:pPr>
            <a:endParaRPr lang="en-US" altLang="zh-CN" sz="1400" dirty="0">
              <a:latin typeface="+mj-ea"/>
              <a:ea typeface="+mj-ea"/>
              <a:cs typeface="+mj-ea"/>
              <a:sym typeface="+mn-ea"/>
            </a:endParaRPr>
          </a:p>
          <a:p>
            <a:pPr>
              <a:lnSpc>
                <a:spcPct val="150000"/>
              </a:lnSpc>
            </a:pPr>
            <a:endParaRPr lang="en-US" altLang="zh-CN" sz="1400" dirty="0">
              <a:latin typeface="+mj-ea"/>
              <a:ea typeface="+mj-ea"/>
              <a:cs typeface="+mj-ea"/>
              <a:sym typeface="+mn-ea"/>
            </a:endParaRPr>
          </a:p>
          <a:p>
            <a:pPr indent="0">
              <a:lnSpc>
                <a:spcPct val="150000"/>
              </a:lnSpc>
              <a:buFont typeface="Arial" panose="020B0604020202020204" pitchFamily="34" charset="0"/>
              <a:buNone/>
            </a:pPr>
            <a:endParaRPr lang="zh-CN" altLang="en-US" sz="1400" dirty="0">
              <a:solidFill>
                <a:prstClr val="black">
                  <a:lumMod val="85000"/>
                  <a:lumOff val="15000"/>
                </a:prstClr>
              </a:solidFill>
              <a:latin typeface="方正兰亭细黑_GBK" panose="02000000000000000000" charset="-122"/>
              <a:ea typeface="方正兰亭细黑_GBK" panose="02000000000000000000" charset="-122"/>
              <a:cs typeface="方正兰亭细黑_GBK" panose="02000000000000000000" charset="-122"/>
            </a:endParaRPr>
          </a:p>
        </p:txBody>
      </p:sp>
      <p:sp>
        <p:nvSpPr>
          <p:cNvPr id="48" name="任意多边形 47"/>
          <p:cNvSpPr/>
          <p:nvPr/>
        </p:nvSpPr>
        <p:spPr>
          <a:xfrm>
            <a:off x="7771734" y="4964368"/>
            <a:ext cx="358263" cy="179132"/>
          </a:xfrm>
          <a:custGeom>
            <a:avLst/>
            <a:gdLst>
              <a:gd name="connsiteX0" fmla="*/ 238842 w 477684"/>
              <a:gd name="connsiteY0" fmla="*/ 0 h 238842"/>
              <a:gd name="connsiteX1" fmla="*/ 477684 w 477684"/>
              <a:gd name="connsiteY1" fmla="*/ 238842 h 238842"/>
              <a:gd name="connsiteX2" fmla="*/ 0 w 477684"/>
              <a:gd name="connsiteY2" fmla="*/ 238842 h 2388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77684" h="238842">
                <a:moveTo>
                  <a:pt x="238842" y="0"/>
                </a:moveTo>
                <a:lnTo>
                  <a:pt x="477684" y="238842"/>
                </a:lnTo>
                <a:lnTo>
                  <a:pt x="0" y="238842"/>
                </a:lnTo>
                <a:close/>
              </a:path>
            </a:pathLst>
          </a:custGeom>
          <a:solidFill>
            <a:srgbClr val="07A10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zh-CN" altLang="en-US" sz="1350">
              <a:solidFill>
                <a:prstClr val="white"/>
              </a:solidFill>
              <a:latin typeface="Arial" panose="020B0604020202020204"/>
              <a:ea typeface="微软雅黑" panose="020B0503020204020204" charset="-122"/>
            </a:endParaRPr>
          </a:p>
        </p:txBody>
      </p:sp>
      <p:sp>
        <p:nvSpPr>
          <p:cNvPr id="50" name="任意多边形 49"/>
          <p:cNvSpPr/>
          <p:nvPr/>
        </p:nvSpPr>
        <p:spPr>
          <a:xfrm>
            <a:off x="259941" y="0"/>
            <a:ext cx="1664725" cy="832363"/>
          </a:xfrm>
          <a:custGeom>
            <a:avLst/>
            <a:gdLst>
              <a:gd name="connsiteX0" fmla="*/ 0 w 2219633"/>
              <a:gd name="connsiteY0" fmla="*/ 0 h 1109817"/>
              <a:gd name="connsiteX1" fmla="*/ 2219633 w 2219633"/>
              <a:gd name="connsiteY1" fmla="*/ 0 h 1109817"/>
              <a:gd name="connsiteX2" fmla="*/ 1109817 w 2219633"/>
              <a:gd name="connsiteY2" fmla="*/ 1109817 h 11098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219633" h="1109817">
                <a:moveTo>
                  <a:pt x="0" y="0"/>
                </a:moveTo>
                <a:lnTo>
                  <a:pt x="2219633" y="0"/>
                </a:lnTo>
                <a:lnTo>
                  <a:pt x="1109817" y="1109817"/>
                </a:lnTo>
                <a:close/>
              </a:path>
            </a:pathLst>
          </a:custGeom>
          <a:solidFill>
            <a:srgbClr val="07A10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zh-CN" altLang="en-US" sz="1350">
              <a:solidFill>
                <a:srgbClr val="00B050"/>
              </a:solidFill>
              <a:latin typeface="Arial" panose="020B0604020202020204"/>
              <a:ea typeface="微软雅黑" panose="020B0503020204020204" charset="-122"/>
            </a:endParaRPr>
          </a:p>
        </p:txBody>
      </p:sp>
      <p:sp>
        <p:nvSpPr>
          <p:cNvPr id="57" name="椭圆 49"/>
          <p:cNvSpPr/>
          <p:nvPr/>
        </p:nvSpPr>
        <p:spPr>
          <a:xfrm>
            <a:off x="8670387" y="4760317"/>
            <a:ext cx="225879" cy="225483"/>
          </a:xfrm>
          <a:custGeom>
            <a:avLst/>
            <a:gdLst>
              <a:gd name="connsiteX0" fmla="*/ 320385 w 604110"/>
              <a:gd name="connsiteY0" fmla="*/ 164550 h 603052"/>
              <a:gd name="connsiteX1" fmla="*/ 339813 w 604110"/>
              <a:gd name="connsiteY1" fmla="*/ 172569 h 603052"/>
              <a:gd name="connsiteX2" fmla="*/ 449654 w 604110"/>
              <a:gd name="connsiteY2" fmla="*/ 282231 h 603052"/>
              <a:gd name="connsiteX3" fmla="*/ 457617 w 604110"/>
              <a:gd name="connsiteY3" fmla="*/ 301558 h 603052"/>
              <a:gd name="connsiteX4" fmla="*/ 449654 w 604110"/>
              <a:gd name="connsiteY4" fmla="*/ 320886 h 603052"/>
              <a:gd name="connsiteX5" fmla="*/ 339813 w 604110"/>
              <a:gd name="connsiteY5" fmla="*/ 430548 h 603052"/>
              <a:gd name="connsiteX6" fmla="*/ 320316 w 604110"/>
              <a:gd name="connsiteY6" fmla="*/ 438635 h 603052"/>
              <a:gd name="connsiteX7" fmla="*/ 300957 w 604110"/>
              <a:gd name="connsiteY7" fmla="*/ 430548 h 603052"/>
              <a:gd name="connsiteX8" fmla="*/ 300957 w 604110"/>
              <a:gd name="connsiteY8" fmla="*/ 391892 h 603052"/>
              <a:gd name="connsiteX9" fmla="*/ 363841 w 604110"/>
              <a:gd name="connsiteY9" fmla="*/ 328974 h 603052"/>
              <a:gd name="connsiteX10" fmla="*/ 173954 w 604110"/>
              <a:gd name="connsiteY10" fmla="*/ 328974 h 603052"/>
              <a:gd name="connsiteX11" fmla="*/ 146494 w 604110"/>
              <a:gd name="connsiteY11" fmla="*/ 301558 h 603052"/>
              <a:gd name="connsiteX12" fmla="*/ 173954 w 604110"/>
              <a:gd name="connsiteY12" fmla="*/ 274143 h 603052"/>
              <a:gd name="connsiteX13" fmla="*/ 363978 w 604110"/>
              <a:gd name="connsiteY13" fmla="*/ 274143 h 603052"/>
              <a:gd name="connsiteX14" fmla="*/ 300957 w 604110"/>
              <a:gd name="connsiteY14" fmla="*/ 211225 h 603052"/>
              <a:gd name="connsiteX15" fmla="*/ 300957 w 604110"/>
              <a:gd name="connsiteY15" fmla="*/ 172569 h 603052"/>
              <a:gd name="connsiteX16" fmla="*/ 320385 w 604110"/>
              <a:gd name="connsiteY16" fmla="*/ 164550 h 603052"/>
              <a:gd name="connsiteX17" fmla="*/ 302055 w 604110"/>
              <a:gd name="connsiteY17" fmla="*/ 54823 h 603052"/>
              <a:gd name="connsiteX18" fmla="*/ 54919 w 604110"/>
              <a:gd name="connsiteY18" fmla="*/ 301526 h 603052"/>
              <a:gd name="connsiteX19" fmla="*/ 302055 w 604110"/>
              <a:gd name="connsiteY19" fmla="*/ 548229 h 603052"/>
              <a:gd name="connsiteX20" fmla="*/ 549191 w 604110"/>
              <a:gd name="connsiteY20" fmla="*/ 301526 h 603052"/>
              <a:gd name="connsiteX21" fmla="*/ 302055 w 604110"/>
              <a:gd name="connsiteY21" fmla="*/ 54823 h 603052"/>
              <a:gd name="connsiteX22" fmla="*/ 302055 w 604110"/>
              <a:gd name="connsiteY22" fmla="*/ 0 h 603052"/>
              <a:gd name="connsiteX23" fmla="*/ 604110 w 604110"/>
              <a:gd name="connsiteY23" fmla="*/ 301526 h 603052"/>
              <a:gd name="connsiteX24" fmla="*/ 302055 w 604110"/>
              <a:gd name="connsiteY24" fmla="*/ 603052 h 603052"/>
              <a:gd name="connsiteX25" fmla="*/ 0 w 604110"/>
              <a:gd name="connsiteY25" fmla="*/ 301526 h 603052"/>
              <a:gd name="connsiteX26" fmla="*/ 302055 w 604110"/>
              <a:gd name="connsiteY26" fmla="*/ 0 h 6030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604110" h="603052">
                <a:moveTo>
                  <a:pt x="320385" y="164550"/>
                </a:moveTo>
                <a:cubicBezTo>
                  <a:pt x="327422" y="164550"/>
                  <a:pt x="334458" y="167223"/>
                  <a:pt x="339813" y="172569"/>
                </a:cubicBezTo>
                <a:lnTo>
                  <a:pt x="449654" y="282231"/>
                </a:lnTo>
                <a:cubicBezTo>
                  <a:pt x="454734" y="287302"/>
                  <a:pt x="457617" y="294293"/>
                  <a:pt x="457617" y="301558"/>
                </a:cubicBezTo>
                <a:cubicBezTo>
                  <a:pt x="457617" y="308824"/>
                  <a:pt x="454734" y="315814"/>
                  <a:pt x="449654" y="320886"/>
                </a:cubicBezTo>
                <a:lnTo>
                  <a:pt x="339813" y="430548"/>
                </a:lnTo>
                <a:cubicBezTo>
                  <a:pt x="334458" y="436031"/>
                  <a:pt x="327319" y="438635"/>
                  <a:pt x="320316" y="438635"/>
                </a:cubicBezTo>
                <a:cubicBezTo>
                  <a:pt x="313314" y="438635"/>
                  <a:pt x="306312" y="436031"/>
                  <a:pt x="300957" y="430548"/>
                </a:cubicBezTo>
                <a:cubicBezTo>
                  <a:pt x="290248" y="419856"/>
                  <a:pt x="290248" y="402584"/>
                  <a:pt x="300957" y="391892"/>
                </a:cubicBezTo>
                <a:lnTo>
                  <a:pt x="363841" y="328974"/>
                </a:lnTo>
                <a:lnTo>
                  <a:pt x="173954" y="328974"/>
                </a:lnTo>
                <a:cubicBezTo>
                  <a:pt x="158714" y="328974"/>
                  <a:pt x="146494" y="316774"/>
                  <a:pt x="146494" y="301558"/>
                </a:cubicBezTo>
                <a:cubicBezTo>
                  <a:pt x="146494" y="286480"/>
                  <a:pt x="158714" y="274143"/>
                  <a:pt x="173954" y="274143"/>
                </a:cubicBezTo>
                <a:lnTo>
                  <a:pt x="363978" y="274143"/>
                </a:lnTo>
                <a:lnTo>
                  <a:pt x="300957" y="211225"/>
                </a:lnTo>
                <a:cubicBezTo>
                  <a:pt x="290248" y="200533"/>
                  <a:pt x="290248" y="183261"/>
                  <a:pt x="300957" y="172569"/>
                </a:cubicBezTo>
                <a:cubicBezTo>
                  <a:pt x="306312" y="167223"/>
                  <a:pt x="313349" y="164550"/>
                  <a:pt x="320385" y="164550"/>
                </a:cubicBezTo>
                <a:close/>
                <a:moveTo>
                  <a:pt x="302055" y="54823"/>
                </a:moveTo>
                <a:cubicBezTo>
                  <a:pt x="165718" y="54823"/>
                  <a:pt x="54919" y="165428"/>
                  <a:pt x="54919" y="301526"/>
                </a:cubicBezTo>
                <a:cubicBezTo>
                  <a:pt x="54919" y="437624"/>
                  <a:pt x="165718" y="548229"/>
                  <a:pt x="302055" y="548229"/>
                </a:cubicBezTo>
                <a:cubicBezTo>
                  <a:pt x="438392" y="548229"/>
                  <a:pt x="549191" y="437624"/>
                  <a:pt x="549191" y="301526"/>
                </a:cubicBezTo>
                <a:cubicBezTo>
                  <a:pt x="549191" y="165428"/>
                  <a:pt x="438392" y="54823"/>
                  <a:pt x="302055" y="54823"/>
                </a:cubicBezTo>
                <a:close/>
                <a:moveTo>
                  <a:pt x="302055" y="0"/>
                </a:moveTo>
                <a:cubicBezTo>
                  <a:pt x="468597" y="0"/>
                  <a:pt x="604110" y="135275"/>
                  <a:pt x="604110" y="301526"/>
                </a:cubicBezTo>
                <a:cubicBezTo>
                  <a:pt x="604110" y="467777"/>
                  <a:pt x="468597" y="603052"/>
                  <a:pt x="302055" y="603052"/>
                </a:cubicBezTo>
                <a:cubicBezTo>
                  <a:pt x="135513" y="603052"/>
                  <a:pt x="0" y="467777"/>
                  <a:pt x="0" y="301526"/>
                </a:cubicBezTo>
                <a:cubicBezTo>
                  <a:pt x="0" y="135275"/>
                  <a:pt x="135513" y="0"/>
                  <a:pt x="302055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68580" tIns="34290" rIns="68580" bIns="34290" numCol="1" spcCol="0" rtlCol="0" fromWordArt="0" anchor="ctr" anchorCtr="0" forceAA="0" compatLnSpc="1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85800"/>
            <a:endParaRPr lang="zh-CN" altLang="en-US" sz="1350">
              <a:solidFill>
                <a:prstClr val="white"/>
              </a:solidFill>
              <a:latin typeface="Arial" panose="020B0604020202020204"/>
              <a:ea typeface="微软雅黑" panose="020B0503020204020204" charset="-122"/>
            </a:endParaRPr>
          </a:p>
        </p:txBody>
      </p:sp>
      <p:sp>
        <p:nvSpPr>
          <p:cNvPr id="58" name="椭圆 50"/>
          <p:cNvSpPr/>
          <p:nvPr/>
        </p:nvSpPr>
        <p:spPr>
          <a:xfrm flipH="1">
            <a:off x="8385912" y="4760317"/>
            <a:ext cx="225879" cy="225483"/>
          </a:xfrm>
          <a:custGeom>
            <a:avLst/>
            <a:gdLst>
              <a:gd name="connsiteX0" fmla="*/ 320385 w 604110"/>
              <a:gd name="connsiteY0" fmla="*/ 164550 h 603052"/>
              <a:gd name="connsiteX1" fmla="*/ 339813 w 604110"/>
              <a:gd name="connsiteY1" fmla="*/ 172569 h 603052"/>
              <a:gd name="connsiteX2" fmla="*/ 449654 w 604110"/>
              <a:gd name="connsiteY2" fmla="*/ 282231 h 603052"/>
              <a:gd name="connsiteX3" fmla="*/ 457617 w 604110"/>
              <a:gd name="connsiteY3" fmla="*/ 301558 h 603052"/>
              <a:gd name="connsiteX4" fmla="*/ 449654 w 604110"/>
              <a:gd name="connsiteY4" fmla="*/ 320886 h 603052"/>
              <a:gd name="connsiteX5" fmla="*/ 339813 w 604110"/>
              <a:gd name="connsiteY5" fmla="*/ 430548 h 603052"/>
              <a:gd name="connsiteX6" fmla="*/ 320316 w 604110"/>
              <a:gd name="connsiteY6" fmla="*/ 438635 h 603052"/>
              <a:gd name="connsiteX7" fmla="*/ 300957 w 604110"/>
              <a:gd name="connsiteY7" fmla="*/ 430548 h 603052"/>
              <a:gd name="connsiteX8" fmla="*/ 300957 w 604110"/>
              <a:gd name="connsiteY8" fmla="*/ 391892 h 603052"/>
              <a:gd name="connsiteX9" fmla="*/ 363841 w 604110"/>
              <a:gd name="connsiteY9" fmla="*/ 328974 h 603052"/>
              <a:gd name="connsiteX10" fmla="*/ 173954 w 604110"/>
              <a:gd name="connsiteY10" fmla="*/ 328974 h 603052"/>
              <a:gd name="connsiteX11" fmla="*/ 146494 w 604110"/>
              <a:gd name="connsiteY11" fmla="*/ 301558 h 603052"/>
              <a:gd name="connsiteX12" fmla="*/ 173954 w 604110"/>
              <a:gd name="connsiteY12" fmla="*/ 274143 h 603052"/>
              <a:gd name="connsiteX13" fmla="*/ 363978 w 604110"/>
              <a:gd name="connsiteY13" fmla="*/ 274143 h 603052"/>
              <a:gd name="connsiteX14" fmla="*/ 300957 w 604110"/>
              <a:gd name="connsiteY14" fmla="*/ 211225 h 603052"/>
              <a:gd name="connsiteX15" fmla="*/ 300957 w 604110"/>
              <a:gd name="connsiteY15" fmla="*/ 172569 h 603052"/>
              <a:gd name="connsiteX16" fmla="*/ 320385 w 604110"/>
              <a:gd name="connsiteY16" fmla="*/ 164550 h 603052"/>
              <a:gd name="connsiteX17" fmla="*/ 302055 w 604110"/>
              <a:gd name="connsiteY17" fmla="*/ 54823 h 603052"/>
              <a:gd name="connsiteX18" fmla="*/ 54919 w 604110"/>
              <a:gd name="connsiteY18" fmla="*/ 301526 h 603052"/>
              <a:gd name="connsiteX19" fmla="*/ 302055 w 604110"/>
              <a:gd name="connsiteY19" fmla="*/ 548229 h 603052"/>
              <a:gd name="connsiteX20" fmla="*/ 549191 w 604110"/>
              <a:gd name="connsiteY20" fmla="*/ 301526 h 603052"/>
              <a:gd name="connsiteX21" fmla="*/ 302055 w 604110"/>
              <a:gd name="connsiteY21" fmla="*/ 54823 h 603052"/>
              <a:gd name="connsiteX22" fmla="*/ 302055 w 604110"/>
              <a:gd name="connsiteY22" fmla="*/ 0 h 603052"/>
              <a:gd name="connsiteX23" fmla="*/ 604110 w 604110"/>
              <a:gd name="connsiteY23" fmla="*/ 301526 h 603052"/>
              <a:gd name="connsiteX24" fmla="*/ 302055 w 604110"/>
              <a:gd name="connsiteY24" fmla="*/ 603052 h 603052"/>
              <a:gd name="connsiteX25" fmla="*/ 0 w 604110"/>
              <a:gd name="connsiteY25" fmla="*/ 301526 h 603052"/>
              <a:gd name="connsiteX26" fmla="*/ 302055 w 604110"/>
              <a:gd name="connsiteY26" fmla="*/ 0 h 6030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604110" h="603052">
                <a:moveTo>
                  <a:pt x="320385" y="164550"/>
                </a:moveTo>
                <a:cubicBezTo>
                  <a:pt x="327422" y="164550"/>
                  <a:pt x="334458" y="167223"/>
                  <a:pt x="339813" y="172569"/>
                </a:cubicBezTo>
                <a:lnTo>
                  <a:pt x="449654" y="282231"/>
                </a:lnTo>
                <a:cubicBezTo>
                  <a:pt x="454734" y="287302"/>
                  <a:pt x="457617" y="294293"/>
                  <a:pt x="457617" y="301558"/>
                </a:cubicBezTo>
                <a:cubicBezTo>
                  <a:pt x="457617" y="308824"/>
                  <a:pt x="454734" y="315814"/>
                  <a:pt x="449654" y="320886"/>
                </a:cubicBezTo>
                <a:lnTo>
                  <a:pt x="339813" y="430548"/>
                </a:lnTo>
                <a:cubicBezTo>
                  <a:pt x="334458" y="436031"/>
                  <a:pt x="327319" y="438635"/>
                  <a:pt x="320316" y="438635"/>
                </a:cubicBezTo>
                <a:cubicBezTo>
                  <a:pt x="313314" y="438635"/>
                  <a:pt x="306312" y="436031"/>
                  <a:pt x="300957" y="430548"/>
                </a:cubicBezTo>
                <a:cubicBezTo>
                  <a:pt x="290248" y="419856"/>
                  <a:pt x="290248" y="402584"/>
                  <a:pt x="300957" y="391892"/>
                </a:cubicBezTo>
                <a:lnTo>
                  <a:pt x="363841" y="328974"/>
                </a:lnTo>
                <a:lnTo>
                  <a:pt x="173954" y="328974"/>
                </a:lnTo>
                <a:cubicBezTo>
                  <a:pt x="158714" y="328974"/>
                  <a:pt x="146494" y="316774"/>
                  <a:pt x="146494" y="301558"/>
                </a:cubicBezTo>
                <a:cubicBezTo>
                  <a:pt x="146494" y="286480"/>
                  <a:pt x="158714" y="274143"/>
                  <a:pt x="173954" y="274143"/>
                </a:cubicBezTo>
                <a:lnTo>
                  <a:pt x="363978" y="274143"/>
                </a:lnTo>
                <a:lnTo>
                  <a:pt x="300957" y="211225"/>
                </a:lnTo>
                <a:cubicBezTo>
                  <a:pt x="290248" y="200533"/>
                  <a:pt x="290248" y="183261"/>
                  <a:pt x="300957" y="172569"/>
                </a:cubicBezTo>
                <a:cubicBezTo>
                  <a:pt x="306312" y="167223"/>
                  <a:pt x="313349" y="164550"/>
                  <a:pt x="320385" y="164550"/>
                </a:cubicBezTo>
                <a:close/>
                <a:moveTo>
                  <a:pt x="302055" y="54823"/>
                </a:moveTo>
                <a:cubicBezTo>
                  <a:pt x="165718" y="54823"/>
                  <a:pt x="54919" y="165428"/>
                  <a:pt x="54919" y="301526"/>
                </a:cubicBezTo>
                <a:cubicBezTo>
                  <a:pt x="54919" y="437624"/>
                  <a:pt x="165718" y="548229"/>
                  <a:pt x="302055" y="548229"/>
                </a:cubicBezTo>
                <a:cubicBezTo>
                  <a:pt x="438392" y="548229"/>
                  <a:pt x="549191" y="437624"/>
                  <a:pt x="549191" y="301526"/>
                </a:cubicBezTo>
                <a:cubicBezTo>
                  <a:pt x="549191" y="165428"/>
                  <a:pt x="438392" y="54823"/>
                  <a:pt x="302055" y="54823"/>
                </a:cubicBezTo>
                <a:close/>
                <a:moveTo>
                  <a:pt x="302055" y="0"/>
                </a:moveTo>
                <a:cubicBezTo>
                  <a:pt x="468597" y="0"/>
                  <a:pt x="604110" y="135275"/>
                  <a:pt x="604110" y="301526"/>
                </a:cubicBezTo>
                <a:cubicBezTo>
                  <a:pt x="604110" y="467777"/>
                  <a:pt x="468597" y="603052"/>
                  <a:pt x="302055" y="603052"/>
                </a:cubicBezTo>
                <a:cubicBezTo>
                  <a:pt x="135513" y="603052"/>
                  <a:pt x="0" y="467777"/>
                  <a:pt x="0" y="301526"/>
                </a:cubicBezTo>
                <a:cubicBezTo>
                  <a:pt x="0" y="135275"/>
                  <a:pt x="135513" y="0"/>
                  <a:pt x="302055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68580" tIns="34290" rIns="68580" bIns="34290" numCol="1" spcCol="0" rtlCol="0" fromWordArt="0" anchor="ctr" anchorCtr="0" forceAA="0" compatLnSpc="1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85800"/>
            <a:endParaRPr lang="zh-CN" altLang="en-US" sz="1350">
              <a:solidFill>
                <a:prstClr val="white"/>
              </a:solidFill>
              <a:latin typeface="Arial" panose="020B0604020202020204"/>
              <a:ea typeface="微软雅黑" panose="020B0503020204020204" charset="-122"/>
            </a:endParaRPr>
          </a:p>
        </p:txBody>
      </p:sp>
      <p:sp>
        <p:nvSpPr>
          <p:cNvPr id="59" name="任意多边形 58"/>
          <p:cNvSpPr/>
          <p:nvPr/>
        </p:nvSpPr>
        <p:spPr>
          <a:xfrm>
            <a:off x="7170169" y="4760120"/>
            <a:ext cx="766763" cy="383381"/>
          </a:xfrm>
          <a:custGeom>
            <a:avLst/>
            <a:gdLst>
              <a:gd name="connsiteX0" fmla="*/ 511175 w 1022350"/>
              <a:gd name="connsiteY0" fmla="*/ 0 h 511175"/>
              <a:gd name="connsiteX1" fmla="*/ 1022350 w 1022350"/>
              <a:gd name="connsiteY1" fmla="*/ 511175 h 511175"/>
              <a:gd name="connsiteX2" fmla="*/ 0 w 1022350"/>
              <a:gd name="connsiteY2" fmla="*/ 511175 h 511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22350" h="511175">
                <a:moveTo>
                  <a:pt x="511175" y="0"/>
                </a:moveTo>
                <a:lnTo>
                  <a:pt x="1022350" y="511175"/>
                </a:lnTo>
                <a:lnTo>
                  <a:pt x="0" y="511175"/>
                </a:lnTo>
                <a:close/>
              </a:path>
            </a:pathLst>
          </a:custGeom>
          <a:solidFill>
            <a:srgbClr val="07A10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zh-CN" altLang="en-US" sz="1350">
              <a:solidFill>
                <a:prstClr val="white"/>
              </a:solidFill>
              <a:latin typeface="Arial" panose="020B0604020202020204"/>
              <a:ea typeface="微软雅黑" panose="020B0503020204020204" charset="-122"/>
            </a:endParaRPr>
          </a:p>
        </p:txBody>
      </p:sp>
      <p:sp>
        <p:nvSpPr>
          <p:cNvPr id="61" name="文本框 60"/>
          <p:cNvSpPr txBox="1"/>
          <p:nvPr/>
        </p:nvSpPr>
        <p:spPr>
          <a:xfrm>
            <a:off x="1273891" y="462475"/>
            <a:ext cx="2209286" cy="46166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l" defTabSz="685800"/>
            <a:r>
              <a:rPr lang="zh-CN" altLang="en-US" sz="2400" b="1" dirty="0">
                <a:solidFill>
                  <a:srgbClr val="00B050"/>
                </a:solidFill>
                <a:latin typeface="Arial" panose="020B0604020202020204"/>
                <a:ea typeface="微软雅黑" panose="020B0503020204020204" charset="-122"/>
              </a:rPr>
              <a:t>企业简介</a:t>
            </a:r>
            <a:endParaRPr lang="zh-CN" altLang="en-US" sz="2400" b="1" dirty="0">
              <a:solidFill>
                <a:srgbClr val="00B050"/>
              </a:solidFill>
              <a:latin typeface="Arial" panose="020B0604020202020204"/>
              <a:ea typeface="微软雅黑" panose="020B0503020204020204" charset="-122"/>
            </a:endParaRPr>
          </a:p>
        </p:txBody>
      </p:sp>
      <p:pic>
        <p:nvPicPr>
          <p:cNvPr id="11" name="object 6"/>
          <p:cNvPicPr/>
          <p:nvPr/>
        </p:nvPicPr>
        <p:blipFill>
          <a:blip r:embed="rId1" cstate="print"/>
          <a:stretch>
            <a:fillRect/>
          </a:stretch>
        </p:blipFill>
        <p:spPr>
          <a:xfrm>
            <a:off x="669511" y="73195"/>
            <a:ext cx="718038" cy="32153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430" y="899208"/>
            <a:ext cx="8161361" cy="2230531"/>
          </a:xfrm>
          <a:prstGeom prst="rect">
            <a:avLst/>
          </a:prstGeom>
          <a:effectLst>
            <a:softEdge rad="50800"/>
          </a:effectLst>
        </p:spPr>
      </p:pic>
      <p:pic>
        <p:nvPicPr>
          <p:cNvPr id="18" name="object 6"/>
          <p:cNvPicPr/>
          <p:nvPr/>
        </p:nvPicPr>
        <p:blipFill>
          <a:blip r:embed="rId1" cstate="print"/>
          <a:stretch>
            <a:fillRect/>
          </a:stretch>
        </p:blipFill>
        <p:spPr>
          <a:xfrm>
            <a:off x="7306109" y="2482291"/>
            <a:ext cx="1289353" cy="600236"/>
          </a:xfrm>
          <a:prstGeom prst="rect">
            <a:avLst/>
          </a:prstGeom>
        </p:spPr>
      </p:pic>
      <p:sp>
        <p:nvSpPr>
          <p:cNvPr id="21" name="文本框 20"/>
          <p:cNvSpPr txBox="1"/>
          <p:nvPr/>
        </p:nvSpPr>
        <p:spPr>
          <a:xfrm>
            <a:off x="477645" y="3197484"/>
            <a:ext cx="8188710" cy="14763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pc="-100" dirty="0">
                <a:latin typeface="宋体" panose="02010600030101010101" pitchFamily="2" charset="-122"/>
                <a:cs typeface="宋体" panose="02010600030101010101" pitchFamily="2" charset="-122"/>
              </a:rPr>
              <a:t>    </a:t>
            </a:r>
            <a:r>
              <a:rPr lang="zh-CN" altLang="en-US" sz="1400" spc="-100" dirty="0">
                <a:latin typeface="华文楷体" panose="02010600040101010101" pitchFamily="2" charset="-122"/>
                <a:ea typeface="华文楷体" panose="02010600040101010101" pitchFamily="2" charset="-122"/>
                <a:cs typeface="宋体" panose="02010600030101010101" pitchFamily="2" charset="-122"/>
              </a:rPr>
              <a:t>凤生纸业</a:t>
            </a:r>
            <a:r>
              <a:rPr lang="en-US" altLang="zh-CN" sz="1400" spc="-100" dirty="0">
                <a:latin typeface="华文楷体" panose="02010600040101010101" pitchFamily="2" charset="-122"/>
                <a:ea typeface="华文楷体" panose="02010600040101010101" pitchFamily="2" charset="-122"/>
                <a:cs typeface="宋体" panose="02010600030101010101" pitchFamily="2" charset="-122"/>
              </a:rPr>
              <a:t>——</a:t>
            </a:r>
            <a:r>
              <a:rPr lang="zh-CN" altLang="en-US" sz="1400" spc="-100" dirty="0">
                <a:latin typeface="华文楷体" panose="02010600040101010101" pitchFamily="2" charset="-122"/>
                <a:ea typeface="华文楷体" panose="02010600040101010101" pitchFamily="2" charset="-122"/>
                <a:cs typeface="宋体" panose="02010600030101010101" pitchFamily="2" charset="-122"/>
              </a:rPr>
              <a:t>创始于</a:t>
            </a:r>
            <a:r>
              <a:rPr lang="en-US" altLang="zh-CN" sz="1400" spc="-100" dirty="0">
                <a:latin typeface="华文楷体" panose="02010600040101010101" pitchFamily="2" charset="-122"/>
                <a:ea typeface="华文楷体" panose="02010600040101010101" pitchFamily="2" charset="-122"/>
                <a:cs typeface="宋体" panose="02010600030101010101" pitchFamily="2" charset="-122"/>
              </a:rPr>
              <a:t>1958</a:t>
            </a:r>
            <a:r>
              <a:rPr lang="zh-CN" altLang="en-US" sz="1400" spc="-100" dirty="0">
                <a:latin typeface="华文楷体" panose="02010600040101010101" pitchFamily="2" charset="-122"/>
                <a:ea typeface="华文楷体" panose="02010600040101010101" pitchFamily="2" charset="-122"/>
                <a:cs typeface="宋体" panose="02010600030101010101" pitchFamily="2" charset="-122"/>
              </a:rPr>
              <a:t>年，西南竹浆造纸全产业链开发先行者；农业产业化国家重点农头企业；是四川产能最大的竹浆造纸企业之一。纯竹浆生活用纸原纸规模第一（中国造纸学会统计）</a:t>
            </a:r>
            <a:endParaRPr lang="en-US" altLang="zh-CN" sz="1400" spc="-100" dirty="0">
              <a:latin typeface="华文楷体" panose="02010600040101010101" pitchFamily="2" charset="-122"/>
              <a:ea typeface="华文楷体" panose="02010600040101010101" pitchFamily="2" charset="-122"/>
              <a:cs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1400" spc="-100" dirty="0">
                <a:latin typeface="华文楷体" panose="02010600040101010101" pitchFamily="2" charset="-122"/>
                <a:ea typeface="华文楷体" panose="02010600040101010101" pitchFamily="2" charset="-122"/>
              </a:rPr>
              <a:t>             </a:t>
            </a:r>
            <a:r>
              <a:rPr lang="en-US" altLang="zh-CN" sz="1400" dirty="0">
                <a:latin typeface="华文楷体" panose="02010600040101010101" pitchFamily="2" charset="-122"/>
                <a:ea typeface="华文楷体" panose="02010600040101010101" pitchFamily="2" charset="-122"/>
              </a:rPr>
              <a:t>2021</a:t>
            </a:r>
            <a:r>
              <a:rPr lang="zh-CN" altLang="en-US" sz="1400" dirty="0">
                <a:latin typeface="华文楷体" panose="02010600040101010101" pitchFamily="2" charset="-122"/>
                <a:ea typeface="华文楷体" panose="02010600040101010101" pitchFamily="2" charset="-122"/>
              </a:rPr>
              <a:t>年，凤生</a:t>
            </a:r>
            <a:r>
              <a:rPr lang="en-US" altLang="zh-CN" sz="1400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18</a:t>
            </a:r>
            <a:r>
              <a:rPr lang="zh-CN" altLang="en-US" sz="1400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万吨</a:t>
            </a:r>
            <a:r>
              <a:rPr lang="en-US" altLang="zh-CN" sz="1400" dirty="0">
                <a:latin typeface="华文楷体" panose="02010600040101010101" pitchFamily="2" charset="-122"/>
                <a:ea typeface="华文楷体" panose="02010600040101010101" pitchFamily="2" charset="-122"/>
              </a:rPr>
              <a:t>/</a:t>
            </a:r>
            <a:r>
              <a:rPr lang="zh-CN" altLang="en-US" sz="1400" dirty="0">
                <a:latin typeface="华文楷体" panose="02010600040101010101" pitchFamily="2" charset="-122"/>
                <a:ea typeface="华文楷体" panose="02010600040101010101" pitchFamily="2" charset="-122"/>
              </a:rPr>
              <a:t>年生活用纸产线建成投产，</a:t>
            </a:r>
            <a:r>
              <a:rPr lang="en-US" altLang="zh-CN" sz="1400" dirty="0">
                <a:latin typeface="华文楷体" panose="02010600040101010101" pitchFamily="2" charset="-122"/>
                <a:ea typeface="华文楷体" panose="02010600040101010101" pitchFamily="2" charset="-122"/>
              </a:rPr>
              <a:t>2024</a:t>
            </a:r>
            <a:r>
              <a:rPr lang="zh-CN" altLang="en-US" sz="1400" dirty="0">
                <a:latin typeface="华文楷体" panose="02010600040101010101" pitchFamily="2" charset="-122"/>
                <a:ea typeface="华文楷体" panose="02010600040101010101" pitchFamily="2" charset="-122"/>
              </a:rPr>
              <a:t>年</a:t>
            </a:r>
            <a:r>
              <a:rPr lang="en-US" altLang="zh-CN" sz="1400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15</a:t>
            </a:r>
            <a:r>
              <a:rPr lang="zh-CN" altLang="en-US" sz="1400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万吨</a:t>
            </a:r>
            <a:r>
              <a:rPr lang="zh-CN" altLang="en-US" sz="1400" dirty="0">
                <a:solidFill>
                  <a:schemeClr val="tx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特种</a:t>
            </a:r>
            <a:r>
              <a:rPr lang="zh-CN" altLang="en-US" sz="1400" dirty="0">
                <a:latin typeface="华文楷体" panose="02010600040101010101" pitchFamily="2" charset="-122"/>
                <a:ea typeface="华文楷体" panose="02010600040101010101" pitchFamily="2" charset="-122"/>
              </a:rPr>
              <a:t>纸产线投产，初步实现林、浆、纸一体化全产业链的建设目标，凤生将积极推动实现</a:t>
            </a:r>
            <a:r>
              <a:rPr lang="en-US" altLang="zh-CN" sz="1400" dirty="0">
                <a:latin typeface="华文楷体" panose="02010600040101010101" pitchFamily="2" charset="-122"/>
                <a:ea typeface="华文楷体" panose="02010600040101010101" pitchFamily="2" charset="-122"/>
              </a:rPr>
              <a:t>100</a:t>
            </a:r>
            <a:r>
              <a:rPr lang="zh-CN" altLang="en-US" sz="1400" dirty="0">
                <a:latin typeface="华文楷体" panose="02010600040101010101" pitchFamily="2" charset="-122"/>
                <a:ea typeface="华文楷体" panose="02010600040101010101" pitchFamily="2" charset="-122"/>
              </a:rPr>
              <a:t>亿元级竹资源开发企业战略目标。</a:t>
            </a:r>
            <a:endParaRPr lang="zh-CN" altLang="en-US" sz="1400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</p:spTree>
    <p:custDataLst>
      <p:tags r:id="rId3"/>
    </p:custData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2000" advTm="0">
        <p15:prstTrans prst="fallOver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矩形 54"/>
          <p:cNvSpPr/>
          <p:nvPr/>
        </p:nvSpPr>
        <p:spPr>
          <a:xfrm>
            <a:off x="374015" y="1049020"/>
            <a:ext cx="8522335" cy="2999740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>
              <a:lnSpc>
                <a:spcPct val="150000"/>
              </a:lnSpc>
            </a:pPr>
            <a:endParaRPr lang="en-US" altLang="zh-CN" sz="1400" dirty="0">
              <a:latin typeface="+mj-ea"/>
              <a:ea typeface="+mj-ea"/>
              <a:cs typeface="+mj-ea"/>
              <a:sym typeface="+mn-ea"/>
            </a:endParaRPr>
          </a:p>
          <a:p>
            <a:pPr>
              <a:lnSpc>
                <a:spcPct val="150000"/>
              </a:lnSpc>
            </a:pPr>
            <a:endParaRPr lang="en-US" altLang="zh-CN" sz="1400" dirty="0">
              <a:latin typeface="+mj-ea"/>
              <a:ea typeface="+mj-ea"/>
              <a:cs typeface="+mj-ea"/>
              <a:sym typeface="+mn-ea"/>
            </a:endParaRPr>
          </a:p>
          <a:p>
            <a:pPr>
              <a:lnSpc>
                <a:spcPct val="150000"/>
              </a:lnSpc>
            </a:pPr>
            <a:endParaRPr lang="en-US" altLang="zh-CN" sz="1400" dirty="0">
              <a:latin typeface="+mj-ea"/>
              <a:ea typeface="+mj-ea"/>
              <a:cs typeface="+mj-ea"/>
              <a:sym typeface="+mn-ea"/>
            </a:endParaRPr>
          </a:p>
          <a:p>
            <a:pPr>
              <a:lnSpc>
                <a:spcPct val="150000"/>
              </a:lnSpc>
            </a:pPr>
            <a:endParaRPr lang="en-US" altLang="zh-CN" sz="1400" dirty="0">
              <a:latin typeface="+mj-ea"/>
              <a:ea typeface="+mj-ea"/>
              <a:cs typeface="+mj-ea"/>
              <a:sym typeface="+mn-ea"/>
            </a:endParaRPr>
          </a:p>
          <a:p>
            <a:pPr>
              <a:lnSpc>
                <a:spcPct val="150000"/>
              </a:lnSpc>
            </a:pPr>
            <a:endParaRPr lang="en-US" altLang="zh-CN" sz="1400" dirty="0">
              <a:latin typeface="+mj-ea"/>
              <a:ea typeface="+mj-ea"/>
              <a:cs typeface="+mj-ea"/>
              <a:sym typeface="+mn-ea"/>
            </a:endParaRPr>
          </a:p>
          <a:p>
            <a:pPr>
              <a:lnSpc>
                <a:spcPct val="150000"/>
              </a:lnSpc>
            </a:pPr>
            <a:endParaRPr lang="en-US" altLang="zh-CN" sz="1400" dirty="0">
              <a:latin typeface="+mj-ea"/>
              <a:ea typeface="+mj-ea"/>
              <a:cs typeface="+mj-ea"/>
              <a:sym typeface="+mn-ea"/>
            </a:endParaRPr>
          </a:p>
          <a:p>
            <a:pPr>
              <a:lnSpc>
                <a:spcPct val="150000"/>
              </a:lnSpc>
            </a:pPr>
            <a:endParaRPr lang="en-US" altLang="zh-CN" sz="1400" dirty="0">
              <a:latin typeface="+mj-ea"/>
              <a:ea typeface="+mj-ea"/>
              <a:cs typeface="+mj-ea"/>
              <a:sym typeface="+mn-ea"/>
            </a:endParaRPr>
          </a:p>
          <a:p>
            <a:pPr>
              <a:lnSpc>
                <a:spcPct val="150000"/>
              </a:lnSpc>
            </a:pPr>
            <a:endParaRPr lang="en-US" altLang="zh-CN" sz="1400" dirty="0">
              <a:latin typeface="+mj-ea"/>
              <a:ea typeface="+mj-ea"/>
              <a:cs typeface="+mj-ea"/>
              <a:sym typeface="+mn-ea"/>
            </a:endParaRPr>
          </a:p>
          <a:p>
            <a:pPr indent="0">
              <a:lnSpc>
                <a:spcPct val="150000"/>
              </a:lnSpc>
              <a:buFont typeface="Arial" panose="020B0604020202020204" pitchFamily="34" charset="0"/>
              <a:buNone/>
            </a:pPr>
            <a:endParaRPr lang="zh-CN" altLang="en-US" sz="1400" dirty="0">
              <a:solidFill>
                <a:prstClr val="black">
                  <a:lumMod val="85000"/>
                  <a:lumOff val="15000"/>
                </a:prstClr>
              </a:solidFill>
              <a:latin typeface="方正兰亭细黑_GBK" panose="02000000000000000000" charset="-122"/>
              <a:ea typeface="方正兰亭细黑_GBK" panose="02000000000000000000" charset="-122"/>
              <a:cs typeface="方正兰亭细黑_GBK" panose="02000000000000000000" charset="-122"/>
            </a:endParaRPr>
          </a:p>
        </p:txBody>
      </p:sp>
      <p:sp>
        <p:nvSpPr>
          <p:cNvPr id="48" name="任意多边形 47"/>
          <p:cNvSpPr/>
          <p:nvPr/>
        </p:nvSpPr>
        <p:spPr>
          <a:xfrm>
            <a:off x="7771734" y="4964368"/>
            <a:ext cx="358263" cy="179132"/>
          </a:xfrm>
          <a:custGeom>
            <a:avLst/>
            <a:gdLst>
              <a:gd name="connsiteX0" fmla="*/ 238842 w 477684"/>
              <a:gd name="connsiteY0" fmla="*/ 0 h 238842"/>
              <a:gd name="connsiteX1" fmla="*/ 477684 w 477684"/>
              <a:gd name="connsiteY1" fmla="*/ 238842 h 238842"/>
              <a:gd name="connsiteX2" fmla="*/ 0 w 477684"/>
              <a:gd name="connsiteY2" fmla="*/ 238842 h 2388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77684" h="238842">
                <a:moveTo>
                  <a:pt x="238842" y="0"/>
                </a:moveTo>
                <a:lnTo>
                  <a:pt x="477684" y="238842"/>
                </a:lnTo>
                <a:lnTo>
                  <a:pt x="0" y="238842"/>
                </a:lnTo>
                <a:close/>
              </a:path>
            </a:pathLst>
          </a:custGeom>
          <a:solidFill>
            <a:srgbClr val="07A10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zh-CN" altLang="en-US" sz="1350">
              <a:solidFill>
                <a:prstClr val="white"/>
              </a:solidFill>
              <a:latin typeface="Arial" panose="020B0604020202020204"/>
              <a:ea typeface="微软雅黑" panose="020B0503020204020204" charset="-122"/>
            </a:endParaRPr>
          </a:p>
        </p:txBody>
      </p:sp>
      <p:sp>
        <p:nvSpPr>
          <p:cNvPr id="50" name="任意多边形 49"/>
          <p:cNvSpPr/>
          <p:nvPr/>
        </p:nvSpPr>
        <p:spPr>
          <a:xfrm>
            <a:off x="259941" y="0"/>
            <a:ext cx="1664725" cy="832363"/>
          </a:xfrm>
          <a:custGeom>
            <a:avLst/>
            <a:gdLst>
              <a:gd name="connsiteX0" fmla="*/ 0 w 2219633"/>
              <a:gd name="connsiteY0" fmla="*/ 0 h 1109817"/>
              <a:gd name="connsiteX1" fmla="*/ 2219633 w 2219633"/>
              <a:gd name="connsiteY1" fmla="*/ 0 h 1109817"/>
              <a:gd name="connsiteX2" fmla="*/ 1109817 w 2219633"/>
              <a:gd name="connsiteY2" fmla="*/ 1109817 h 11098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219633" h="1109817">
                <a:moveTo>
                  <a:pt x="0" y="0"/>
                </a:moveTo>
                <a:lnTo>
                  <a:pt x="2219633" y="0"/>
                </a:lnTo>
                <a:lnTo>
                  <a:pt x="1109817" y="1109817"/>
                </a:lnTo>
                <a:close/>
              </a:path>
            </a:pathLst>
          </a:custGeom>
          <a:solidFill>
            <a:srgbClr val="07A10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zh-CN" altLang="en-US" sz="1350">
              <a:solidFill>
                <a:srgbClr val="00B050"/>
              </a:solidFill>
              <a:latin typeface="Arial" panose="020B0604020202020204"/>
              <a:ea typeface="微软雅黑" panose="020B0503020204020204" charset="-122"/>
            </a:endParaRPr>
          </a:p>
        </p:txBody>
      </p:sp>
      <p:sp>
        <p:nvSpPr>
          <p:cNvPr id="57" name="椭圆 49"/>
          <p:cNvSpPr/>
          <p:nvPr/>
        </p:nvSpPr>
        <p:spPr>
          <a:xfrm>
            <a:off x="8670387" y="4760317"/>
            <a:ext cx="225879" cy="225483"/>
          </a:xfrm>
          <a:custGeom>
            <a:avLst/>
            <a:gdLst>
              <a:gd name="connsiteX0" fmla="*/ 320385 w 604110"/>
              <a:gd name="connsiteY0" fmla="*/ 164550 h 603052"/>
              <a:gd name="connsiteX1" fmla="*/ 339813 w 604110"/>
              <a:gd name="connsiteY1" fmla="*/ 172569 h 603052"/>
              <a:gd name="connsiteX2" fmla="*/ 449654 w 604110"/>
              <a:gd name="connsiteY2" fmla="*/ 282231 h 603052"/>
              <a:gd name="connsiteX3" fmla="*/ 457617 w 604110"/>
              <a:gd name="connsiteY3" fmla="*/ 301558 h 603052"/>
              <a:gd name="connsiteX4" fmla="*/ 449654 w 604110"/>
              <a:gd name="connsiteY4" fmla="*/ 320886 h 603052"/>
              <a:gd name="connsiteX5" fmla="*/ 339813 w 604110"/>
              <a:gd name="connsiteY5" fmla="*/ 430548 h 603052"/>
              <a:gd name="connsiteX6" fmla="*/ 320316 w 604110"/>
              <a:gd name="connsiteY6" fmla="*/ 438635 h 603052"/>
              <a:gd name="connsiteX7" fmla="*/ 300957 w 604110"/>
              <a:gd name="connsiteY7" fmla="*/ 430548 h 603052"/>
              <a:gd name="connsiteX8" fmla="*/ 300957 w 604110"/>
              <a:gd name="connsiteY8" fmla="*/ 391892 h 603052"/>
              <a:gd name="connsiteX9" fmla="*/ 363841 w 604110"/>
              <a:gd name="connsiteY9" fmla="*/ 328974 h 603052"/>
              <a:gd name="connsiteX10" fmla="*/ 173954 w 604110"/>
              <a:gd name="connsiteY10" fmla="*/ 328974 h 603052"/>
              <a:gd name="connsiteX11" fmla="*/ 146494 w 604110"/>
              <a:gd name="connsiteY11" fmla="*/ 301558 h 603052"/>
              <a:gd name="connsiteX12" fmla="*/ 173954 w 604110"/>
              <a:gd name="connsiteY12" fmla="*/ 274143 h 603052"/>
              <a:gd name="connsiteX13" fmla="*/ 363978 w 604110"/>
              <a:gd name="connsiteY13" fmla="*/ 274143 h 603052"/>
              <a:gd name="connsiteX14" fmla="*/ 300957 w 604110"/>
              <a:gd name="connsiteY14" fmla="*/ 211225 h 603052"/>
              <a:gd name="connsiteX15" fmla="*/ 300957 w 604110"/>
              <a:gd name="connsiteY15" fmla="*/ 172569 h 603052"/>
              <a:gd name="connsiteX16" fmla="*/ 320385 w 604110"/>
              <a:gd name="connsiteY16" fmla="*/ 164550 h 603052"/>
              <a:gd name="connsiteX17" fmla="*/ 302055 w 604110"/>
              <a:gd name="connsiteY17" fmla="*/ 54823 h 603052"/>
              <a:gd name="connsiteX18" fmla="*/ 54919 w 604110"/>
              <a:gd name="connsiteY18" fmla="*/ 301526 h 603052"/>
              <a:gd name="connsiteX19" fmla="*/ 302055 w 604110"/>
              <a:gd name="connsiteY19" fmla="*/ 548229 h 603052"/>
              <a:gd name="connsiteX20" fmla="*/ 549191 w 604110"/>
              <a:gd name="connsiteY20" fmla="*/ 301526 h 603052"/>
              <a:gd name="connsiteX21" fmla="*/ 302055 w 604110"/>
              <a:gd name="connsiteY21" fmla="*/ 54823 h 603052"/>
              <a:gd name="connsiteX22" fmla="*/ 302055 w 604110"/>
              <a:gd name="connsiteY22" fmla="*/ 0 h 603052"/>
              <a:gd name="connsiteX23" fmla="*/ 604110 w 604110"/>
              <a:gd name="connsiteY23" fmla="*/ 301526 h 603052"/>
              <a:gd name="connsiteX24" fmla="*/ 302055 w 604110"/>
              <a:gd name="connsiteY24" fmla="*/ 603052 h 603052"/>
              <a:gd name="connsiteX25" fmla="*/ 0 w 604110"/>
              <a:gd name="connsiteY25" fmla="*/ 301526 h 603052"/>
              <a:gd name="connsiteX26" fmla="*/ 302055 w 604110"/>
              <a:gd name="connsiteY26" fmla="*/ 0 h 6030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604110" h="603052">
                <a:moveTo>
                  <a:pt x="320385" y="164550"/>
                </a:moveTo>
                <a:cubicBezTo>
                  <a:pt x="327422" y="164550"/>
                  <a:pt x="334458" y="167223"/>
                  <a:pt x="339813" y="172569"/>
                </a:cubicBezTo>
                <a:lnTo>
                  <a:pt x="449654" y="282231"/>
                </a:lnTo>
                <a:cubicBezTo>
                  <a:pt x="454734" y="287302"/>
                  <a:pt x="457617" y="294293"/>
                  <a:pt x="457617" y="301558"/>
                </a:cubicBezTo>
                <a:cubicBezTo>
                  <a:pt x="457617" y="308824"/>
                  <a:pt x="454734" y="315814"/>
                  <a:pt x="449654" y="320886"/>
                </a:cubicBezTo>
                <a:lnTo>
                  <a:pt x="339813" y="430548"/>
                </a:lnTo>
                <a:cubicBezTo>
                  <a:pt x="334458" y="436031"/>
                  <a:pt x="327319" y="438635"/>
                  <a:pt x="320316" y="438635"/>
                </a:cubicBezTo>
                <a:cubicBezTo>
                  <a:pt x="313314" y="438635"/>
                  <a:pt x="306312" y="436031"/>
                  <a:pt x="300957" y="430548"/>
                </a:cubicBezTo>
                <a:cubicBezTo>
                  <a:pt x="290248" y="419856"/>
                  <a:pt x="290248" y="402584"/>
                  <a:pt x="300957" y="391892"/>
                </a:cubicBezTo>
                <a:lnTo>
                  <a:pt x="363841" y="328974"/>
                </a:lnTo>
                <a:lnTo>
                  <a:pt x="173954" y="328974"/>
                </a:lnTo>
                <a:cubicBezTo>
                  <a:pt x="158714" y="328974"/>
                  <a:pt x="146494" y="316774"/>
                  <a:pt x="146494" y="301558"/>
                </a:cubicBezTo>
                <a:cubicBezTo>
                  <a:pt x="146494" y="286480"/>
                  <a:pt x="158714" y="274143"/>
                  <a:pt x="173954" y="274143"/>
                </a:cubicBezTo>
                <a:lnTo>
                  <a:pt x="363978" y="274143"/>
                </a:lnTo>
                <a:lnTo>
                  <a:pt x="300957" y="211225"/>
                </a:lnTo>
                <a:cubicBezTo>
                  <a:pt x="290248" y="200533"/>
                  <a:pt x="290248" y="183261"/>
                  <a:pt x="300957" y="172569"/>
                </a:cubicBezTo>
                <a:cubicBezTo>
                  <a:pt x="306312" y="167223"/>
                  <a:pt x="313349" y="164550"/>
                  <a:pt x="320385" y="164550"/>
                </a:cubicBezTo>
                <a:close/>
                <a:moveTo>
                  <a:pt x="302055" y="54823"/>
                </a:moveTo>
                <a:cubicBezTo>
                  <a:pt x="165718" y="54823"/>
                  <a:pt x="54919" y="165428"/>
                  <a:pt x="54919" y="301526"/>
                </a:cubicBezTo>
                <a:cubicBezTo>
                  <a:pt x="54919" y="437624"/>
                  <a:pt x="165718" y="548229"/>
                  <a:pt x="302055" y="548229"/>
                </a:cubicBezTo>
                <a:cubicBezTo>
                  <a:pt x="438392" y="548229"/>
                  <a:pt x="549191" y="437624"/>
                  <a:pt x="549191" y="301526"/>
                </a:cubicBezTo>
                <a:cubicBezTo>
                  <a:pt x="549191" y="165428"/>
                  <a:pt x="438392" y="54823"/>
                  <a:pt x="302055" y="54823"/>
                </a:cubicBezTo>
                <a:close/>
                <a:moveTo>
                  <a:pt x="302055" y="0"/>
                </a:moveTo>
                <a:cubicBezTo>
                  <a:pt x="468597" y="0"/>
                  <a:pt x="604110" y="135275"/>
                  <a:pt x="604110" y="301526"/>
                </a:cubicBezTo>
                <a:cubicBezTo>
                  <a:pt x="604110" y="467777"/>
                  <a:pt x="468597" y="603052"/>
                  <a:pt x="302055" y="603052"/>
                </a:cubicBezTo>
                <a:cubicBezTo>
                  <a:pt x="135513" y="603052"/>
                  <a:pt x="0" y="467777"/>
                  <a:pt x="0" y="301526"/>
                </a:cubicBezTo>
                <a:cubicBezTo>
                  <a:pt x="0" y="135275"/>
                  <a:pt x="135513" y="0"/>
                  <a:pt x="302055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68580" tIns="34290" rIns="68580" bIns="34290" numCol="1" spcCol="0" rtlCol="0" fromWordArt="0" anchor="ctr" anchorCtr="0" forceAA="0" compatLnSpc="1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85800"/>
            <a:endParaRPr lang="zh-CN" altLang="en-US" sz="1350">
              <a:solidFill>
                <a:prstClr val="white"/>
              </a:solidFill>
              <a:latin typeface="Arial" panose="020B0604020202020204"/>
              <a:ea typeface="微软雅黑" panose="020B0503020204020204" charset="-122"/>
            </a:endParaRPr>
          </a:p>
        </p:txBody>
      </p:sp>
      <p:sp>
        <p:nvSpPr>
          <p:cNvPr id="58" name="椭圆 50"/>
          <p:cNvSpPr/>
          <p:nvPr/>
        </p:nvSpPr>
        <p:spPr>
          <a:xfrm flipH="1">
            <a:off x="8385912" y="4760317"/>
            <a:ext cx="225879" cy="225483"/>
          </a:xfrm>
          <a:custGeom>
            <a:avLst/>
            <a:gdLst>
              <a:gd name="connsiteX0" fmla="*/ 320385 w 604110"/>
              <a:gd name="connsiteY0" fmla="*/ 164550 h 603052"/>
              <a:gd name="connsiteX1" fmla="*/ 339813 w 604110"/>
              <a:gd name="connsiteY1" fmla="*/ 172569 h 603052"/>
              <a:gd name="connsiteX2" fmla="*/ 449654 w 604110"/>
              <a:gd name="connsiteY2" fmla="*/ 282231 h 603052"/>
              <a:gd name="connsiteX3" fmla="*/ 457617 w 604110"/>
              <a:gd name="connsiteY3" fmla="*/ 301558 h 603052"/>
              <a:gd name="connsiteX4" fmla="*/ 449654 w 604110"/>
              <a:gd name="connsiteY4" fmla="*/ 320886 h 603052"/>
              <a:gd name="connsiteX5" fmla="*/ 339813 w 604110"/>
              <a:gd name="connsiteY5" fmla="*/ 430548 h 603052"/>
              <a:gd name="connsiteX6" fmla="*/ 320316 w 604110"/>
              <a:gd name="connsiteY6" fmla="*/ 438635 h 603052"/>
              <a:gd name="connsiteX7" fmla="*/ 300957 w 604110"/>
              <a:gd name="connsiteY7" fmla="*/ 430548 h 603052"/>
              <a:gd name="connsiteX8" fmla="*/ 300957 w 604110"/>
              <a:gd name="connsiteY8" fmla="*/ 391892 h 603052"/>
              <a:gd name="connsiteX9" fmla="*/ 363841 w 604110"/>
              <a:gd name="connsiteY9" fmla="*/ 328974 h 603052"/>
              <a:gd name="connsiteX10" fmla="*/ 173954 w 604110"/>
              <a:gd name="connsiteY10" fmla="*/ 328974 h 603052"/>
              <a:gd name="connsiteX11" fmla="*/ 146494 w 604110"/>
              <a:gd name="connsiteY11" fmla="*/ 301558 h 603052"/>
              <a:gd name="connsiteX12" fmla="*/ 173954 w 604110"/>
              <a:gd name="connsiteY12" fmla="*/ 274143 h 603052"/>
              <a:gd name="connsiteX13" fmla="*/ 363978 w 604110"/>
              <a:gd name="connsiteY13" fmla="*/ 274143 h 603052"/>
              <a:gd name="connsiteX14" fmla="*/ 300957 w 604110"/>
              <a:gd name="connsiteY14" fmla="*/ 211225 h 603052"/>
              <a:gd name="connsiteX15" fmla="*/ 300957 w 604110"/>
              <a:gd name="connsiteY15" fmla="*/ 172569 h 603052"/>
              <a:gd name="connsiteX16" fmla="*/ 320385 w 604110"/>
              <a:gd name="connsiteY16" fmla="*/ 164550 h 603052"/>
              <a:gd name="connsiteX17" fmla="*/ 302055 w 604110"/>
              <a:gd name="connsiteY17" fmla="*/ 54823 h 603052"/>
              <a:gd name="connsiteX18" fmla="*/ 54919 w 604110"/>
              <a:gd name="connsiteY18" fmla="*/ 301526 h 603052"/>
              <a:gd name="connsiteX19" fmla="*/ 302055 w 604110"/>
              <a:gd name="connsiteY19" fmla="*/ 548229 h 603052"/>
              <a:gd name="connsiteX20" fmla="*/ 549191 w 604110"/>
              <a:gd name="connsiteY20" fmla="*/ 301526 h 603052"/>
              <a:gd name="connsiteX21" fmla="*/ 302055 w 604110"/>
              <a:gd name="connsiteY21" fmla="*/ 54823 h 603052"/>
              <a:gd name="connsiteX22" fmla="*/ 302055 w 604110"/>
              <a:gd name="connsiteY22" fmla="*/ 0 h 603052"/>
              <a:gd name="connsiteX23" fmla="*/ 604110 w 604110"/>
              <a:gd name="connsiteY23" fmla="*/ 301526 h 603052"/>
              <a:gd name="connsiteX24" fmla="*/ 302055 w 604110"/>
              <a:gd name="connsiteY24" fmla="*/ 603052 h 603052"/>
              <a:gd name="connsiteX25" fmla="*/ 0 w 604110"/>
              <a:gd name="connsiteY25" fmla="*/ 301526 h 603052"/>
              <a:gd name="connsiteX26" fmla="*/ 302055 w 604110"/>
              <a:gd name="connsiteY26" fmla="*/ 0 h 6030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604110" h="603052">
                <a:moveTo>
                  <a:pt x="320385" y="164550"/>
                </a:moveTo>
                <a:cubicBezTo>
                  <a:pt x="327422" y="164550"/>
                  <a:pt x="334458" y="167223"/>
                  <a:pt x="339813" y="172569"/>
                </a:cubicBezTo>
                <a:lnTo>
                  <a:pt x="449654" y="282231"/>
                </a:lnTo>
                <a:cubicBezTo>
                  <a:pt x="454734" y="287302"/>
                  <a:pt x="457617" y="294293"/>
                  <a:pt x="457617" y="301558"/>
                </a:cubicBezTo>
                <a:cubicBezTo>
                  <a:pt x="457617" y="308824"/>
                  <a:pt x="454734" y="315814"/>
                  <a:pt x="449654" y="320886"/>
                </a:cubicBezTo>
                <a:lnTo>
                  <a:pt x="339813" y="430548"/>
                </a:lnTo>
                <a:cubicBezTo>
                  <a:pt x="334458" y="436031"/>
                  <a:pt x="327319" y="438635"/>
                  <a:pt x="320316" y="438635"/>
                </a:cubicBezTo>
                <a:cubicBezTo>
                  <a:pt x="313314" y="438635"/>
                  <a:pt x="306312" y="436031"/>
                  <a:pt x="300957" y="430548"/>
                </a:cubicBezTo>
                <a:cubicBezTo>
                  <a:pt x="290248" y="419856"/>
                  <a:pt x="290248" y="402584"/>
                  <a:pt x="300957" y="391892"/>
                </a:cubicBezTo>
                <a:lnTo>
                  <a:pt x="363841" y="328974"/>
                </a:lnTo>
                <a:lnTo>
                  <a:pt x="173954" y="328974"/>
                </a:lnTo>
                <a:cubicBezTo>
                  <a:pt x="158714" y="328974"/>
                  <a:pt x="146494" y="316774"/>
                  <a:pt x="146494" y="301558"/>
                </a:cubicBezTo>
                <a:cubicBezTo>
                  <a:pt x="146494" y="286480"/>
                  <a:pt x="158714" y="274143"/>
                  <a:pt x="173954" y="274143"/>
                </a:cubicBezTo>
                <a:lnTo>
                  <a:pt x="363978" y="274143"/>
                </a:lnTo>
                <a:lnTo>
                  <a:pt x="300957" y="211225"/>
                </a:lnTo>
                <a:cubicBezTo>
                  <a:pt x="290248" y="200533"/>
                  <a:pt x="290248" y="183261"/>
                  <a:pt x="300957" y="172569"/>
                </a:cubicBezTo>
                <a:cubicBezTo>
                  <a:pt x="306312" y="167223"/>
                  <a:pt x="313349" y="164550"/>
                  <a:pt x="320385" y="164550"/>
                </a:cubicBezTo>
                <a:close/>
                <a:moveTo>
                  <a:pt x="302055" y="54823"/>
                </a:moveTo>
                <a:cubicBezTo>
                  <a:pt x="165718" y="54823"/>
                  <a:pt x="54919" y="165428"/>
                  <a:pt x="54919" y="301526"/>
                </a:cubicBezTo>
                <a:cubicBezTo>
                  <a:pt x="54919" y="437624"/>
                  <a:pt x="165718" y="548229"/>
                  <a:pt x="302055" y="548229"/>
                </a:cubicBezTo>
                <a:cubicBezTo>
                  <a:pt x="438392" y="548229"/>
                  <a:pt x="549191" y="437624"/>
                  <a:pt x="549191" y="301526"/>
                </a:cubicBezTo>
                <a:cubicBezTo>
                  <a:pt x="549191" y="165428"/>
                  <a:pt x="438392" y="54823"/>
                  <a:pt x="302055" y="54823"/>
                </a:cubicBezTo>
                <a:close/>
                <a:moveTo>
                  <a:pt x="302055" y="0"/>
                </a:moveTo>
                <a:cubicBezTo>
                  <a:pt x="468597" y="0"/>
                  <a:pt x="604110" y="135275"/>
                  <a:pt x="604110" y="301526"/>
                </a:cubicBezTo>
                <a:cubicBezTo>
                  <a:pt x="604110" y="467777"/>
                  <a:pt x="468597" y="603052"/>
                  <a:pt x="302055" y="603052"/>
                </a:cubicBezTo>
                <a:cubicBezTo>
                  <a:pt x="135513" y="603052"/>
                  <a:pt x="0" y="467777"/>
                  <a:pt x="0" y="301526"/>
                </a:cubicBezTo>
                <a:cubicBezTo>
                  <a:pt x="0" y="135275"/>
                  <a:pt x="135513" y="0"/>
                  <a:pt x="302055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68580" tIns="34290" rIns="68580" bIns="34290" numCol="1" spcCol="0" rtlCol="0" fromWordArt="0" anchor="ctr" anchorCtr="0" forceAA="0" compatLnSpc="1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85800"/>
            <a:endParaRPr lang="zh-CN" altLang="en-US" sz="1350">
              <a:solidFill>
                <a:prstClr val="white"/>
              </a:solidFill>
              <a:latin typeface="Arial" panose="020B0604020202020204"/>
              <a:ea typeface="微软雅黑" panose="020B0503020204020204" charset="-122"/>
            </a:endParaRPr>
          </a:p>
        </p:txBody>
      </p:sp>
      <p:sp>
        <p:nvSpPr>
          <p:cNvPr id="59" name="任意多边形 58"/>
          <p:cNvSpPr/>
          <p:nvPr/>
        </p:nvSpPr>
        <p:spPr>
          <a:xfrm>
            <a:off x="7170169" y="4760120"/>
            <a:ext cx="766763" cy="383381"/>
          </a:xfrm>
          <a:custGeom>
            <a:avLst/>
            <a:gdLst>
              <a:gd name="connsiteX0" fmla="*/ 511175 w 1022350"/>
              <a:gd name="connsiteY0" fmla="*/ 0 h 511175"/>
              <a:gd name="connsiteX1" fmla="*/ 1022350 w 1022350"/>
              <a:gd name="connsiteY1" fmla="*/ 511175 h 511175"/>
              <a:gd name="connsiteX2" fmla="*/ 0 w 1022350"/>
              <a:gd name="connsiteY2" fmla="*/ 511175 h 511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22350" h="511175">
                <a:moveTo>
                  <a:pt x="511175" y="0"/>
                </a:moveTo>
                <a:lnTo>
                  <a:pt x="1022350" y="511175"/>
                </a:lnTo>
                <a:lnTo>
                  <a:pt x="0" y="511175"/>
                </a:lnTo>
                <a:close/>
              </a:path>
            </a:pathLst>
          </a:custGeom>
          <a:solidFill>
            <a:srgbClr val="07A10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zh-CN" altLang="en-US" sz="1350">
              <a:solidFill>
                <a:prstClr val="white"/>
              </a:solidFill>
              <a:latin typeface="Arial" panose="020B0604020202020204"/>
              <a:ea typeface="微软雅黑" panose="020B0503020204020204" charset="-122"/>
            </a:endParaRPr>
          </a:p>
        </p:txBody>
      </p:sp>
      <p:pic>
        <p:nvPicPr>
          <p:cNvPr id="11" name="object 6"/>
          <p:cNvPicPr/>
          <p:nvPr/>
        </p:nvPicPr>
        <p:blipFill>
          <a:blip r:embed="rId1" cstate="print"/>
          <a:stretch>
            <a:fillRect/>
          </a:stretch>
        </p:blipFill>
        <p:spPr>
          <a:xfrm>
            <a:off x="669511" y="73195"/>
            <a:ext cx="699447" cy="319235"/>
          </a:xfrm>
          <a:prstGeom prst="rect">
            <a:avLst/>
          </a:prstGeom>
        </p:spPr>
      </p:pic>
      <p:sp>
        <p:nvSpPr>
          <p:cNvPr id="2" name="object 2"/>
          <p:cNvSpPr/>
          <p:nvPr/>
        </p:nvSpPr>
        <p:spPr>
          <a:xfrm>
            <a:off x="486410" y="1889125"/>
            <a:ext cx="7807960" cy="463550"/>
          </a:xfrm>
          <a:custGeom>
            <a:avLst/>
            <a:gdLst/>
            <a:ahLst/>
            <a:cxnLst/>
            <a:rect l="l" t="t" r="r" b="b"/>
            <a:pathLst>
              <a:path w="12192000" h="1152525">
                <a:moveTo>
                  <a:pt x="0" y="1152143"/>
                </a:moveTo>
                <a:lnTo>
                  <a:pt x="0" y="0"/>
                </a:lnTo>
                <a:lnTo>
                  <a:pt x="12192000" y="0"/>
                </a:lnTo>
                <a:lnTo>
                  <a:pt x="12192000" y="1152143"/>
                </a:lnTo>
                <a:lnTo>
                  <a:pt x="0" y="1152143"/>
                </a:lnTo>
                <a:close/>
              </a:path>
            </a:pathLst>
          </a:custGeom>
          <a:solidFill>
            <a:srgbClr val="52B04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" name="文本框 5"/>
          <p:cNvSpPr txBox="1"/>
          <p:nvPr/>
        </p:nvSpPr>
        <p:spPr>
          <a:xfrm>
            <a:off x="828675" y="1936750"/>
            <a:ext cx="161226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>
                <a:solidFill>
                  <a:schemeClr val="bg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1958</a:t>
            </a:r>
            <a:r>
              <a:rPr lang="zh-CN" altLang="en-US" b="1" dirty="0">
                <a:solidFill>
                  <a:schemeClr val="bg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年投产</a:t>
            </a:r>
            <a:endParaRPr lang="zh-CN" altLang="en-US" b="1" dirty="0">
              <a:solidFill>
                <a:schemeClr val="bg1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731260" y="1936750"/>
            <a:ext cx="152908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>
                <a:solidFill>
                  <a:schemeClr val="bg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1999</a:t>
            </a:r>
            <a:r>
              <a:rPr lang="zh-CN" altLang="en-US" b="1" dirty="0">
                <a:solidFill>
                  <a:schemeClr val="bg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年改制</a:t>
            </a:r>
            <a:endParaRPr lang="zh-CN" altLang="en-US" b="1" dirty="0">
              <a:solidFill>
                <a:schemeClr val="bg1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6394450" y="1936750"/>
            <a:ext cx="137731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>
                <a:solidFill>
                  <a:schemeClr val="bg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2010</a:t>
            </a:r>
            <a:r>
              <a:rPr lang="zh-CN" altLang="en-US" b="1">
                <a:solidFill>
                  <a:schemeClr val="bg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年搬迁</a:t>
            </a:r>
            <a:endParaRPr lang="zh-CN" altLang="en-US" b="1">
              <a:solidFill>
                <a:schemeClr val="bg1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9" name="object 2"/>
          <p:cNvSpPr/>
          <p:nvPr/>
        </p:nvSpPr>
        <p:spPr>
          <a:xfrm>
            <a:off x="486410" y="2700655"/>
            <a:ext cx="7807960" cy="463550"/>
          </a:xfrm>
          <a:custGeom>
            <a:avLst/>
            <a:gdLst/>
            <a:ahLst/>
            <a:cxnLst/>
            <a:rect l="l" t="t" r="r" b="b"/>
            <a:pathLst>
              <a:path w="12192000" h="1152525">
                <a:moveTo>
                  <a:pt x="0" y="1152143"/>
                </a:moveTo>
                <a:lnTo>
                  <a:pt x="0" y="0"/>
                </a:lnTo>
                <a:lnTo>
                  <a:pt x="12192000" y="0"/>
                </a:lnTo>
                <a:lnTo>
                  <a:pt x="12192000" y="1152143"/>
                </a:lnTo>
                <a:lnTo>
                  <a:pt x="0" y="1152143"/>
                </a:lnTo>
                <a:close/>
              </a:path>
            </a:pathLst>
          </a:custGeom>
          <a:solidFill>
            <a:srgbClr val="52B04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2" name="文本框 11"/>
          <p:cNvSpPr txBox="1"/>
          <p:nvPr/>
        </p:nvSpPr>
        <p:spPr>
          <a:xfrm>
            <a:off x="486410" y="1049020"/>
            <a:ext cx="1712595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defTabSz="685800"/>
            <a:r>
              <a:rPr lang="zh-CN" altLang="en-US" sz="1200" dirty="0"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四川国营犍为纸电厂建成投产，成为我国第一个五年计划期间筹备建设的专业性纸品生产厂</a:t>
            </a:r>
            <a:endParaRPr lang="zh-CN" altLang="en-US" sz="1200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3107055" y="1049020"/>
            <a:ext cx="2425700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defTabSz="685800"/>
            <a:r>
              <a:rPr lang="zh-CN" altLang="en-US" sz="1200" dirty="0"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资产重组转制成立四川凤生纸业，建立现代企业制度，技术创新，产能提升，成为市纳税大户，农业产业化国家重点龙头企业</a:t>
            </a:r>
            <a:endParaRPr lang="zh-CN" altLang="en-US" sz="1200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6610350" y="1233805"/>
            <a:ext cx="146304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实施异地搬迁</a:t>
            </a:r>
            <a:r>
              <a:rPr lang="en-US" altLang="zh-CN" sz="1200" dirty="0"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       </a:t>
            </a:r>
            <a:r>
              <a:rPr lang="zh-CN" altLang="en-US" sz="1200" dirty="0"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技术升级改造</a:t>
            </a:r>
            <a:endParaRPr lang="zh-CN" altLang="en-US" sz="1200" dirty="0">
              <a:latin typeface="华文楷体" panose="02010600040101010101" pitchFamily="2" charset="-122"/>
              <a:ea typeface="华文楷体" panose="02010600040101010101" pitchFamily="2" charset="-122"/>
              <a:sym typeface="+mn-ea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669290" y="2748915"/>
            <a:ext cx="152908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>
                <a:solidFill>
                  <a:schemeClr val="bg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2016</a:t>
            </a:r>
            <a:r>
              <a:rPr lang="zh-CN" altLang="en-US" b="1">
                <a:solidFill>
                  <a:schemeClr val="bg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年</a:t>
            </a:r>
            <a:endParaRPr lang="zh-CN" altLang="en-US" b="1">
              <a:solidFill>
                <a:schemeClr val="bg1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1791970" y="2748915"/>
            <a:ext cx="112331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>
                <a:solidFill>
                  <a:schemeClr val="bg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2017</a:t>
            </a:r>
            <a:r>
              <a:rPr lang="zh-CN" altLang="en-US" b="1">
                <a:solidFill>
                  <a:schemeClr val="bg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年</a:t>
            </a:r>
            <a:endParaRPr lang="zh-CN" altLang="en-US" b="1">
              <a:solidFill>
                <a:schemeClr val="bg1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3018790" y="2748280"/>
            <a:ext cx="108267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>
                <a:solidFill>
                  <a:schemeClr val="bg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2019</a:t>
            </a:r>
            <a:r>
              <a:rPr lang="zh-CN" altLang="en-US" b="1">
                <a:solidFill>
                  <a:schemeClr val="bg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年</a:t>
            </a:r>
            <a:endParaRPr lang="zh-CN" altLang="en-US" b="1">
              <a:solidFill>
                <a:schemeClr val="bg1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5533390" y="2748280"/>
            <a:ext cx="107759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>
                <a:solidFill>
                  <a:schemeClr val="bg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2021</a:t>
            </a:r>
            <a:r>
              <a:rPr lang="zh-CN" altLang="en-US" b="1" dirty="0">
                <a:solidFill>
                  <a:schemeClr val="bg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年</a:t>
            </a:r>
            <a:endParaRPr lang="zh-CN" altLang="en-US" b="1" dirty="0">
              <a:solidFill>
                <a:schemeClr val="bg1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422910" y="3242310"/>
            <a:ext cx="136906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>
                <a:latin typeface="华文楷体" panose="02010600040101010101" pitchFamily="2" charset="-122"/>
                <a:ea typeface="华文楷体" panose="02010600040101010101" pitchFamily="2" charset="-122"/>
              </a:rPr>
              <a:t>   6</a:t>
            </a:r>
            <a:r>
              <a:rPr lang="zh-CN" altLang="en-US" sz="1200">
                <a:latin typeface="华文楷体" panose="02010600040101010101" pitchFamily="2" charset="-122"/>
                <a:ea typeface="华文楷体" panose="02010600040101010101" pitchFamily="2" charset="-122"/>
              </a:rPr>
              <a:t>万吨年原纸</a:t>
            </a:r>
            <a:r>
              <a:rPr lang="en-US" altLang="zh-CN" sz="1200">
                <a:latin typeface="华文楷体" panose="02010600040101010101" pitchFamily="2" charset="-122"/>
                <a:ea typeface="华文楷体" panose="02010600040101010101" pitchFamily="2" charset="-122"/>
              </a:rPr>
              <a:t>      </a:t>
            </a:r>
            <a:r>
              <a:rPr lang="zh-CN" altLang="en-US" sz="1200">
                <a:latin typeface="华文楷体" panose="02010600040101010101" pitchFamily="2" charset="-122"/>
                <a:ea typeface="华文楷体" panose="02010600040101010101" pitchFamily="2" charset="-122"/>
              </a:rPr>
              <a:t>生产线建成投产</a:t>
            </a:r>
            <a:endParaRPr lang="zh-CN" altLang="en-US" sz="1200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1791970" y="3242310"/>
            <a:ext cx="112331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>
                <a:latin typeface="华文楷体" panose="02010600040101010101" pitchFamily="2" charset="-122"/>
                <a:ea typeface="华文楷体" panose="02010600040101010101" pitchFamily="2" charset="-122"/>
              </a:rPr>
              <a:t>   3</a:t>
            </a:r>
            <a:r>
              <a:rPr lang="zh-CN" altLang="en-US" sz="1200">
                <a:latin typeface="华文楷体" panose="02010600040101010101" pitchFamily="2" charset="-122"/>
                <a:ea typeface="华文楷体" panose="02010600040101010101" pitchFamily="2" charset="-122"/>
              </a:rPr>
              <a:t>万吨年</a:t>
            </a:r>
            <a:r>
              <a:rPr lang="zh-CN" sz="1200">
                <a:latin typeface="华文楷体" panose="02010600040101010101" pitchFamily="2" charset="-122"/>
                <a:ea typeface="华文楷体" panose="02010600040101010101" pitchFamily="2" charset="-122"/>
              </a:rPr>
              <a:t>成品</a:t>
            </a:r>
            <a:r>
              <a:rPr lang="zh-CN" altLang="en-US" sz="1200">
                <a:latin typeface="华文楷体" panose="02010600040101010101" pitchFamily="2" charset="-122"/>
                <a:ea typeface="华文楷体" panose="02010600040101010101" pitchFamily="2" charset="-122"/>
              </a:rPr>
              <a:t>生产线建成投产</a:t>
            </a:r>
            <a:endParaRPr lang="zh-CN" altLang="en-US" sz="1200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2915285" y="3242310"/>
            <a:ext cx="135890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>
                <a:latin typeface="华文楷体" panose="02010600040101010101" pitchFamily="2" charset="-122"/>
                <a:ea typeface="华文楷体" panose="02010600040101010101" pitchFamily="2" charset="-122"/>
              </a:rPr>
              <a:t>   12</a:t>
            </a:r>
            <a:r>
              <a:rPr lang="zh-CN" altLang="en-US" sz="1200">
                <a:latin typeface="华文楷体" panose="02010600040101010101" pitchFamily="2" charset="-122"/>
                <a:ea typeface="华文楷体" panose="02010600040101010101" pitchFamily="2" charset="-122"/>
              </a:rPr>
              <a:t>万吨年原纸</a:t>
            </a:r>
            <a:r>
              <a:rPr lang="en-US" altLang="zh-CN" sz="1200">
                <a:latin typeface="华文楷体" panose="02010600040101010101" pitchFamily="2" charset="-122"/>
                <a:ea typeface="华文楷体" panose="02010600040101010101" pitchFamily="2" charset="-122"/>
              </a:rPr>
              <a:t>      </a:t>
            </a:r>
            <a:r>
              <a:rPr lang="zh-CN" altLang="en-US" sz="1200">
                <a:latin typeface="华文楷体" panose="02010600040101010101" pitchFamily="2" charset="-122"/>
                <a:ea typeface="华文楷体" panose="02010600040101010101" pitchFamily="2" charset="-122"/>
              </a:rPr>
              <a:t>生产线建成投产</a:t>
            </a:r>
            <a:endParaRPr lang="zh-CN" altLang="en-US" sz="1200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3043555" y="3723640"/>
            <a:ext cx="105791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>
                <a:latin typeface="华文楷体" panose="02010600040101010101" pitchFamily="2" charset="-122"/>
                <a:ea typeface="华文楷体" panose="02010600040101010101" pitchFamily="2" charset="-122"/>
              </a:rPr>
              <a:t>  </a:t>
            </a:r>
            <a:r>
              <a:rPr lang="zh-CN" altLang="en-US" sz="1200">
                <a:latin typeface="华文楷体" panose="02010600040101010101" pitchFamily="2" charset="-122"/>
                <a:ea typeface="华文楷体" panose="02010600040101010101" pitchFamily="2" charset="-122"/>
              </a:rPr>
              <a:t>企业进行</a:t>
            </a:r>
            <a:r>
              <a:rPr lang="en-US" altLang="zh-CN" sz="1200">
                <a:latin typeface="华文楷体" panose="02010600040101010101" pitchFamily="2" charset="-122"/>
                <a:ea typeface="华文楷体" panose="02010600040101010101" pitchFamily="2" charset="-122"/>
              </a:rPr>
              <a:t>    </a:t>
            </a:r>
            <a:r>
              <a:rPr lang="zh-CN" altLang="en-US" sz="1200">
                <a:latin typeface="华文楷体" panose="02010600040101010101" pitchFamily="2" charset="-122"/>
                <a:ea typeface="华文楷体" panose="02010600040101010101" pitchFamily="2" charset="-122"/>
              </a:rPr>
              <a:t>股份制改造</a:t>
            </a:r>
            <a:endParaRPr lang="zh-CN" altLang="en-US" sz="1200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5642610" y="3237230"/>
            <a:ext cx="96837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>
                <a:latin typeface="华文楷体" panose="02010600040101010101" pitchFamily="2" charset="-122"/>
                <a:ea typeface="华文楷体" panose="02010600040101010101" pitchFamily="2" charset="-122"/>
              </a:rPr>
              <a:t>  18</a:t>
            </a:r>
            <a:r>
              <a:rPr lang="zh-CN" altLang="en-US" sz="1200">
                <a:latin typeface="华文楷体" panose="02010600040101010101" pitchFamily="2" charset="-122"/>
                <a:ea typeface="华文楷体" panose="02010600040101010101" pitchFamily="2" charset="-122"/>
              </a:rPr>
              <a:t>万吨年成品生产线建成投产</a:t>
            </a:r>
            <a:endParaRPr lang="zh-CN" altLang="en-US" sz="1200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6369685" y="3888105"/>
            <a:ext cx="1924685" cy="42418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zh-CN" altLang="en-US" sz="1200" dirty="0">
                <a:latin typeface="华文楷体" panose="02010600040101010101" pitchFamily="2" charset="-122"/>
                <a:ea typeface="华文楷体" panose="02010600040101010101" pitchFamily="2" charset="-122"/>
              </a:rPr>
              <a:t>积极推动实现</a:t>
            </a:r>
            <a:r>
              <a:rPr lang="en-US" altLang="zh-CN" sz="1200" dirty="0">
                <a:latin typeface="华文楷体" panose="02010600040101010101" pitchFamily="2" charset="-122"/>
                <a:ea typeface="华文楷体" panose="02010600040101010101" pitchFamily="2" charset="-122"/>
              </a:rPr>
              <a:t>100</a:t>
            </a:r>
            <a:r>
              <a:rPr lang="zh-CN" altLang="en-US" sz="1200" dirty="0">
                <a:latin typeface="华文楷体" panose="02010600040101010101" pitchFamily="2" charset="-122"/>
                <a:ea typeface="华文楷体" panose="02010600040101010101" pitchFamily="2" charset="-122"/>
              </a:rPr>
              <a:t>亿级竹资源开发企业战略目标</a:t>
            </a:r>
            <a:endParaRPr lang="zh-CN" altLang="en-US" sz="1200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4101465" y="2748915"/>
            <a:ext cx="121793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>
                <a:solidFill>
                  <a:schemeClr val="bg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  2020</a:t>
            </a:r>
            <a:r>
              <a:rPr lang="zh-CN" altLang="en-US" b="1">
                <a:solidFill>
                  <a:schemeClr val="bg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年</a:t>
            </a:r>
            <a:endParaRPr lang="zh-CN" altLang="en-US" b="1">
              <a:solidFill>
                <a:schemeClr val="bg1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4274185" y="3341370"/>
            <a:ext cx="136906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latin typeface="华文楷体" panose="02010600040101010101" pitchFamily="2" charset="-122"/>
                <a:ea typeface="华文楷体" panose="02010600040101010101" pitchFamily="2" charset="-122"/>
              </a:rPr>
              <a:t>   </a:t>
            </a:r>
            <a:r>
              <a:rPr lang="zh-CN" altLang="en-US" sz="1200" dirty="0">
                <a:latin typeface="华文楷体" panose="02010600040101010101" pitchFamily="2" charset="-122"/>
                <a:ea typeface="华文楷体" panose="02010600040101010101" pitchFamily="2" charset="-122"/>
              </a:rPr>
              <a:t>证监会</a:t>
            </a:r>
            <a:r>
              <a:rPr lang="en-US" altLang="zh-CN" sz="1200" dirty="0">
                <a:latin typeface="华文楷体" panose="02010600040101010101" pitchFamily="2" charset="-122"/>
                <a:ea typeface="华文楷体" panose="02010600040101010101" pitchFamily="2" charset="-122"/>
              </a:rPr>
              <a:t>IPO          </a:t>
            </a:r>
            <a:r>
              <a:rPr lang="zh-CN" altLang="en-US" sz="1200" dirty="0">
                <a:latin typeface="华文楷体" panose="02010600040101010101" pitchFamily="2" charset="-122"/>
                <a:ea typeface="华文楷体" panose="02010600040101010101" pitchFamily="2" charset="-122"/>
              </a:rPr>
              <a:t>证券</a:t>
            </a:r>
            <a:r>
              <a:rPr lang="en-US" altLang="zh-CN" sz="1200" dirty="0">
                <a:latin typeface="华文楷体" panose="02010600040101010101" pitchFamily="2" charset="-122"/>
                <a:ea typeface="华文楷体" panose="02010600040101010101" pitchFamily="2" charset="-122"/>
              </a:rPr>
              <a:t>  </a:t>
            </a:r>
            <a:r>
              <a:rPr lang="zh-CN" altLang="en-US" sz="1200" dirty="0">
                <a:latin typeface="华文楷体" panose="02010600040101010101" pitchFamily="2" charset="-122"/>
                <a:ea typeface="华文楷体" panose="02010600040101010101" pitchFamily="2" charset="-122"/>
              </a:rPr>
              <a:t>辅导备案</a:t>
            </a:r>
            <a:endParaRPr lang="zh-CN" altLang="en-US" sz="1200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1273175" y="440055"/>
            <a:ext cx="3534410" cy="46037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l" defTabSz="685800"/>
            <a:r>
              <a:rPr lang="zh-CN" altLang="en-US" sz="2400" b="1" dirty="0">
                <a:solidFill>
                  <a:srgbClr val="00B050"/>
                </a:solidFill>
                <a:latin typeface="Arial" panose="020B0604020202020204"/>
                <a:ea typeface="微软雅黑" panose="020B0503020204020204" charset="-122"/>
              </a:rPr>
              <a:t>企业简介</a:t>
            </a:r>
            <a:r>
              <a:rPr lang="en-US" altLang="zh-CN" sz="2400" b="1" dirty="0">
                <a:solidFill>
                  <a:srgbClr val="00B050"/>
                </a:solidFill>
                <a:latin typeface="Arial" panose="020B0604020202020204"/>
                <a:ea typeface="微软雅黑" panose="020B0503020204020204" charset="-122"/>
              </a:rPr>
              <a:t>—</a:t>
            </a:r>
            <a:r>
              <a:rPr lang="zh-CN" altLang="en-US" sz="2000" b="1" dirty="0">
                <a:solidFill>
                  <a:srgbClr val="00B050"/>
                </a:solidFill>
                <a:latin typeface="Arial" panose="020B0604020202020204"/>
                <a:ea typeface="微软雅黑" panose="020B0503020204020204" charset="-122"/>
              </a:rPr>
              <a:t>发展历程</a:t>
            </a:r>
            <a:endParaRPr lang="zh-CN" altLang="en-US" sz="2000" b="1" dirty="0">
              <a:solidFill>
                <a:srgbClr val="00B050"/>
              </a:solidFill>
              <a:latin typeface="Arial" panose="020B0604020202020204"/>
              <a:ea typeface="微软雅黑" panose="020B050302020402020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6793230" y="2748280"/>
            <a:ext cx="107759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b="1" dirty="0">
                <a:solidFill>
                  <a:schemeClr val="bg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2024</a:t>
            </a:r>
            <a:r>
              <a:rPr lang="zh-CN" altLang="en-US" b="1" dirty="0">
                <a:solidFill>
                  <a:schemeClr val="bg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年</a:t>
            </a:r>
            <a:endParaRPr lang="zh-CN" altLang="en-US" b="1" dirty="0">
              <a:solidFill>
                <a:schemeClr val="bg1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820535" y="3249295"/>
            <a:ext cx="96837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1200">
                <a:latin typeface="华文楷体" panose="02010600040101010101" pitchFamily="2" charset="-122"/>
                <a:ea typeface="华文楷体" panose="02010600040101010101" pitchFamily="2" charset="-122"/>
              </a:rPr>
              <a:t>  15</a:t>
            </a:r>
            <a:r>
              <a:rPr lang="zh-CN" altLang="en-US" sz="1200">
                <a:latin typeface="华文楷体" panose="02010600040101010101" pitchFamily="2" charset="-122"/>
                <a:ea typeface="华文楷体" panose="02010600040101010101" pitchFamily="2" charset="-122"/>
              </a:rPr>
              <a:t>万吨特种纸生产线建成投产</a:t>
            </a:r>
            <a:endParaRPr lang="zh-CN" altLang="en-US" sz="1200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</p:spTree>
    <p:custDataLst>
      <p:tags r:id="rId2"/>
    </p:custData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2000" advTm="0">
        <p15:prstTrans prst="fallOver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矩形 47"/>
          <p:cNvSpPr/>
          <p:nvPr/>
        </p:nvSpPr>
        <p:spPr>
          <a:xfrm>
            <a:off x="330200" y="3028950"/>
            <a:ext cx="1530985" cy="460375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 defTabSz="685800">
              <a:lnSpc>
                <a:spcPct val="150000"/>
              </a:lnSpc>
            </a:pPr>
            <a:r>
              <a:rPr lang="en-US" altLang="zh-CN" sz="1600">
                <a:solidFill>
                  <a:schemeClr val="bg1"/>
                </a:solidFill>
                <a:latin typeface="方正兰亭黑简体" panose="02000000000000000000" charset="-122"/>
                <a:ea typeface="方正兰亭黑简体" panose="02000000000000000000" charset="-122"/>
                <a:sym typeface="+mn-ea"/>
              </a:rPr>
              <a:t>60</a:t>
            </a:r>
            <a:r>
              <a:rPr lang="zh-CN" altLang="en-US" sz="1600">
                <a:solidFill>
                  <a:schemeClr val="bg1"/>
                </a:solidFill>
                <a:latin typeface="方正兰亭黑简体" panose="02000000000000000000" charset="-122"/>
                <a:ea typeface="方正兰亭黑简体" panose="02000000000000000000" charset="-122"/>
                <a:sym typeface="+mn-ea"/>
              </a:rPr>
              <a:t>万亩林地</a:t>
            </a:r>
            <a:endParaRPr lang="zh-CN" altLang="en-US" sz="1600" dirty="0">
              <a:solidFill>
                <a:schemeClr val="bg1"/>
              </a:solidFill>
              <a:latin typeface="方正兰亭黑简体" panose="02000000000000000000" charset="-122"/>
              <a:ea typeface="方正兰亭黑简体" panose="02000000000000000000" charset="-122"/>
              <a:sym typeface="+mn-ea"/>
            </a:endParaRPr>
          </a:p>
        </p:txBody>
      </p:sp>
      <p:sp>
        <p:nvSpPr>
          <p:cNvPr id="52" name="矩形 51"/>
          <p:cNvSpPr/>
          <p:nvPr/>
        </p:nvSpPr>
        <p:spPr>
          <a:xfrm>
            <a:off x="7433310" y="3028950"/>
            <a:ext cx="1478280" cy="460375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 defTabSz="685800">
              <a:lnSpc>
                <a:spcPct val="150000"/>
              </a:lnSpc>
            </a:pPr>
            <a:r>
              <a:rPr lang="zh-CN" altLang="en-US" sz="1600">
                <a:solidFill>
                  <a:schemeClr val="bg1"/>
                </a:solidFill>
                <a:sym typeface="+mn-ea"/>
              </a:rPr>
              <a:t>严格检验</a:t>
            </a:r>
            <a:endParaRPr lang="zh-CN" altLang="en-US" sz="1600" dirty="0">
              <a:solidFill>
                <a:schemeClr val="bg1"/>
              </a:solidFill>
              <a:latin typeface="Arial" panose="020B0604020202020204"/>
              <a:ea typeface="微软雅黑" panose="020B0503020204020204" charset="-122"/>
              <a:sym typeface="+mn-ea"/>
            </a:endParaRPr>
          </a:p>
        </p:txBody>
      </p:sp>
      <p:sp>
        <p:nvSpPr>
          <p:cNvPr id="21" name="任意多边形 20"/>
          <p:cNvSpPr/>
          <p:nvPr/>
        </p:nvSpPr>
        <p:spPr>
          <a:xfrm>
            <a:off x="7771734" y="4964368"/>
            <a:ext cx="358263" cy="179132"/>
          </a:xfrm>
          <a:custGeom>
            <a:avLst/>
            <a:gdLst>
              <a:gd name="connsiteX0" fmla="*/ 238842 w 477684"/>
              <a:gd name="connsiteY0" fmla="*/ 0 h 238842"/>
              <a:gd name="connsiteX1" fmla="*/ 477684 w 477684"/>
              <a:gd name="connsiteY1" fmla="*/ 238842 h 238842"/>
              <a:gd name="connsiteX2" fmla="*/ 0 w 477684"/>
              <a:gd name="connsiteY2" fmla="*/ 238842 h 2388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77684" h="238842">
                <a:moveTo>
                  <a:pt x="238842" y="0"/>
                </a:moveTo>
                <a:lnTo>
                  <a:pt x="477684" y="238842"/>
                </a:lnTo>
                <a:lnTo>
                  <a:pt x="0" y="238842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zh-CN" altLang="en-US" sz="1350">
              <a:solidFill>
                <a:prstClr val="white"/>
              </a:solidFill>
              <a:latin typeface="Arial" panose="020B0604020202020204"/>
              <a:ea typeface="微软雅黑" panose="020B0503020204020204" charset="-122"/>
            </a:endParaRPr>
          </a:p>
        </p:txBody>
      </p:sp>
      <p:sp>
        <p:nvSpPr>
          <p:cNvPr id="23" name="任意多边形 22"/>
          <p:cNvSpPr/>
          <p:nvPr/>
        </p:nvSpPr>
        <p:spPr>
          <a:xfrm>
            <a:off x="244720" y="29965"/>
            <a:ext cx="1664725" cy="832363"/>
          </a:xfrm>
          <a:custGeom>
            <a:avLst/>
            <a:gdLst>
              <a:gd name="connsiteX0" fmla="*/ 0 w 2219633"/>
              <a:gd name="connsiteY0" fmla="*/ 0 h 1109817"/>
              <a:gd name="connsiteX1" fmla="*/ 2219633 w 2219633"/>
              <a:gd name="connsiteY1" fmla="*/ 0 h 1109817"/>
              <a:gd name="connsiteX2" fmla="*/ 1109817 w 2219633"/>
              <a:gd name="connsiteY2" fmla="*/ 1109817 h 11098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219633" h="1109817">
                <a:moveTo>
                  <a:pt x="0" y="0"/>
                </a:moveTo>
                <a:lnTo>
                  <a:pt x="2219633" y="0"/>
                </a:lnTo>
                <a:lnTo>
                  <a:pt x="1109817" y="1109817"/>
                </a:lnTo>
                <a:close/>
              </a:path>
            </a:pathLst>
          </a:custGeom>
          <a:solidFill>
            <a:srgbClr val="07A10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zh-CN" altLang="en-US" sz="1350">
              <a:solidFill>
                <a:srgbClr val="07A10B"/>
              </a:solidFill>
              <a:latin typeface="Arial" panose="020B0604020202020204"/>
              <a:ea typeface="微软雅黑" panose="020B0503020204020204" charset="-122"/>
            </a:endParaRPr>
          </a:p>
        </p:txBody>
      </p:sp>
      <p:sp>
        <p:nvSpPr>
          <p:cNvPr id="24" name="椭圆 49"/>
          <p:cNvSpPr/>
          <p:nvPr/>
        </p:nvSpPr>
        <p:spPr>
          <a:xfrm>
            <a:off x="8670387" y="4760317"/>
            <a:ext cx="225879" cy="225483"/>
          </a:xfrm>
          <a:custGeom>
            <a:avLst/>
            <a:gdLst>
              <a:gd name="connsiteX0" fmla="*/ 320385 w 604110"/>
              <a:gd name="connsiteY0" fmla="*/ 164550 h 603052"/>
              <a:gd name="connsiteX1" fmla="*/ 339813 w 604110"/>
              <a:gd name="connsiteY1" fmla="*/ 172569 h 603052"/>
              <a:gd name="connsiteX2" fmla="*/ 449654 w 604110"/>
              <a:gd name="connsiteY2" fmla="*/ 282231 h 603052"/>
              <a:gd name="connsiteX3" fmla="*/ 457617 w 604110"/>
              <a:gd name="connsiteY3" fmla="*/ 301558 h 603052"/>
              <a:gd name="connsiteX4" fmla="*/ 449654 w 604110"/>
              <a:gd name="connsiteY4" fmla="*/ 320886 h 603052"/>
              <a:gd name="connsiteX5" fmla="*/ 339813 w 604110"/>
              <a:gd name="connsiteY5" fmla="*/ 430548 h 603052"/>
              <a:gd name="connsiteX6" fmla="*/ 320316 w 604110"/>
              <a:gd name="connsiteY6" fmla="*/ 438635 h 603052"/>
              <a:gd name="connsiteX7" fmla="*/ 300957 w 604110"/>
              <a:gd name="connsiteY7" fmla="*/ 430548 h 603052"/>
              <a:gd name="connsiteX8" fmla="*/ 300957 w 604110"/>
              <a:gd name="connsiteY8" fmla="*/ 391892 h 603052"/>
              <a:gd name="connsiteX9" fmla="*/ 363841 w 604110"/>
              <a:gd name="connsiteY9" fmla="*/ 328974 h 603052"/>
              <a:gd name="connsiteX10" fmla="*/ 173954 w 604110"/>
              <a:gd name="connsiteY10" fmla="*/ 328974 h 603052"/>
              <a:gd name="connsiteX11" fmla="*/ 146494 w 604110"/>
              <a:gd name="connsiteY11" fmla="*/ 301558 h 603052"/>
              <a:gd name="connsiteX12" fmla="*/ 173954 w 604110"/>
              <a:gd name="connsiteY12" fmla="*/ 274143 h 603052"/>
              <a:gd name="connsiteX13" fmla="*/ 363978 w 604110"/>
              <a:gd name="connsiteY13" fmla="*/ 274143 h 603052"/>
              <a:gd name="connsiteX14" fmla="*/ 300957 w 604110"/>
              <a:gd name="connsiteY14" fmla="*/ 211225 h 603052"/>
              <a:gd name="connsiteX15" fmla="*/ 300957 w 604110"/>
              <a:gd name="connsiteY15" fmla="*/ 172569 h 603052"/>
              <a:gd name="connsiteX16" fmla="*/ 320385 w 604110"/>
              <a:gd name="connsiteY16" fmla="*/ 164550 h 603052"/>
              <a:gd name="connsiteX17" fmla="*/ 302055 w 604110"/>
              <a:gd name="connsiteY17" fmla="*/ 54823 h 603052"/>
              <a:gd name="connsiteX18" fmla="*/ 54919 w 604110"/>
              <a:gd name="connsiteY18" fmla="*/ 301526 h 603052"/>
              <a:gd name="connsiteX19" fmla="*/ 302055 w 604110"/>
              <a:gd name="connsiteY19" fmla="*/ 548229 h 603052"/>
              <a:gd name="connsiteX20" fmla="*/ 549191 w 604110"/>
              <a:gd name="connsiteY20" fmla="*/ 301526 h 603052"/>
              <a:gd name="connsiteX21" fmla="*/ 302055 w 604110"/>
              <a:gd name="connsiteY21" fmla="*/ 54823 h 603052"/>
              <a:gd name="connsiteX22" fmla="*/ 302055 w 604110"/>
              <a:gd name="connsiteY22" fmla="*/ 0 h 603052"/>
              <a:gd name="connsiteX23" fmla="*/ 604110 w 604110"/>
              <a:gd name="connsiteY23" fmla="*/ 301526 h 603052"/>
              <a:gd name="connsiteX24" fmla="*/ 302055 w 604110"/>
              <a:gd name="connsiteY24" fmla="*/ 603052 h 603052"/>
              <a:gd name="connsiteX25" fmla="*/ 0 w 604110"/>
              <a:gd name="connsiteY25" fmla="*/ 301526 h 603052"/>
              <a:gd name="connsiteX26" fmla="*/ 302055 w 604110"/>
              <a:gd name="connsiteY26" fmla="*/ 0 h 6030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604110" h="603052">
                <a:moveTo>
                  <a:pt x="320385" y="164550"/>
                </a:moveTo>
                <a:cubicBezTo>
                  <a:pt x="327422" y="164550"/>
                  <a:pt x="334458" y="167223"/>
                  <a:pt x="339813" y="172569"/>
                </a:cubicBezTo>
                <a:lnTo>
                  <a:pt x="449654" y="282231"/>
                </a:lnTo>
                <a:cubicBezTo>
                  <a:pt x="454734" y="287302"/>
                  <a:pt x="457617" y="294293"/>
                  <a:pt x="457617" y="301558"/>
                </a:cubicBezTo>
                <a:cubicBezTo>
                  <a:pt x="457617" y="308824"/>
                  <a:pt x="454734" y="315814"/>
                  <a:pt x="449654" y="320886"/>
                </a:cubicBezTo>
                <a:lnTo>
                  <a:pt x="339813" y="430548"/>
                </a:lnTo>
                <a:cubicBezTo>
                  <a:pt x="334458" y="436031"/>
                  <a:pt x="327319" y="438635"/>
                  <a:pt x="320316" y="438635"/>
                </a:cubicBezTo>
                <a:cubicBezTo>
                  <a:pt x="313314" y="438635"/>
                  <a:pt x="306312" y="436031"/>
                  <a:pt x="300957" y="430548"/>
                </a:cubicBezTo>
                <a:cubicBezTo>
                  <a:pt x="290248" y="419856"/>
                  <a:pt x="290248" y="402584"/>
                  <a:pt x="300957" y="391892"/>
                </a:cubicBezTo>
                <a:lnTo>
                  <a:pt x="363841" y="328974"/>
                </a:lnTo>
                <a:lnTo>
                  <a:pt x="173954" y="328974"/>
                </a:lnTo>
                <a:cubicBezTo>
                  <a:pt x="158714" y="328974"/>
                  <a:pt x="146494" y="316774"/>
                  <a:pt x="146494" y="301558"/>
                </a:cubicBezTo>
                <a:cubicBezTo>
                  <a:pt x="146494" y="286480"/>
                  <a:pt x="158714" y="274143"/>
                  <a:pt x="173954" y="274143"/>
                </a:cubicBezTo>
                <a:lnTo>
                  <a:pt x="363978" y="274143"/>
                </a:lnTo>
                <a:lnTo>
                  <a:pt x="300957" y="211225"/>
                </a:lnTo>
                <a:cubicBezTo>
                  <a:pt x="290248" y="200533"/>
                  <a:pt x="290248" y="183261"/>
                  <a:pt x="300957" y="172569"/>
                </a:cubicBezTo>
                <a:cubicBezTo>
                  <a:pt x="306312" y="167223"/>
                  <a:pt x="313349" y="164550"/>
                  <a:pt x="320385" y="164550"/>
                </a:cubicBezTo>
                <a:close/>
                <a:moveTo>
                  <a:pt x="302055" y="54823"/>
                </a:moveTo>
                <a:cubicBezTo>
                  <a:pt x="165718" y="54823"/>
                  <a:pt x="54919" y="165428"/>
                  <a:pt x="54919" y="301526"/>
                </a:cubicBezTo>
                <a:cubicBezTo>
                  <a:pt x="54919" y="437624"/>
                  <a:pt x="165718" y="548229"/>
                  <a:pt x="302055" y="548229"/>
                </a:cubicBezTo>
                <a:cubicBezTo>
                  <a:pt x="438392" y="548229"/>
                  <a:pt x="549191" y="437624"/>
                  <a:pt x="549191" y="301526"/>
                </a:cubicBezTo>
                <a:cubicBezTo>
                  <a:pt x="549191" y="165428"/>
                  <a:pt x="438392" y="54823"/>
                  <a:pt x="302055" y="54823"/>
                </a:cubicBezTo>
                <a:close/>
                <a:moveTo>
                  <a:pt x="302055" y="0"/>
                </a:moveTo>
                <a:cubicBezTo>
                  <a:pt x="468597" y="0"/>
                  <a:pt x="604110" y="135275"/>
                  <a:pt x="604110" y="301526"/>
                </a:cubicBezTo>
                <a:cubicBezTo>
                  <a:pt x="604110" y="467777"/>
                  <a:pt x="468597" y="603052"/>
                  <a:pt x="302055" y="603052"/>
                </a:cubicBezTo>
                <a:cubicBezTo>
                  <a:pt x="135513" y="603052"/>
                  <a:pt x="0" y="467777"/>
                  <a:pt x="0" y="301526"/>
                </a:cubicBezTo>
                <a:cubicBezTo>
                  <a:pt x="0" y="135275"/>
                  <a:pt x="135513" y="0"/>
                  <a:pt x="302055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68580" tIns="34290" rIns="68580" bIns="34290" numCol="1" spcCol="0" rtlCol="0" fromWordArt="0" anchor="ctr" anchorCtr="0" forceAA="0" compatLnSpc="1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85800"/>
            <a:endParaRPr lang="zh-CN" altLang="en-US" sz="1350">
              <a:solidFill>
                <a:prstClr val="white"/>
              </a:solidFill>
              <a:latin typeface="Arial" panose="020B0604020202020204"/>
              <a:ea typeface="微软雅黑" panose="020B0503020204020204" charset="-122"/>
            </a:endParaRPr>
          </a:p>
        </p:txBody>
      </p:sp>
      <p:sp>
        <p:nvSpPr>
          <p:cNvPr id="25" name="椭圆 50"/>
          <p:cNvSpPr/>
          <p:nvPr/>
        </p:nvSpPr>
        <p:spPr>
          <a:xfrm flipH="1">
            <a:off x="8385912" y="4760317"/>
            <a:ext cx="225879" cy="225483"/>
          </a:xfrm>
          <a:custGeom>
            <a:avLst/>
            <a:gdLst>
              <a:gd name="connsiteX0" fmla="*/ 320385 w 604110"/>
              <a:gd name="connsiteY0" fmla="*/ 164550 h 603052"/>
              <a:gd name="connsiteX1" fmla="*/ 339813 w 604110"/>
              <a:gd name="connsiteY1" fmla="*/ 172569 h 603052"/>
              <a:gd name="connsiteX2" fmla="*/ 449654 w 604110"/>
              <a:gd name="connsiteY2" fmla="*/ 282231 h 603052"/>
              <a:gd name="connsiteX3" fmla="*/ 457617 w 604110"/>
              <a:gd name="connsiteY3" fmla="*/ 301558 h 603052"/>
              <a:gd name="connsiteX4" fmla="*/ 449654 w 604110"/>
              <a:gd name="connsiteY4" fmla="*/ 320886 h 603052"/>
              <a:gd name="connsiteX5" fmla="*/ 339813 w 604110"/>
              <a:gd name="connsiteY5" fmla="*/ 430548 h 603052"/>
              <a:gd name="connsiteX6" fmla="*/ 320316 w 604110"/>
              <a:gd name="connsiteY6" fmla="*/ 438635 h 603052"/>
              <a:gd name="connsiteX7" fmla="*/ 300957 w 604110"/>
              <a:gd name="connsiteY7" fmla="*/ 430548 h 603052"/>
              <a:gd name="connsiteX8" fmla="*/ 300957 w 604110"/>
              <a:gd name="connsiteY8" fmla="*/ 391892 h 603052"/>
              <a:gd name="connsiteX9" fmla="*/ 363841 w 604110"/>
              <a:gd name="connsiteY9" fmla="*/ 328974 h 603052"/>
              <a:gd name="connsiteX10" fmla="*/ 173954 w 604110"/>
              <a:gd name="connsiteY10" fmla="*/ 328974 h 603052"/>
              <a:gd name="connsiteX11" fmla="*/ 146494 w 604110"/>
              <a:gd name="connsiteY11" fmla="*/ 301558 h 603052"/>
              <a:gd name="connsiteX12" fmla="*/ 173954 w 604110"/>
              <a:gd name="connsiteY12" fmla="*/ 274143 h 603052"/>
              <a:gd name="connsiteX13" fmla="*/ 363978 w 604110"/>
              <a:gd name="connsiteY13" fmla="*/ 274143 h 603052"/>
              <a:gd name="connsiteX14" fmla="*/ 300957 w 604110"/>
              <a:gd name="connsiteY14" fmla="*/ 211225 h 603052"/>
              <a:gd name="connsiteX15" fmla="*/ 300957 w 604110"/>
              <a:gd name="connsiteY15" fmla="*/ 172569 h 603052"/>
              <a:gd name="connsiteX16" fmla="*/ 320385 w 604110"/>
              <a:gd name="connsiteY16" fmla="*/ 164550 h 603052"/>
              <a:gd name="connsiteX17" fmla="*/ 302055 w 604110"/>
              <a:gd name="connsiteY17" fmla="*/ 54823 h 603052"/>
              <a:gd name="connsiteX18" fmla="*/ 54919 w 604110"/>
              <a:gd name="connsiteY18" fmla="*/ 301526 h 603052"/>
              <a:gd name="connsiteX19" fmla="*/ 302055 w 604110"/>
              <a:gd name="connsiteY19" fmla="*/ 548229 h 603052"/>
              <a:gd name="connsiteX20" fmla="*/ 549191 w 604110"/>
              <a:gd name="connsiteY20" fmla="*/ 301526 h 603052"/>
              <a:gd name="connsiteX21" fmla="*/ 302055 w 604110"/>
              <a:gd name="connsiteY21" fmla="*/ 54823 h 603052"/>
              <a:gd name="connsiteX22" fmla="*/ 302055 w 604110"/>
              <a:gd name="connsiteY22" fmla="*/ 0 h 603052"/>
              <a:gd name="connsiteX23" fmla="*/ 604110 w 604110"/>
              <a:gd name="connsiteY23" fmla="*/ 301526 h 603052"/>
              <a:gd name="connsiteX24" fmla="*/ 302055 w 604110"/>
              <a:gd name="connsiteY24" fmla="*/ 603052 h 603052"/>
              <a:gd name="connsiteX25" fmla="*/ 0 w 604110"/>
              <a:gd name="connsiteY25" fmla="*/ 301526 h 603052"/>
              <a:gd name="connsiteX26" fmla="*/ 302055 w 604110"/>
              <a:gd name="connsiteY26" fmla="*/ 0 h 6030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604110" h="603052">
                <a:moveTo>
                  <a:pt x="320385" y="164550"/>
                </a:moveTo>
                <a:cubicBezTo>
                  <a:pt x="327422" y="164550"/>
                  <a:pt x="334458" y="167223"/>
                  <a:pt x="339813" y="172569"/>
                </a:cubicBezTo>
                <a:lnTo>
                  <a:pt x="449654" y="282231"/>
                </a:lnTo>
                <a:cubicBezTo>
                  <a:pt x="454734" y="287302"/>
                  <a:pt x="457617" y="294293"/>
                  <a:pt x="457617" y="301558"/>
                </a:cubicBezTo>
                <a:cubicBezTo>
                  <a:pt x="457617" y="308824"/>
                  <a:pt x="454734" y="315814"/>
                  <a:pt x="449654" y="320886"/>
                </a:cubicBezTo>
                <a:lnTo>
                  <a:pt x="339813" y="430548"/>
                </a:lnTo>
                <a:cubicBezTo>
                  <a:pt x="334458" y="436031"/>
                  <a:pt x="327319" y="438635"/>
                  <a:pt x="320316" y="438635"/>
                </a:cubicBezTo>
                <a:cubicBezTo>
                  <a:pt x="313314" y="438635"/>
                  <a:pt x="306312" y="436031"/>
                  <a:pt x="300957" y="430548"/>
                </a:cubicBezTo>
                <a:cubicBezTo>
                  <a:pt x="290248" y="419856"/>
                  <a:pt x="290248" y="402584"/>
                  <a:pt x="300957" y="391892"/>
                </a:cubicBezTo>
                <a:lnTo>
                  <a:pt x="363841" y="328974"/>
                </a:lnTo>
                <a:lnTo>
                  <a:pt x="173954" y="328974"/>
                </a:lnTo>
                <a:cubicBezTo>
                  <a:pt x="158714" y="328974"/>
                  <a:pt x="146494" y="316774"/>
                  <a:pt x="146494" y="301558"/>
                </a:cubicBezTo>
                <a:cubicBezTo>
                  <a:pt x="146494" y="286480"/>
                  <a:pt x="158714" y="274143"/>
                  <a:pt x="173954" y="274143"/>
                </a:cubicBezTo>
                <a:lnTo>
                  <a:pt x="363978" y="274143"/>
                </a:lnTo>
                <a:lnTo>
                  <a:pt x="300957" y="211225"/>
                </a:lnTo>
                <a:cubicBezTo>
                  <a:pt x="290248" y="200533"/>
                  <a:pt x="290248" y="183261"/>
                  <a:pt x="300957" y="172569"/>
                </a:cubicBezTo>
                <a:cubicBezTo>
                  <a:pt x="306312" y="167223"/>
                  <a:pt x="313349" y="164550"/>
                  <a:pt x="320385" y="164550"/>
                </a:cubicBezTo>
                <a:close/>
                <a:moveTo>
                  <a:pt x="302055" y="54823"/>
                </a:moveTo>
                <a:cubicBezTo>
                  <a:pt x="165718" y="54823"/>
                  <a:pt x="54919" y="165428"/>
                  <a:pt x="54919" y="301526"/>
                </a:cubicBezTo>
                <a:cubicBezTo>
                  <a:pt x="54919" y="437624"/>
                  <a:pt x="165718" y="548229"/>
                  <a:pt x="302055" y="548229"/>
                </a:cubicBezTo>
                <a:cubicBezTo>
                  <a:pt x="438392" y="548229"/>
                  <a:pt x="549191" y="437624"/>
                  <a:pt x="549191" y="301526"/>
                </a:cubicBezTo>
                <a:cubicBezTo>
                  <a:pt x="549191" y="165428"/>
                  <a:pt x="438392" y="54823"/>
                  <a:pt x="302055" y="54823"/>
                </a:cubicBezTo>
                <a:close/>
                <a:moveTo>
                  <a:pt x="302055" y="0"/>
                </a:moveTo>
                <a:cubicBezTo>
                  <a:pt x="468597" y="0"/>
                  <a:pt x="604110" y="135275"/>
                  <a:pt x="604110" y="301526"/>
                </a:cubicBezTo>
                <a:cubicBezTo>
                  <a:pt x="604110" y="467777"/>
                  <a:pt x="468597" y="603052"/>
                  <a:pt x="302055" y="603052"/>
                </a:cubicBezTo>
                <a:cubicBezTo>
                  <a:pt x="135513" y="603052"/>
                  <a:pt x="0" y="467777"/>
                  <a:pt x="0" y="301526"/>
                </a:cubicBezTo>
                <a:cubicBezTo>
                  <a:pt x="0" y="135275"/>
                  <a:pt x="135513" y="0"/>
                  <a:pt x="302055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68580" tIns="34290" rIns="68580" bIns="34290" numCol="1" spcCol="0" rtlCol="0" fromWordArt="0" anchor="ctr" anchorCtr="0" forceAA="0" compatLnSpc="1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85800"/>
            <a:endParaRPr lang="zh-CN" altLang="en-US" sz="1350">
              <a:solidFill>
                <a:prstClr val="white"/>
              </a:solidFill>
              <a:latin typeface="Arial" panose="020B0604020202020204"/>
              <a:ea typeface="微软雅黑" panose="020B0503020204020204" charset="-122"/>
            </a:endParaRPr>
          </a:p>
        </p:txBody>
      </p:sp>
      <p:sp>
        <p:nvSpPr>
          <p:cNvPr id="27" name="任意多边形 26"/>
          <p:cNvSpPr/>
          <p:nvPr/>
        </p:nvSpPr>
        <p:spPr>
          <a:xfrm>
            <a:off x="7170169" y="4760120"/>
            <a:ext cx="766763" cy="383381"/>
          </a:xfrm>
          <a:custGeom>
            <a:avLst/>
            <a:gdLst>
              <a:gd name="connsiteX0" fmla="*/ 511175 w 1022350"/>
              <a:gd name="connsiteY0" fmla="*/ 0 h 511175"/>
              <a:gd name="connsiteX1" fmla="*/ 1022350 w 1022350"/>
              <a:gd name="connsiteY1" fmla="*/ 511175 h 511175"/>
              <a:gd name="connsiteX2" fmla="*/ 0 w 1022350"/>
              <a:gd name="connsiteY2" fmla="*/ 511175 h 511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22350" h="511175">
                <a:moveTo>
                  <a:pt x="511175" y="0"/>
                </a:moveTo>
                <a:lnTo>
                  <a:pt x="1022350" y="511175"/>
                </a:lnTo>
                <a:lnTo>
                  <a:pt x="0" y="511175"/>
                </a:lnTo>
                <a:close/>
              </a:path>
            </a:pathLst>
          </a:custGeom>
          <a:solidFill>
            <a:srgbClr val="07A10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zh-CN" altLang="en-US" sz="1350">
              <a:solidFill>
                <a:prstClr val="white"/>
              </a:solidFill>
              <a:latin typeface="Arial" panose="020B0604020202020204"/>
              <a:ea typeface="微软雅黑" panose="020B0503020204020204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3948430" y="3013075"/>
            <a:ext cx="1635760" cy="460375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 defTabSz="685800">
              <a:lnSpc>
                <a:spcPct val="15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Arial" panose="020B0604020202020204"/>
                <a:ea typeface="微软雅黑" panose="020B0503020204020204" charset="-122"/>
                <a:sym typeface="+mn-ea"/>
              </a:rPr>
              <a:t>造纸</a:t>
            </a:r>
            <a:endParaRPr lang="zh-CN" altLang="en-US" sz="1600" dirty="0">
              <a:solidFill>
                <a:schemeClr val="bg1"/>
              </a:solidFill>
              <a:latin typeface="Arial" panose="020B0604020202020204"/>
              <a:ea typeface="微软雅黑" panose="020B0503020204020204" charset="-122"/>
              <a:sym typeface="+mn-ea"/>
            </a:endParaRPr>
          </a:p>
        </p:txBody>
      </p:sp>
      <p:pic>
        <p:nvPicPr>
          <p:cNvPr id="32" name="object 6"/>
          <p:cNvPicPr/>
          <p:nvPr/>
        </p:nvPicPr>
        <p:blipFill>
          <a:blip r:embed="rId1" cstate="print"/>
          <a:stretch>
            <a:fillRect/>
          </a:stretch>
        </p:blipFill>
        <p:spPr>
          <a:xfrm>
            <a:off x="672313" y="156222"/>
            <a:ext cx="699447" cy="327559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281940" y="3642995"/>
            <a:ext cx="832993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altLang="zh-CN">
              <a:solidFill>
                <a:schemeClr val="tx1"/>
              </a:solidFill>
            </a:endParaRPr>
          </a:p>
        </p:txBody>
      </p:sp>
      <p:sp>
        <p:nvSpPr>
          <p:cNvPr id="5" name="矩形 4"/>
          <p:cNvSpPr/>
          <p:nvPr/>
        </p:nvSpPr>
        <p:spPr>
          <a:xfrm>
            <a:off x="2215515" y="3028950"/>
            <a:ext cx="1403985" cy="460375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 defTabSz="685800">
              <a:lnSpc>
                <a:spcPct val="15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Arial" panose="020B0604020202020204"/>
                <a:ea typeface="微软雅黑" panose="020B0503020204020204" charset="-122"/>
                <a:sym typeface="+mn-ea"/>
              </a:rPr>
              <a:t>浆</a:t>
            </a:r>
            <a:endParaRPr lang="zh-CN" altLang="en-US" sz="1600" dirty="0">
              <a:solidFill>
                <a:schemeClr val="bg1"/>
              </a:solidFill>
              <a:latin typeface="Arial" panose="020B0604020202020204"/>
              <a:ea typeface="微软雅黑" panose="020B0503020204020204" charset="-122"/>
              <a:sym typeface="+mn-ea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5567045" y="3028950"/>
            <a:ext cx="1774190" cy="460375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 defTabSz="685800">
              <a:lnSpc>
                <a:spcPct val="15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Arial" panose="020B0604020202020204"/>
                <a:ea typeface="微软雅黑" panose="020B0503020204020204" charset="-122"/>
                <a:sym typeface="+mn-ea"/>
              </a:rPr>
              <a:t>成品加工</a:t>
            </a:r>
            <a:endParaRPr lang="zh-CN" altLang="en-US" sz="1600" dirty="0">
              <a:solidFill>
                <a:schemeClr val="bg1"/>
              </a:solidFill>
              <a:latin typeface="Arial" panose="020B0604020202020204"/>
              <a:ea typeface="微软雅黑" panose="020B0503020204020204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471295" y="401955"/>
            <a:ext cx="3534410" cy="46037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l" defTabSz="685800"/>
            <a:r>
              <a:rPr lang="zh-CN" altLang="en-US" sz="2400" b="1" dirty="0">
                <a:solidFill>
                  <a:srgbClr val="00B050"/>
                </a:solidFill>
                <a:latin typeface="Arial" panose="020B0604020202020204"/>
                <a:ea typeface="微软雅黑" panose="020B0503020204020204" charset="-122"/>
              </a:rPr>
              <a:t>企业简介</a:t>
            </a:r>
            <a:r>
              <a:rPr lang="en-US" altLang="zh-CN" sz="2400" b="1" dirty="0">
                <a:solidFill>
                  <a:srgbClr val="00B050"/>
                </a:solidFill>
                <a:latin typeface="Arial" panose="020B0604020202020204"/>
                <a:ea typeface="微软雅黑" panose="020B0503020204020204" charset="-122"/>
              </a:rPr>
              <a:t>—</a:t>
            </a:r>
            <a:r>
              <a:rPr lang="zh-CN" altLang="en-US" sz="2000" b="1" dirty="0">
                <a:solidFill>
                  <a:srgbClr val="00B050"/>
                </a:solidFill>
                <a:latin typeface="Arial" panose="020B0604020202020204"/>
                <a:ea typeface="微软雅黑" panose="020B0503020204020204" charset="-122"/>
              </a:rPr>
              <a:t>文化理念</a:t>
            </a:r>
            <a:endParaRPr lang="zh-CN" altLang="en-US" sz="2000" b="1" dirty="0">
              <a:solidFill>
                <a:srgbClr val="00B050"/>
              </a:solidFill>
              <a:latin typeface="Arial" panose="020B0604020202020204"/>
              <a:ea typeface="微软雅黑" panose="020B0503020204020204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330200" y="1284868"/>
            <a:ext cx="8223885" cy="341503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endParaRPr lang="zh-CN" altLang="en-US" dirty="0">
              <a:solidFill>
                <a:srgbClr val="07A10B"/>
              </a:solidFill>
              <a:latin typeface="+mj-ea"/>
              <a:ea typeface="+mj-ea"/>
              <a:cs typeface="+mj-ea"/>
              <a:sym typeface="+mn-ea"/>
            </a:endParaRPr>
          </a:p>
          <a:p>
            <a:pPr>
              <a:lnSpc>
                <a:spcPct val="150000"/>
              </a:lnSpc>
            </a:pPr>
            <a:endParaRPr lang="zh-CN" altLang="en-US" dirty="0">
              <a:solidFill>
                <a:srgbClr val="07A10B"/>
              </a:solidFill>
              <a:latin typeface="+mj-ea"/>
              <a:ea typeface="+mj-ea"/>
              <a:cs typeface="+mj-ea"/>
              <a:sym typeface="+mn-ea"/>
            </a:endParaRPr>
          </a:p>
          <a:p>
            <a:pPr>
              <a:lnSpc>
                <a:spcPct val="150000"/>
              </a:lnSpc>
            </a:pPr>
            <a:endParaRPr lang="zh-CN" altLang="en-US" dirty="0">
              <a:solidFill>
                <a:srgbClr val="07A10B"/>
              </a:solidFill>
              <a:latin typeface="+mj-ea"/>
              <a:ea typeface="+mj-ea"/>
              <a:cs typeface="+mj-ea"/>
              <a:sym typeface="+mn-ea"/>
            </a:endParaRPr>
          </a:p>
          <a:p>
            <a:pPr>
              <a:lnSpc>
                <a:spcPct val="150000"/>
              </a:lnSpc>
            </a:pPr>
            <a:endParaRPr lang="zh-CN" altLang="en-US" dirty="0">
              <a:solidFill>
                <a:srgbClr val="07A10B"/>
              </a:solidFill>
              <a:latin typeface="+mj-ea"/>
              <a:ea typeface="+mj-ea"/>
              <a:cs typeface="+mj-ea"/>
              <a:sym typeface="+mn-ea"/>
            </a:endParaRPr>
          </a:p>
          <a:p>
            <a:pPr>
              <a:lnSpc>
                <a:spcPct val="150000"/>
              </a:lnSpc>
            </a:pPr>
            <a:endParaRPr lang="zh-CN" altLang="en-US" dirty="0">
              <a:solidFill>
                <a:srgbClr val="07A10B"/>
              </a:solidFill>
              <a:latin typeface="+mj-ea"/>
              <a:ea typeface="+mj-ea"/>
              <a:cs typeface="+mj-ea"/>
              <a:sym typeface="+mn-ea"/>
            </a:endParaRPr>
          </a:p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rgbClr val="07A10B"/>
                </a:solidFill>
                <a:latin typeface="+mj-ea"/>
                <a:ea typeface="+mj-ea"/>
                <a:cs typeface="+mj-ea"/>
                <a:sym typeface="+mn-ea"/>
              </a:rPr>
              <a:t>凤生愿景：成为值得信赖、承载希望的一流竹资源开发企业</a:t>
            </a:r>
            <a:endParaRPr lang="zh-CN" altLang="en-US" dirty="0">
              <a:solidFill>
                <a:srgbClr val="07A10B"/>
              </a:solidFill>
              <a:latin typeface="+mj-ea"/>
              <a:ea typeface="+mj-ea"/>
              <a:cs typeface="+mj-ea"/>
              <a:sym typeface="+mn-ea"/>
            </a:endParaRPr>
          </a:p>
          <a:p>
            <a:pPr>
              <a:lnSpc>
                <a:spcPct val="150000"/>
              </a:lnSpc>
            </a:pPr>
            <a:br>
              <a:rPr lang="zh-CN" altLang="en-US" dirty="0">
                <a:solidFill>
                  <a:srgbClr val="07A10B"/>
                </a:solidFill>
                <a:sym typeface="+mn-ea"/>
              </a:rPr>
            </a:br>
            <a:endParaRPr lang="zh-CN" altLang="en-US" dirty="0"/>
          </a:p>
        </p:txBody>
      </p:sp>
      <p:sp>
        <p:nvSpPr>
          <p:cNvPr id="6" name="object 2"/>
          <p:cNvSpPr/>
          <p:nvPr/>
        </p:nvSpPr>
        <p:spPr>
          <a:xfrm>
            <a:off x="330200" y="1294765"/>
            <a:ext cx="8055610" cy="463550"/>
          </a:xfrm>
          <a:custGeom>
            <a:avLst/>
            <a:gdLst/>
            <a:ahLst/>
            <a:cxnLst/>
            <a:rect l="l" t="t" r="r" b="b"/>
            <a:pathLst>
              <a:path w="12192000" h="1152525">
                <a:moveTo>
                  <a:pt x="0" y="1152143"/>
                </a:moveTo>
                <a:lnTo>
                  <a:pt x="0" y="0"/>
                </a:lnTo>
                <a:lnTo>
                  <a:pt x="12192000" y="0"/>
                </a:lnTo>
                <a:lnTo>
                  <a:pt x="12192000" y="1152143"/>
                </a:lnTo>
                <a:lnTo>
                  <a:pt x="0" y="1152143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 lIns="0" tIns="0" rIns="0" bIns="0" rtlCol="0"/>
          <a:lstStyle/>
          <a:p>
            <a:pPr>
              <a:lnSpc>
                <a:spcPct val="150000"/>
              </a:lnSpc>
            </a:pPr>
            <a:r>
              <a:rPr lang="en-US" altLang="zh-CN" dirty="0">
                <a:latin typeface="华文楷体" panose="02010600040101010101" pitchFamily="2" charset="-122"/>
                <a:ea typeface="华文楷体" panose="02010600040101010101" pitchFamily="2" charset="-122"/>
                <a:cs typeface="+mj-ea"/>
                <a:sym typeface="+mn-ea"/>
              </a:rPr>
              <a:t>  </a:t>
            </a:r>
            <a:r>
              <a:rPr lang="zh-CN" altLang="en-US" dirty="0">
                <a:latin typeface="华文楷体" panose="02010600040101010101" pitchFamily="2" charset="-122"/>
                <a:ea typeface="华文楷体" panose="02010600040101010101" pitchFamily="2" charset="-122"/>
                <a:cs typeface="+mj-ea"/>
                <a:sym typeface="+mn-ea"/>
              </a:rPr>
              <a:t>凤生使命：善待资源，专注于竹纤维产品，与生态、社会和谐发展</a:t>
            </a:r>
            <a:endParaRPr lang="zh-CN" altLang="en-US" dirty="0">
              <a:latin typeface="华文楷体" panose="02010600040101010101" pitchFamily="2" charset="-122"/>
              <a:ea typeface="华文楷体" panose="02010600040101010101" pitchFamily="2" charset="-122"/>
              <a:cs typeface="+mj-ea"/>
              <a:sym typeface="+mn-ea"/>
            </a:endParaRPr>
          </a:p>
        </p:txBody>
      </p:sp>
      <p:sp>
        <p:nvSpPr>
          <p:cNvPr id="7" name="object 2"/>
          <p:cNvSpPr/>
          <p:nvPr/>
        </p:nvSpPr>
        <p:spPr>
          <a:xfrm>
            <a:off x="330835" y="1988820"/>
            <a:ext cx="8054975" cy="463550"/>
          </a:xfrm>
          <a:custGeom>
            <a:avLst/>
            <a:gdLst/>
            <a:ahLst/>
            <a:cxnLst/>
            <a:rect l="l" t="t" r="r" b="b"/>
            <a:pathLst>
              <a:path w="12192000" h="1152525">
                <a:moveTo>
                  <a:pt x="0" y="1152143"/>
                </a:moveTo>
                <a:lnTo>
                  <a:pt x="0" y="0"/>
                </a:lnTo>
                <a:lnTo>
                  <a:pt x="12192000" y="0"/>
                </a:lnTo>
                <a:lnTo>
                  <a:pt x="12192000" y="1152143"/>
                </a:lnTo>
                <a:lnTo>
                  <a:pt x="0" y="1152143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 lIns="0" tIns="0" rIns="0" bIns="0" rtlCol="0"/>
          <a:lstStyle/>
          <a:p>
            <a:pPr>
              <a:lnSpc>
                <a:spcPct val="150000"/>
              </a:lnSpc>
            </a:pPr>
            <a:r>
              <a:rPr lang="en-US" altLang="zh-CN" dirty="0">
                <a:latin typeface="华文楷体" panose="02010600040101010101" pitchFamily="2" charset="-122"/>
                <a:ea typeface="华文楷体" panose="02010600040101010101" pitchFamily="2" charset="-122"/>
                <a:cs typeface="+mj-ea"/>
                <a:sym typeface="+mn-ea"/>
              </a:rPr>
              <a:t>  </a:t>
            </a:r>
            <a:r>
              <a:rPr lang="zh-CN" altLang="en-US" dirty="0">
                <a:latin typeface="华文楷体" panose="02010600040101010101" pitchFamily="2" charset="-122"/>
                <a:ea typeface="华文楷体" panose="02010600040101010101" pitchFamily="2" charset="-122"/>
                <a:cs typeface="+mj-ea"/>
                <a:sym typeface="+mn-ea"/>
              </a:rPr>
              <a:t>凤生愿景：成为值得信赖、承载希望的一流竹资源开发企业</a:t>
            </a:r>
            <a:endParaRPr lang="zh-CN" altLang="en-US" dirty="0">
              <a:latin typeface="华文楷体" panose="02010600040101010101" pitchFamily="2" charset="-122"/>
              <a:ea typeface="华文楷体" panose="02010600040101010101" pitchFamily="2" charset="-122"/>
              <a:cs typeface="+mj-ea"/>
              <a:sym typeface="+mn-ea"/>
            </a:endParaRPr>
          </a:p>
        </p:txBody>
      </p:sp>
      <p:sp>
        <p:nvSpPr>
          <p:cNvPr id="10" name="object 2"/>
          <p:cNvSpPr/>
          <p:nvPr/>
        </p:nvSpPr>
        <p:spPr>
          <a:xfrm>
            <a:off x="330200" y="2750820"/>
            <a:ext cx="8055610" cy="1356360"/>
          </a:xfrm>
          <a:custGeom>
            <a:avLst/>
            <a:gdLst/>
            <a:ahLst/>
            <a:cxnLst/>
            <a:rect l="l" t="t" r="r" b="b"/>
            <a:pathLst>
              <a:path w="12192000" h="1152525">
                <a:moveTo>
                  <a:pt x="0" y="1152143"/>
                </a:moveTo>
                <a:lnTo>
                  <a:pt x="0" y="0"/>
                </a:lnTo>
                <a:lnTo>
                  <a:pt x="12192000" y="0"/>
                </a:lnTo>
                <a:lnTo>
                  <a:pt x="12192000" y="1152143"/>
                </a:lnTo>
                <a:lnTo>
                  <a:pt x="0" y="1152143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 lIns="0" tIns="0" rIns="0" bIns="0" rtlCol="0"/>
          <a:lstStyle/>
          <a:p>
            <a:pPr>
              <a:lnSpc>
                <a:spcPct val="150000"/>
              </a:lnSpc>
            </a:pPr>
            <a:r>
              <a:rPr lang="en-US" altLang="zh-CN" dirty="0"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  </a:t>
            </a:r>
            <a:r>
              <a:rPr lang="zh-CN" altLang="en-US" dirty="0"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凤生文化：</a:t>
            </a:r>
            <a:r>
              <a:rPr lang="zh-CN" altLang="en-US" dirty="0">
                <a:effectLst/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以诚信为做人做事的准则，追求一丝不苟的专业精神</a:t>
            </a:r>
            <a:endParaRPr lang="zh-CN" altLang="en-US" dirty="0">
              <a:effectLst/>
              <a:latin typeface="华文楷体" panose="02010600040101010101" pitchFamily="2" charset="-122"/>
              <a:ea typeface="华文楷体" panose="02010600040101010101" pitchFamily="2" charset="-122"/>
              <a:sym typeface="+mn-ea"/>
            </a:endParaRPr>
          </a:p>
          <a:p>
            <a:pPr>
              <a:lnSpc>
                <a:spcPct val="150000"/>
              </a:lnSpc>
            </a:pPr>
            <a:r>
              <a:rPr lang="zh-CN" altLang="en-US" dirty="0">
                <a:effectLst/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 </a:t>
            </a:r>
            <a:r>
              <a:rPr lang="en-US" altLang="zh-CN" dirty="0">
                <a:effectLst/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                    </a:t>
            </a:r>
            <a:r>
              <a:rPr lang="zh-CN" altLang="en-US" dirty="0">
                <a:effectLst/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以持续创新为动力，与生态环境共生与利益相关方实现资源、成果共享。造福于社会，服务于民众。</a:t>
            </a:r>
            <a:endParaRPr lang="zh-CN" altLang="en-US" dirty="0">
              <a:effectLst/>
              <a:latin typeface="华文楷体" panose="02010600040101010101" pitchFamily="2" charset="-122"/>
              <a:ea typeface="华文楷体" panose="02010600040101010101" pitchFamily="2" charset="-122"/>
              <a:cs typeface="+mj-ea"/>
              <a:sym typeface="+mn-ea"/>
            </a:endParaRPr>
          </a:p>
        </p:txBody>
      </p:sp>
    </p:spTree>
    <p:custDataLst>
      <p:tags r:id="rId2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0">
        <p:fade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/>
      <p:bldP spid="48" grpId="1"/>
      <p:bldP spid="52" grpId="0"/>
      <p:bldP spid="52" grpId="1"/>
      <p:bldP spid="8" grpId="0"/>
      <p:bldP spid="8" grpId="1"/>
      <p:bldP spid="5" grpId="0"/>
      <p:bldP spid="5" grpId="1"/>
      <p:bldP spid="11" grpId="0"/>
      <p:bldP spid="11" grpId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矩形 47"/>
          <p:cNvSpPr/>
          <p:nvPr/>
        </p:nvSpPr>
        <p:spPr>
          <a:xfrm>
            <a:off x="626080" y="2980482"/>
            <a:ext cx="2061210" cy="2306955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 defTabSz="685800">
              <a:lnSpc>
                <a:spcPct val="150000"/>
              </a:lnSpc>
            </a:pPr>
            <a:r>
              <a:rPr lang="zh-CN" altLang="en-US" sz="1600" b="1" dirty="0">
                <a:solidFill>
                  <a:srgbClr val="00B050"/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丰富的竹自然资源</a:t>
            </a:r>
            <a:r>
              <a:rPr lang="en-US" altLang="zh-CN" sz="1600" b="1" dirty="0"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   </a:t>
            </a:r>
            <a:endParaRPr lang="en-US" altLang="zh-CN" sz="1600" b="1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algn="ctr" defTabSz="685800">
              <a:lnSpc>
                <a:spcPct val="150000"/>
              </a:lnSpc>
            </a:pPr>
            <a:r>
              <a:rPr lang="zh-CN" altLang="en-US" sz="1200" b="1" dirty="0"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四川竹林面积居全国第一，乐山是全国最大的竹浆纸产业基地，丰富的区位自然资源优势是凤生壮大发展根基。</a:t>
            </a:r>
            <a:endParaRPr lang="zh-CN" altLang="en-US" sz="1200" b="1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algn="ctr" defTabSz="685800">
              <a:lnSpc>
                <a:spcPct val="150000"/>
              </a:lnSpc>
            </a:pPr>
            <a:r>
              <a:rPr lang="zh-CN" altLang="en-US" sz="1600" b="1" dirty="0">
                <a:solidFill>
                  <a:schemeClr val="bg1"/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乐山植</a:t>
            </a:r>
            <a:r>
              <a:rPr lang="en-US" altLang="zh-CN" sz="1600" b="1" dirty="0">
                <a:solidFill>
                  <a:schemeClr val="bg1"/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60606600606</a:t>
            </a:r>
            <a:endParaRPr lang="zh-CN" altLang="en-US" sz="1600" b="1" dirty="0">
              <a:solidFill>
                <a:schemeClr val="bg1"/>
              </a:solidFill>
              <a:latin typeface="华文楷体" panose="02010600040101010101" pitchFamily="2" charset="-122"/>
              <a:ea typeface="华文楷体" panose="02010600040101010101" pitchFamily="2" charset="-122"/>
              <a:sym typeface="+mn-ea"/>
            </a:endParaRPr>
          </a:p>
        </p:txBody>
      </p:sp>
      <p:sp>
        <p:nvSpPr>
          <p:cNvPr id="51" name="矩形 50"/>
          <p:cNvSpPr/>
          <p:nvPr/>
        </p:nvSpPr>
        <p:spPr>
          <a:xfrm>
            <a:off x="3421380" y="2980482"/>
            <a:ext cx="2224405" cy="1813560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marL="12700" marR="5080">
              <a:lnSpc>
                <a:spcPct val="140000"/>
              </a:lnSpc>
            </a:pPr>
            <a:r>
              <a:rPr lang="en-US" altLang="zh-CN" sz="1600" b="1" dirty="0">
                <a:solidFill>
                  <a:srgbClr val="00B050"/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      </a:t>
            </a:r>
            <a:r>
              <a:rPr lang="zh-CN" altLang="en-US" sz="1600" b="1" dirty="0">
                <a:solidFill>
                  <a:srgbClr val="00B050"/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凤生林产基地</a:t>
            </a:r>
            <a:r>
              <a:rPr lang="en-US" altLang="zh-CN" sz="1600" b="1" dirty="0">
                <a:solidFill>
                  <a:srgbClr val="00B050"/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                                   </a:t>
            </a:r>
            <a:r>
              <a:rPr lang="zh-CN" altLang="en-US" sz="1200" b="1" dirty="0"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凤生与</a:t>
            </a:r>
            <a:r>
              <a:rPr lang="en-US" altLang="zh-CN" sz="1200" b="1" dirty="0"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17</a:t>
            </a:r>
            <a:r>
              <a:rPr lang="zh-CN" altLang="en-US" sz="1200" b="1" dirty="0"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个乡镇、</a:t>
            </a:r>
            <a:r>
              <a:rPr lang="en-US" altLang="zh-CN" sz="1200" b="1" dirty="0"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10</a:t>
            </a:r>
            <a:r>
              <a:rPr lang="zh-CN" altLang="en-US" sz="1200" b="1" dirty="0"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万</a:t>
            </a:r>
            <a:r>
              <a:rPr lang="en-US" altLang="zh-CN" sz="1200" b="1" dirty="0"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+</a:t>
            </a:r>
            <a:r>
              <a:rPr lang="zh-CN" altLang="en-US" sz="1200" b="1" dirty="0"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农户，合作竹林基地</a:t>
            </a:r>
            <a:r>
              <a:rPr lang="en-US" altLang="zh-CN" sz="1200" b="1" dirty="0"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60</a:t>
            </a:r>
            <a:r>
              <a:rPr lang="zh-CN" altLang="en-US" sz="1200" b="1" dirty="0"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万亩，充足保证原料供给成本和品质可控，</a:t>
            </a:r>
            <a:r>
              <a:rPr sz="1200" b="1" dirty="0" err="1">
                <a:latin typeface="华文楷体" panose="02010600040101010101" pitchFamily="2" charset="-122"/>
                <a:ea typeface="华文楷体" panose="02010600040101010101" pitchFamily="2" charset="-122"/>
                <a:cs typeface="宋体" panose="02010600030101010101" pitchFamily="2" charset="-122"/>
                <a:sym typeface="+mn-ea"/>
              </a:rPr>
              <a:t>不受原材料供应</a:t>
            </a:r>
            <a:r>
              <a:rPr lang="zh-CN" sz="1200" b="1" dirty="0" err="1">
                <a:latin typeface="华文楷体" panose="02010600040101010101" pitchFamily="2" charset="-122"/>
                <a:ea typeface="华文楷体" panose="02010600040101010101" pitchFamily="2" charset="-122"/>
                <a:cs typeface="宋体" panose="02010600030101010101" pitchFamily="2" charset="-122"/>
                <a:sym typeface="+mn-ea"/>
              </a:rPr>
              <a:t>波动的</a:t>
            </a:r>
            <a:r>
              <a:rPr sz="1200" b="1" dirty="0" err="1">
                <a:latin typeface="华文楷体" panose="02010600040101010101" pitchFamily="2" charset="-122"/>
                <a:ea typeface="华文楷体" panose="02010600040101010101" pitchFamily="2" charset="-122"/>
                <a:cs typeface="宋体" panose="02010600030101010101" pitchFamily="2" charset="-122"/>
                <a:sym typeface="+mn-ea"/>
              </a:rPr>
              <a:t>限制</a:t>
            </a:r>
            <a:r>
              <a:rPr lang="zh-CN" sz="1200" b="1" dirty="0" err="1">
                <a:solidFill>
                  <a:srgbClr val="07A10B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宋体" panose="02010600030101010101" pitchFamily="2" charset="-122"/>
                <a:sym typeface="+mn-ea"/>
              </a:rPr>
              <a:t>。</a:t>
            </a:r>
            <a:r>
              <a:rPr lang="en-US" sz="1200" b="1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宋体" panose="02010600030101010101" pitchFamily="2" charset="-122"/>
                <a:sym typeface="+mn-ea"/>
              </a:rPr>
              <a:t>                  </a:t>
            </a:r>
            <a:r>
              <a:rPr lang="zh-CN" altLang="en-US" sz="1600" b="1" dirty="0">
                <a:solidFill>
                  <a:schemeClr val="bg1"/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生有凤有</a:t>
            </a:r>
            <a:r>
              <a:rPr lang="en-US" altLang="zh-CN" sz="1600" b="1" dirty="0" err="1">
                <a:solidFill>
                  <a:schemeClr val="bg1"/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fengssh</a:t>
            </a:r>
            <a:r>
              <a:rPr lang="zh-CN" altLang="en-US" sz="1600" b="1" dirty="0">
                <a:solidFill>
                  <a:schemeClr val="bg1"/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中心</a:t>
            </a:r>
            <a:endParaRPr lang="zh-CN" altLang="en-US" sz="1600" b="1" dirty="0">
              <a:solidFill>
                <a:schemeClr val="bg1"/>
              </a:solidFill>
              <a:latin typeface="华文楷体" panose="02010600040101010101" pitchFamily="2" charset="-122"/>
              <a:ea typeface="华文楷体" panose="02010600040101010101" pitchFamily="2" charset="-122"/>
              <a:sym typeface="+mn-ea"/>
            </a:endParaRPr>
          </a:p>
        </p:txBody>
      </p:sp>
      <p:sp>
        <p:nvSpPr>
          <p:cNvPr id="21" name="任意多边形 20"/>
          <p:cNvSpPr/>
          <p:nvPr/>
        </p:nvSpPr>
        <p:spPr>
          <a:xfrm>
            <a:off x="7771734" y="4964368"/>
            <a:ext cx="358263" cy="179132"/>
          </a:xfrm>
          <a:custGeom>
            <a:avLst/>
            <a:gdLst>
              <a:gd name="connsiteX0" fmla="*/ 238842 w 477684"/>
              <a:gd name="connsiteY0" fmla="*/ 0 h 238842"/>
              <a:gd name="connsiteX1" fmla="*/ 477684 w 477684"/>
              <a:gd name="connsiteY1" fmla="*/ 238842 h 238842"/>
              <a:gd name="connsiteX2" fmla="*/ 0 w 477684"/>
              <a:gd name="connsiteY2" fmla="*/ 238842 h 2388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77684" h="238842">
                <a:moveTo>
                  <a:pt x="238842" y="0"/>
                </a:moveTo>
                <a:lnTo>
                  <a:pt x="477684" y="238842"/>
                </a:lnTo>
                <a:lnTo>
                  <a:pt x="0" y="238842"/>
                </a:lnTo>
                <a:close/>
              </a:path>
            </a:pathLst>
          </a:custGeom>
          <a:solidFill>
            <a:srgbClr val="07A10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zh-CN" altLang="en-US" sz="1350">
              <a:solidFill>
                <a:prstClr val="white"/>
              </a:solidFill>
              <a:latin typeface="Arial" panose="020B0604020202020204"/>
              <a:ea typeface="微软雅黑" panose="020B0503020204020204" charset="-122"/>
            </a:endParaRPr>
          </a:p>
        </p:txBody>
      </p:sp>
      <p:sp>
        <p:nvSpPr>
          <p:cNvPr id="23" name="任意多边形 22"/>
          <p:cNvSpPr/>
          <p:nvPr/>
        </p:nvSpPr>
        <p:spPr>
          <a:xfrm>
            <a:off x="244720" y="29965"/>
            <a:ext cx="1664725" cy="832363"/>
          </a:xfrm>
          <a:custGeom>
            <a:avLst/>
            <a:gdLst>
              <a:gd name="connsiteX0" fmla="*/ 0 w 2219633"/>
              <a:gd name="connsiteY0" fmla="*/ 0 h 1109817"/>
              <a:gd name="connsiteX1" fmla="*/ 2219633 w 2219633"/>
              <a:gd name="connsiteY1" fmla="*/ 0 h 1109817"/>
              <a:gd name="connsiteX2" fmla="*/ 1109817 w 2219633"/>
              <a:gd name="connsiteY2" fmla="*/ 1109817 h 11098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219633" h="1109817">
                <a:moveTo>
                  <a:pt x="0" y="0"/>
                </a:moveTo>
                <a:lnTo>
                  <a:pt x="2219633" y="0"/>
                </a:lnTo>
                <a:lnTo>
                  <a:pt x="1109817" y="1109817"/>
                </a:lnTo>
                <a:close/>
              </a:path>
            </a:pathLst>
          </a:custGeom>
          <a:solidFill>
            <a:srgbClr val="07A10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zh-CN" altLang="en-US" sz="1350">
              <a:solidFill>
                <a:srgbClr val="07A10B"/>
              </a:solidFill>
              <a:latin typeface="Arial" panose="020B0604020202020204"/>
              <a:ea typeface="微软雅黑" panose="020B0503020204020204" charset="-122"/>
            </a:endParaRPr>
          </a:p>
        </p:txBody>
      </p:sp>
      <p:sp>
        <p:nvSpPr>
          <p:cNvPr id="24" name="椭圆 49"/>
          <p:cNvSpPr/>
          <p:nvPr/>
        </p:nvSpPr>
        <p:spPr>
          <a:xfrm>
            <a:off x="8670387" y="4760317"/>
            <a:ext cx="225879" cy="225483"/>
          </a:xfrm>
          <a:custGeom>
            <a:avLst/>
            <a:gdLst>
              <a:gd name="connsiteX0" fmla="*/ 320385 w 604110"/>
              <a:gd name="connsiteY0" fmla="*/ 164550 h 603052"/>
              <a:gd name="connsiteX1" fmla="*/ 339813 w 604110"/>
              <a:gd name="connsiteY1" fmla="*/ 172569 h 603052"/>
              <a:gd name="connsiteX2" fmla="*/ 449654 w 604110"/>
              <a:gd name="connsiteY2" fmla="*/ 282231 h 603052"/>
              <a:gd name="connsiteX3" fmla="*/ 457617 w 604110"/>
              <a:gd name="connsiteY3" fmla="*/ 301558 h 603052"/>
              <a:gd name="connsiteX4" fmla="*/ 449654 w 604110"/>
              <a:gd name="connsiteY4" fmla="*/ 320886 h 603052"/>
              <a:gd name="connsiteX5" fmla="*/ 339813 w 604110"/>
              <a:gd name="connsiteY5" fmla="*/ 430548 h 603052"/>
              <a:gd name="connsiteX6" fmla="*/ 320316 w 604110"/>
              <a:gd name="connsiteY6" fmla="*/ 438635 h 603052"/>
              <a:gd name="connsiteX7" fmla="*/ 300957 w 604110"/>
              <a:gd name="connsiteY7" fmla="*/ 430548 h 603052"/>
              <a:gd name="connsiteX8" fmla="*/ 300957 w 604110"/>
              <a:gd name="connsiteY8" fmla="*/ 391892 h 603052"/>
              <a:gd name="connsiteX9" fmla="*/ 363841 w 604110"/>
              <a:gd name="connsiteY9" fmla="*/ 328974 h 603052"/>
              <a:gd name="connsiteX10" fmla="*/ 173954 w 604110"/>
              <a:gd name="connsiteY10" fmla="*/ 328974 h 603052"/>
              <a:gd name="connsiteX11" fmla="*/ 146494 w 604110"/>
              <a:gd name="connsiteY11" fmla="*/ 301558 h 603052"/>
              <a:gd name="connsiteX12" fmla="*/ 173954 w 604110"/>
              <a:gd name="connsiteY12" fmla="*/ 274143 h 603052"/>
              <a:gd name="connsiteX13" fmla="*/ 363978 w 604110"/>
              <a:gd name="connsiteY13" fmla="*/ 274143 h 603052"/>
              <a:gd name="connsiteX14" fmla="*/ 300957 w 604110"/>
              <a:gd name="connsiteY14" fmla="*/ 211225 h 603052"/>
              <a:gd name="connsiteX15" fmla="*/ 300957 w 604110"/>
              <a:gd name="connsiteY15" fmla="*/ 172569 h 603052"/>
              <a:gd name="connsiteX16" fmla="*/ 320385 w 604110"/>
              <a:gd name="connsiteY16" fmla="*/ 164550 h 603052"/>
              <a:gd name="connsiteX17" fmla="*/ 302055 w 604110"/>
              <a:gd name="connsiteY17" fmla="*/ 54823 h 603052"/>
              <a:gd name="connsiteX18" fmla="*/ 54919 w 604110"/>
              <a:gd name="connsiteY18" fmla="*/ 301526 h 603052"/>
              <a:gd name="connsiteX19" fmla="*/ 302055 w 604110"/>
              <a:gd name="connsiteY19" fmla="*/ 548229 h 603052"/>
              <a:gd name="connsiteX20" fmla="*/ 549191 w 604110"/>
              <a:gd name="connsiteY20" fmla="*/ 301526 h 603052"/>
              <a:gd name="connsiteX21" fmla="*/ 302055 w 604110"/>
              <a:gd name="connsiteY21" fmla="*/ 54823 h 603052"/>
              <a:gd name="connsiteX22" fmla="*/ 302055 w 604110"/>
              <a:gd name="connsiteY22" fmla="*/ 0 h 603052"/>
              <a:gd name="connsiteX23" fmla="*/ 604110 w 604110"/>
              <a:gd name="connsiteY23" fmla="*/ 301526 h 603052"/>
              <a:gd name="connsiteX24" fmla="*/ 302055 w 604110"/>
              <a:gd name="connsiteY24" fmla="*/ 603052 h 603052"/>
              <a:gd name="connsiteX25" fmla="*/ 0 w 604110"/>
              <a:gd name="connsiteY25" fmla="*/ 301526 h 603052"/>
              <a:gd name="connsiteX26" fmla="*/ 302055 w 604110"/>
              <a:gd name="connsiteY26" fmla="*/ 0 h 6030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604110" h="603052">
                <a:moveTo>
                  <a:pt x="320385" y="164550"/>
                </a:moveTo>
                <a:cubicBezTo>
                  <a:pt x="327422" y="164550"/>
                  <a:pt x="334458" y="167223"/>
                  <a:pt x="339813" y="172569"/>
                </a:cubicBezTo>
                <a:lnTo>
                  <a:pt x="449654" y="282231"/>
                </a:lnTo>
                <a:cubicBezTo>
                  <a:pt x="454734" y="287302"/>
                  <a:pt x="457617" y="294293"/>
                  <a:pt x="457617" y="301558"/>
                </a:cubicBezTo>
                <a:cubicBezTo>
                  <a:pt x="457617" y="308824"/>
                  <a:pt x="454734" y="315814"/>
                  <a:pt x="449654" y="320886"/>
                </a:cubicBezTo>
                <a:lnTo>
                  <a:pt x="339813" y="430548"/>
                </a:lnTo>
                <a:cubicBezTo>
                  <a:pt x="334458" y="436031"/>
                  <a:pt x="327319" y="438635"/>
                  <a:pt x="320316" y="438635"/>
                </a:cubicBezTo>
                <a:cubicBezTo>
                  <a:pt x="313314" y="438635"/>
                  <a:pt x="306312" y="436031"/>
                  <a:pt x="300957" y="430548"/>
                </a:cubicBezTo>
                <a:cubicBezTo>
                  <a:pt x="290248" y="419856"/>
                  <a:pt x="290248" y="402584"/>
                  <a:pt x="300957" y="391892"/>
                </a:cubicBezTo>
                <a:lnTo>
                  <a:pt x="363841" y="328974"/>
                </a:lnTo>
                <a:lnTo>
                  <a:pt x="173954" y="328974"/>
                </a:lnTo>
                <a:cubicBezTo>
                  <a:pt x="158714" y="328974"/>
                  <a:pt x="146494" y="316774"/>
                  <a:pt x="146494" y="301558"/>
                </a:cubicBezTo>
                <a:cubicBezTo>
                  <a:pt x="146494" y="286480"/>
                  <a:pt x="158714" y="274143"/>
                  <a:pt x="173954" y="274143"/>
                </a:cubicBezTo>
                <a:lnTo>
                  <a:pt x="363978" y="274143"/>
                </a:lnTo>
                <a:lnTo>
                  <a:pt x="300957" y="211225"/>
                </a:lnTo>
                <a:cubicBezTo>
                  <a:pt x="290248" y="200533"/>
                  <a:pt x="290248" y="183261"/>
                  <a:pt x="300957" y="172569"/>
                </a:cubicBezTo>
                <a:cubicBezTo>
                  <a:pt x="306312" y="167223"/>
                  <a:pt x="313349" y="164550"/>
                  <a:pt x="320385" y="164550"/>
                </a:cubicBezTo>
                <a:close/>
                <a:moveTo>
                  <a:pt x="302055" y="54823"/>
                </a:moveTo>
                <a:cubicBezTo>
                  <a:pt x="165718" y="54823"/>
                  <a:pt x="54919" y="165428"/>
                  <a:pt x="54919" y="301526"/>
                </a:cubicBezTo>
                <a:cubicBezTo>
                  <a:pt x="54919" y="437624"/>
                  <a:pt x="165718" y="548229"/>
                  <a:pt x="302055" y="548229"/>
                </a:cubicBezTo>
                <a:cubicBezTo>
                  <a:pt x="438392" y="548229"/>
                  <a:pt x="549191" y="437624"/>
                  <a:pt x="549191" y="301526"/>
                </a:cubicBezTo>
                <a:cubicBezTo>
                  <a:pt x="549191" y="165428"/>
                  <a:pt x="438392" y="54823"/>
                  <a:pt x="302055" y="54823"/>
                </a:cubicBezTo>
                <a:close/>
                <a:moveTo>
                  <a:pt x="302055" y="0"/>
                </a:moveTo>
                <a:cubicBezTo>
                  <a:pt x="468597" y="0"/>
                  <a:pt x="604110" y="135275"/>
                  <a:pt x="604110" y="301526"/>
                </a:cubicBezTo>
                <a:cubicBezTo>
                  <a:pt x="604110" y="467777"/>
                  <a:pt x="468597" y="603052"/>
                  <a:pt x="302055" y="603052"/>
                </a:cubicBezTo>
                <a:cubicBezTo>
                  <a:pt x="135513" y="603052"/>
                  <a:pt x="0" y="467777"/>
                  <a:pt x="0" y="301526"/>
                </a:cubicBezTo>
                <a:cubicBezTo>
                  <a:pt x="0" y="135275"/>
                  <a:pt x="135513" y="0"/>
                  <a:pt x="302055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68580" tIns="34290" rIns="68580" bIns="34290" numCol="1" spcCol="0" rtlCol="0" fromWordArt="0" anchor="ctr" anchorCtr="0" forceAA="0" compatLnSpc="1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85800"/>
            <a:endParaRPr lang="zh-CN" altLang="en-US" sz="1350">
              <a:solidFill>
                <a:prstClr val="white"/>
              </a:solidFill>
              <a:latin typeface="Arial" panose="020B0604020202020204"/>
              <a:ea typeface="微软雅黑" panose="020B0503020204020204" charset="-122"/>
            </a:endParaRPr>
          </a:p>
        </p:txBody>
      </p:sp>
      <p:sp>
        <p:nvSpPr>
          <p:cNvPr id="25" name="椭圆 50"/>
          <p:cNvSpPr/>
          <p:nvPr/>
        </p:nvSpPr>
        <p:spPr>
          <a:xfrm flipH="1">
            <a:off x="8385912" y="4760317"/>
            <a:ext cx="225879" cy="225483"/>
          </a:xfrm>
          <a:custGeom>
            <a:avLst/>
            <a:gdLst>
              <a:gd name="connsiteX0" fmla="*/ 320385 w 604110"/>
              <a:gd name="connsiteY0" fmla="*/ 164550 h 603052"/>
              <a:gd name="connsiteX1" fmla="*/ 339813 w 604110"/>
              <a:gd name="connsiteY1" fmla="*/ 172569 h 603052"/>
              <a:gd name="connsiteX2" fmla="*/ 449654 w 604110"/>
              <a:gd name="connsiteY2" fmla="*/ 282231 h 603052"/>
              <a:gd name="connsiteX3" fmla="*/ 457617 w 604110"/>
              <a:gd name="connsiteY3" fmla="*/ 301558 h 603052"/>
              <a:gd name="connsiteX4" fmla="*/ 449654 w 604110"/>
              <a:gd name="connsiteY4" fmla="*/ 320886 h 603052"/>
              <a:gd name="connsiteX5" fmla="*/ 339813 w 604110"/>
              <a:gd name="connsiteY5" fmla="*/ 430548 h 603052"/>
              <a:gd name="connsiteX6" fmla="*/ 320316 w 604110"/>
              <a:gd name="connsiteY6" fmla="*/ 438635 h 603052"/>
              <a:gd name="connsiteX7" fmla="*/ 300957 w 604110"/>
              <a:gd name="connsiteY7" fmla="*/ 430548 h 603052"/>
              <a:gd name="connsiteX8" fmla="*/ 300957 w 604110"/>
              <a:gd name="connsiteY8" fmla="*/ 391892 h 603052"/>
              <a:gd name="connsiteX9" fmla="*/ 363841 w 604110"/>
              <a:gd name="connsiteY9" fmla="*/ 328974 h 603052"/>
              <a:gd name="connsiteX10" fmla="*/ 173954 w 604110"/>
              <a:gd name="connsiteY10" fmla="*/ 328974 h 603052"/>
              <a:gd name="connsiteX11" fmla="*/ 146494 w 604110"/>
              <a:gd name="connsiteY11" fmla="*/ 301558 h 603052"/>
              <a:gd name="connsiteX12" fmla="*/ 173954 w 604110"/>
              <a:gd name="connsiteY12" fmla="*/ 274143 h 603052"/>
              <a:gd name="connsiteX13" fmla="*/ 363978 w 604110"/>
              <a:gd name="connsiteY13" fmla="*/ 274143 h 603052"/>
              <a:gd name="connsiteX14" fmla="*/ 300957 w 604110"/>
              <a:gd name="connsiteY14" fmla="*/ 211225 h 603052"/>
              <a:gd name="connsiteX15" fmla="*/ 300957 w 604110"/>
              <a:gd name="connsiteY15" fmla="*/ 172569 h 603052"/>
              <a:gd name="connsiteX16" fmla="*/ 320385 w 604110"/>
              <a:gd name="connsiteY16" fmla="*/ 164550 h 603052"/>
              <a:gd name="connsiteX17" fmla="*/ 302055 w 604110"/>
              <a:gd name="connsiteY17" fmla="*/ 54823 h 603052"/>
              <a:gd name="connsiteX18" fmla="*/ 54919 w 604110"/>
              <a:gd name="connsiteY18" fmla="*/ 301526 h 603052"/>
              <a:gd name="connsiteX19" fmla="*/ 302055 w 604110"/>
              <a:gd name="connsiteY19" fmla="*/ 548229 h 603052"/>
              <a:gd name="connsiteX20" fmla="*/ 549191 w 604110"/>
              <a:gd name="connsiteY20" fmla="*/ 301526 h 603052"/>
              <a:gd name="connsiteX21" fmla="*/ 302055 w 604110"/>
              <a:gd name="connsiteY21" fmla="*/ 54823 h 603052"/>
              <a:gd name="connsiteX22" fmla="*/ 302055 w 604110"/>
              <a:gd name="connsiteY22" fmla="*/ 0 h 603052"/>
              <a:gd name="connsiteX23" fmla="*/ 604110 w 604110"/>
              <a:gd name="connsiteY23" fmla="*/ 301526 h 603052"/>
              <a:gd name="connsiteX24" fmla="*/ 302055 w 604110"/>
              <a:gd name="connsiteY24" fmla="*/ 603052 h 603052"/>
              <a:gd name="connsiteX25" fmla="*/ 0 w 604110"/>
              <a:gd name="connsiteY25" fmla="*/ 301526 h 603052"/>
              <a:gd name="connsiteX26" fmla="*/ 302055 w 604110"/>
              <a:gd name="connsiteY26" fmla="*/ 0 h 6030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604110" h="603052">
                <a:moveTo>
                  <a:pt x="320385" y="164550"/>
                </a:moveTo>
                <a:cubicBezTo>
                  <a:pt x="327422" y="164550"/>
                  <a:pt x="334458" y="167223"/>
                  <a:pt x="339813" y="172569"/>
                </a:cubicBezTo>
                <a:lnTo>
                  <a:pt x="449654" y="282231"/>
                </a:lnTo>
                <a:cubicBezTo>
                  <a:pt x="454734" y="287302"/>
                  <a:pt x="457617" y="294293"/>
                  <a:pt x="457617" y="301558"/>
                </a:cubicBezTo>
                <a:cubicBezTo>
                  <a:pt x="457617" y="308824"/>
                  <a:pt x="454734" y="315814"/>
                  <a:pt x="449654" y="320886"/>
                </a:cubicBezTo>
                <a:lnTo>
                  <a:pt x="339813" y="430548"/>
                </a:lnTo>
                <a:cubicBezTo>
                  <a:pt x="334458" y="436031"/>
                  <a:pt x="327319" y="438635"/>
                  <a:pt x="320316" y="438635"/>
                </a:cubicBezTo>
                <a:cubicBezTo>
                  <a:pt x="313314" y="438635"/>
                  <a:pt x="306312" y="436031"/>
                  <a:pt x="300957" y="430548"/>
                </a:cubicBezTo>
                <a:cubicBezTo>
                  <a:pt x="290248" y="419856"/>
                  <a:pt x="290248" y="402584"/>
                  <a:pt x="300957" y="391892"/>
                </a:cubicBezTo>
                <a:lnTo>
                  <a:pt x="363841" y="328974"/>
                </a:lnTo>
                <a:lnTo>
                  <a:pt x="173954" y="328974"/>
                </a:lnTo>
                <a:cubicBezTo>
                  <a:pt x="158714" y="328974"/>
                  <a:pt x="146494" y="316774"/>
                  <a:pt x="146494" y="301558"/>
                </a:cubicBezTo>
                <a:cubicBezTo>
                  <a:pt x="146494" y="286480"/>
                  <a:pt x="158714" y="274143"/>
                  <a:pt x="173954" y="274143"/>
                </a:cubicBezTo>
                <a:lnTo>
                  <a:pt x="363978" y="274143"/>
                </a:lnTo>
                <a:lnTo>
                  <a:pt x="300957" y="211225"/>
                </a:lnTo>
                <a:cubicBezTo>
                  <a:pt x="290248" y="200533"/>
                  <a:pt x="290248" y="183261"/>
                  <a:pt x="300957" y="172569"/>
                </a:cubicBezTo>
                <a:cubicBezTo>
                  <a:pt x="306312" y="167223"/>
                  <a:pt x="313349" y="164550"/>
                  <a:pt x="320385" y="164550"/>
                </a:cubicBezTo>
                <a:close/>
                <a:moveTo>
                  <a:pt x="302055" y="54823"/>
                </a:moveTo>
                <a:cubicBezTo>
                  <a:pt x="165718" y="54823"/>
                  <a:pt x="54919" y="165428"/>
                  <a:pt x="54919" y="301526"/>
                </a:cubicBezTo>
                <a:cubicBezTo>
                  <a:pt x="54919" y="437624"/>
                  <a:pt x="165718" y="548229"/>
                  <a:pt x="302055" y="548229"/>
                </a:cubicBezTo>
                <a:cubicBezTo>
                  <a:pt x="438392" y="548229"/>
                  <a:pt x="549191" y="437624"/>
                  <a:pt x="549191" y="301526"/>
                </a:cubicBezTo>
                <a:cubicBezTo>
                  <a:pt x="549191" y="165428"/>
                  <a:pt x="438392" y="54823"/>
                  <a:pt x="302055" y="54823"/>
                </a:cubicBezTo>
                <a:close/>
                <a:moveTo>
                  <a:pt x="302055" y="0"/>
                </a:moveTo>
                <a:cubicBezTo>
                  <a:pt x="468597" y="0"/>
                  <a:pt x="604110" y="135275"/>
                  <a:pt x="604110" y="301526"/>
                </a:cubicBezTo>
                <a:cubicBezTo>
                  <a:pt x="604110" y="467777"/>
                  <a:pt x="468597" y="603052"/>
                  <a:pt x="302055" y="603052"/>
                </a:cubicBezTo>
                <a:cubicBezTo>
                  <a:pt x="135513" y="603052"/>
                  <a:pt x="0" y="467777"/>
                  <a:pt x="0" y="301526"/>
                </a:cubicBezTo>
                <a:cubicBezTo>
                  <a:pt x="0" y="135275"/>
                  <a:pt x="135513" y="0"/>
                  <a:pt x="302055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68580" tIns="34290" rIns="68580" bIns="34290" numCol="1" spcCol="0" rtlCol="0" fromWordArt="0" anchor="ctr" anchorCtr="0" forceAA="0" compatLnSpc="1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85800"/>
            <a:endParaRPr lang="zh-CN" altLang="en-US" sz="1350">
              <a:solidFill>
                <a:prstClr val="white"/>
              </a:solidFill>
              <a:latin typeface="Arial" panose="020B0604020202020204"/>
              <a:ea typeface="微软雅黑" panose="020B0503020204020204" charset="-122"/>
            </a:endParaRPr>
          </a:p>
        </p:txBody>
      </p:sp>
      <p:sp>
        <p:nvSpPr>
          <p:cNvPr id="27" name="任意多边形 26"/>
          <p:cNvSpPr/>
          <p:nvPr/>
        </p:nvSpPr>
        <p:spPr>
          <a:xfrm>
            <a:off x="7170169" y="4760120"/>
            <a:ext cx="766763" cy="383381"/>
          </a:xfrm>
          <a:custGeom>
            <a:avLst/>
            <a:gdLst>
              <a:gd name="connsiteX0" fmla="*/ 511175 w 1022350"/>
              <a:gd name="connsiteY0" fmla="*/ 0 h 511175"/>
              <a:gd name="connsiteX1" fmla="*/ 1022350 w 1022350"/>
              <a:gd name="connsiteY1" fmla="*/ 511175 h 511175"/>
              <a:gd name="connsiteX2" fmla="*/ 0 w 1022350"/>
              <a:gd name="connsiteY2" fmla="*/ 511175 h 511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22350" h="511175">
                <a:moveTo>
                  <a:pt x="511175" y="0"/>
                </a:moveTo>
                <a:lnTo>
                  <a:pt x="1022350" y="511175"/>
                </a:lnTo>
                <a:lnTo>
                  <a:pt x="0" y="511175"/>
                </a:lnTo>
                <a:close/>
              </a:path>
            </a:pathLst>
          </a:custGeom>
          <a:solidFill>
            <a:srgbClr val="07A10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zh-CN" altLang="en-US" sz="1350">
              <a:solidFill>
                <a:prstClr val="white"/>
              </a:solidFill>
              <a:latin typeface="Arial" panose="020B0604020202020204"/>
              <a:ea typeface="微软雅黑" panose="020B0503020204020204" charset="-122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1681480" y="723900"/>
            <a:ext cx="4967605" cy="23622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defTabSz="685800">
              <a:lnSpc>
                <a:spcPct val="114000"/>
              </a:lnSpc>
            </a:pPr>
            <a:endParaRPr lang="en-US" altLang="zh-CN" sz="900" dirty="0">
              <a:solidFill>
                <a:srgbClr val="07A10B"/>
              </a:solidFill>
              <a:latin typeface="Century Gothic" panose="020B0502020202020204" pitchFamily="34" charset="0"/>
              <a:ea typeface="微软雅黑" panose="020B0503020204020204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5645785" y="3364230"/>
            <a:ext cx="1478280" cy="460375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 defTabSz="685800">
              <a:lnSpc>
                <a:spcPct val="150000"/>
              </a:lnSpc>
            </a:pPr>
            <a:r>
              <a:rPr lang="zh-CN" altLang="en-US" sz="1600" dirty="0">
                <a:solidFill>
                  <a:schemeClr val="bg1"/>
                </a:solidFill>
                <a:sym typeface="+mn-ea"/>
              </a:rPr>
              <a:t>全自动化生产</a:t>
            </a:r>
            <a:endParaRPr lang="zh-CN" altLang="en-US" sz="1600" dirty="0">
              <a:solidFill>
                <a:schemeClr val="bg1"/>
              </a:solidFill>
              <a:latin typeface="Arial" panose="020B0604020202020204"/>
              <a:ea typeface="微软雅黑" panose="020B0503020204020204" charset="-122"/>
              <a:sym typeface="+mn-ea"/>
            </a:endParaRPr>
          </a:p>
        </p:txBody>
      </p:sp>
      <p:pic>
        <p:nvPicPr>
          <p:cNvPr id="26" name="object 6"/>
          <p:cNvPicPr/>
          <p:nvPr/>
        </p:nvPicPr>
        <p:blipFill>
          <a:blip r:embed="rId1" cstate="print"/>
          <a:stretch>
            <a:fillRect/>
          </a:stretch>
        </p:blipFill>
        <p:spPr>
          <a:xfrm>
            <a:off x="647055" y="116132"/>
            <a:ext cx="699447" cy="346148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414924" y="1009540"/>
            <a:ext cx="7056028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altLang="zh-CN" dirty="0"/>
          </a:p>
          <a:p>
            <a:r>
              <a:rPr lang="en-US" altLang="zh-CN" dirty="0"/>
              <a:t> </a:t>
            </a:r>
            <a:endParaRPr lang="en-US" altLang="zh-CN" dirty="0"/>
          </a:p>
          <a:p>
            <a:endParaRPr lang="en-US" altLang="zh-CN" dirty="0"/>
          </a:p>
        </p:txBody>
      </p:sp>
      <p:sp>
        <p:nvSpPr>
          <p:cNvPr id="32" name="文本框 31"/>
          <p:cNvSpPr txBox="1"/>
          <p:nvPr/>
        </p:nvSpPr>
        <p:spPr>
          <a:xfrm>
            <a:off x="1273810" y="462280"/>
            <a:ext cx="4644390" cy="46037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l" defTabSz="685800"/>
            <a:r>
              <a:rPr lang="zh-CN" altLang="en-US" sz="2400" b="1" dirty="0">
                <a:solidFill>
                  <a:srgbClr val="00B050"/>
                </a:solidFill>
                <a:latin typeface="Arial" panose="020B0604020202020204"/>
                <a:ea typeface="微软雅黑" panose="020B0503020204020204" charset="-122"/>
              </a:rPr>
              <a:t>凤生产业优势</a:t>
            </a:r>
            <a:r>
              <a:rPr lang="en-US" altLang="zh-CN" sz="2400" b="1" dirty="0">
                <a:solidFill>
                  <a:srgbClr val="00B050"/>
                </a:solidFill>
                <a:latin typeface="Arial" panose="020B0604020202020204"/>
                <a:ea typeface="微软雅黑" panose="020B0503020204020204" charset="-122"/>
              </a:rPr>
              <a:t>—</a:t>
            </a:r>
            <a:r>
              <a:rPr lang="zh-CN" altLang="en-US" sz="2000" b="1" dirty="0">
                <a:solidFill>
                  <a:srgbClr val="00B050"/>
                </a:solidFill>
                <a:latin typeface="Arial" panose="020B0604020202020204"/>
                <a:ea typeface="微软雅黑" panose="020B0503020204020204" charset="-122"/>
              </a:rPr>
              <a:t>竹资源优势</a:t>
            </a:r>
            <a:endParaRPr lang="zh-CN" altLang="en-US" sz="2000" b="1" dirty="0">
              <a:solidFill>
                <a:srgbClr val="00B050"/>
              </a:solidFill>
              <a:latin typeface="Arial" panose="020B0604020202020204"/>
              <a:ea typeface="微软雅黑" panose="020B0503020204020204" charset="-122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2">
            <a:lum contrast="30000"/>
          </a:blip>
          <a:stretch>
            <a:fillRect/>
          </a:stretch>
        </p:blipFill>
        <p:spPr>
          <a:xfrm>
            <a:off x="49603" y="1133475"/>
            <a:ext cx="9110345" cy="1823085"/>
          </a:xfrm>
          <a:prstGeom prst="rect">
            <a:avLst/>
          </a:prstGeom>
          <a:effectLst>
            <a:softEdge rad="31750"/>
          </a:effectLst>
        </p:spPr>
      </p:pic>
      <p:sp>
        <p:nvSpPr>
          <p:cNvPr id="11" name="文本框 10"/>
          <p:cNvSpPr txBox="1"/>
          <p:nvPr/>
        </p:nvSpPr>
        <p:spPr>
          <a:xfrm>
            <a:off x="2484755" y="1842135"/>
            <a:ext cx="4350385" cy="5708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 b="1" baseline="30000" dirty="0">
                <a:solidFill>
                  <a:srgbClr val="FFFF00"/>
                </a:solidFill>
                <a:latin typeface="华文新魏" panose="02010800040101010101" charset="-122"/>
                <a:ea typeface="华文新魏" panose="02010800040101010101" charset="-122"/>
                <a:cs typeface="华文新魏" panose="02010800040101010101" charset="-122"/>
              </a:rPr>
              <a:t>以竹代木</a:t>
            </a:r>
            <a:r>
              <a:rPr lang="en-US" altLang="zh-CN" sz="4800" b="1" baseline="30000" dirty="0">
                <a:solidFill>
                  <a:srgbClr val="FFFF00"/>
                </a:solidFill>
                <a:latin typeface="华文新魏" panose="02010800040101010101" charset="-122"/>
                <a:ea typeface="华文新魏" panose="02010800040101010101" charset="-122"/>
                <a:cs typeface="华文新魏" panose="02010800040101010101" charset="-122"/>
              </a:rPr>
              <a:t>   </a:t>
            </a:r>
            <a:r>
              <a:rPr lang="zh-CN" altLang="en-US" sz="4800" b="1" baseline="30000" dirty="0">
                <a:solidFill>
                  <a:srgbClr val="FFFF00"/>
                </a:solidFill>
                <a:latin typeface="华文新魏" panose="02010800040101010101" charset="-122"/>
                <a:ea typeface="华文新魏" panose="02010800040101010101" charset="-122"/>
                <a:cs typeface="华文新魏" panose="02010800040101010101" charset="-122"/>
              </a:rPr>
              <a:t>绿色环保</a:t>
            </a:r>
            <a:endParaRPr lang="zh-CN" altLang="en-US" sz="4800" b="1" baseline="30000" dirty="0">
              <a:solidFill>
                <a:srgbClr val="FFFF00"/>
              </a:solidFill>
              <a:latin typeface="华文新魏" panose="02010800040101010101" charset="-122"/>
              <a:ea typeface="华文新魏" panose="02010800040101010101" charset="-122"/>
              <a:cs typeface="华文新魏" panose="02010800040101010101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6083794" y="2956560"/>
            <a:ext cx="2774315" cy="1568450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 defTabSz="685800">
              <a:lnSpc>
                <a:spcPct val="150000"/>
              </a:lnSpc>
            </a:pPr>
            <a:r>
              <a:rPr lang="zh-CN" altLang="en-US" sz="1600" b="1" dirty="0">
                <a:solidFill>
                  <a:srgbClr val="07A10B"/>
                </a:solidFill>
                <a:effectLst/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以竹代木</a:t>
            </a:r>
            <a:r>
              <a:rPr lang="en-US" altLang="zh-CN" sz="1600" b="1" dirty="0">
                <a:solidFill>
                  <a:srgbClr val="07A10B"/>
                </a:solidFill>
                <a:effectLst/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 </a:t>
            </a:r>
            <a:r>
              <a:rPr lang="zh-CN" altLang="en-US" sz="1600" b="1" dirty="0">
                <a:solidFill>
                  <a:srgbClr val="07A10B"/>
                </a:solidFill>
                <a:effectLst/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减少砍伐</a:t>
            </a:r>
            <a:r>
              <a:rPr lang="en-US" altLang="zh-CN" sz="1600" b="1" dirty="0">
                <a:solidFill>
                  <a:srgbClr val="333333"/>
                </a:solidFill>
                <a:effectLst/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              </a:t>
            </a:r>
            <a:endParaRPr lang="en-US" altLang="zh-CN" sz="1600" b="1" dirty="0">
              <a:solidFill>
                <a:srgbClr val="333333"/>
              </a:solidFill>
              <a:effectLst/>
              <a:latin typeface="华文楷体" panose="02010600040101010101" pitchFamily="2" charset="-122"/>
              <a:ea typeface="华文楷体" panose="02010600040101010101" pitchFamily="2" charset="-122"/>
              <a:sym typeface="+mn-ea"/>
            </a:endParaRPr>
          </a:p>
          <a:p>
            <a:pPr defTabSz="685800">
              <a:lnSpc>
                <a:spcPct val="150000"/>
              </a:lnSpc>
            </a:pPr>
            <a:r>
              <a:rPr lang="zh-CN" altLang="en-US" sz="1200" b="1" dirty="0">
                <a:effectLst/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竹子是一种可持续开发的优质纤维材料，这在自然馈赠的纤维材料中独一无二。凤生以开发利用竹资源天然环保材料属性势必转化成产业发展优势</a:t>
            </a:r>
            <a:endParaRPr lang="zh-CN" altLang="en-US" sz="1200" b="1" dirty="0">
              <a:effectLst/>
              <a:latin typeface="华文楷体" panose="02010600040101010101" pitchFamily="2" charset="-122"/>
              <a:ea typeface="华文楷体" panose="02010600040101010101" pitchFamily="2" charset="-122"/>
              <a:sym typeface="+mn-ea"/>
            </a:endParaRPr>
          </a:p>
        </p:txBody>
      </p:sp>
    </p:spTree>
    <p:custDataLst>
      <p:tags r:id="rId3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0">
        <p:fade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/>
      <p:bldP spid="48" grpId="1"/>
      <p:bldP spid="51" grpId="0"/>
      <p:bldP spid="51" grpId="1"/>
      <p:bldP spid="8" grpId="0"/>
      <p:bldP spid="8" grpId="1"/>
      <p:bldP spid="10" grpId="0"/>
      <p:bldP spid="10" grpId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ïşḻïďê-Rectangle 25"/>
          <p:cNvSpPr/>
          <p:nvPr/>
        </p:nvSpPr>
        <p:spPr>
          <a:xfrm>
            <a:off x="315595" y="1071245"/>
            <a:ext cx="1570990" cy="2326005"/>
          </a:xfrm>
          <a:prstGeom prst="rect">
            <a:avLst/>
          </a:prstGeom>
          <a:solidFill>
            <a:schemeClr val="bg1">
              <a:lumMod val="95000"/>
            </a:schemeClr>
          </a:solidFill>
          <a:ln w="31750" cmpd="thinThick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685800"/>
            <a:endParaRPr sz="1350">
              <a:solidFill>
                <a:srgbClr val="00B050"/>
              </a:solidFill>
              <a:latin typeface="Arial" panose="020B0604020202020204"/>
              <a:ea typeface="微软雅黑" panose="020B0503020204020204" charset="-122"/>
            </a:endParaRPr>
          </a:p>
        </p:txBody>
      </p:sp>
      <p:sp>
        <p:nvSpPr>
          <p:cNvPr id="22" name="ïşḻïďê-Rectangle 21"/>
          <p:cNvSpPr/>
          <p:nvPr/>
        </p:nvSpPr>
        <p:spPr>
          <a:xfrm>
            <a:off x="2114550" y="1071245"/>
            <a:ext cx="1570990" cy="2326005"/>
          </a:xfrm>
          <a:prstGeom prst="rect">
            <a:avLst/>
          </a:prstGeom>
          <a:solidFill>
            <a:schemeClr val="bg1">
              <a:lumMod val="95000"/>
            </a:schemeClr>
          </a:solidFill>
          <a:ln w="31750" cmpd="thinThick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685800"/>
            <a:endParaRPr sz="1350">
              <a:solidFill>
                <a:prstClr val="white"/>
              </a:solidFill>
              <a:latin typeface="Arial" panose="020B0604020202020204"/>
              <a:ea typeface="微软雅黑" panose="020B0503020204020204" charset="-122"/>
            </a:endParaRPr>
          </a:p>
        </p:txBody>
      </p:sp>
      <p:sp>
        <p:nvSpPr>
          <p:cNvPr id="18" name="ïşḻïďê-Rectangle 17"/>
          <p:cNvSpPr/>
          <p:nvPr/>
        </p:nvSpPr>
        <p:spPr>
          <a:xfrm>
            <a:off x="3938905" y="1071245"/>
            <a:ext cx="1570990" cy="2326005"/>
          </a:xfrm>
          <a:prstGeom prst="rect">
            <a:avLst/>
          </a:prstGeom>
          <a:solidFill>
            <a:schemeClr val="bg1">
              <a:lumMod val="95000"/>
            </a:schemeClr>
          </a:solidFill>
          <a:ln w="31750" cmpd="thinThick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685800"/>
            <a:endParaRPr sz="1350" dirty="0">
              <a:solidFill>
                <a:prstClr val="white"/>
              </a:solidFill>
              <a:latin typeface="Arial" panose="020B0604020202020204"/>
              <a:ea typeface="微软雅黑" panose="020B0503020204020204" charset="-122"/>
            </a:endParaRPr>
          </a:p>
        </p:txBody>
      </p:sp>
      <p:sp>
        <p:nvSpPr>
          <p:cNvPr id="14" name="ïşḻïďê-Rectangle 13"/>
          <p:cNvSpPr/>
          <p:nvPr/>
        </p:nvSpPr>
        <p:spPr>
          <a:xfrm>
            <a:off x="7340600" y="1071245"/>
            <a:ext cx="1570990" cy="2326005"/>
          </a:xfrm>
          <a:prstGeom prst="rect">
            <a:avLst/>
          </a:prstGeom>
          <a:solidFill>
            <a:schemeClr val="bg1">
              <a:lumMod val="95000"/>
            </a:schemeClr>
          </a:solidFill>
          <a:ln w="31750" cmpd="thinThick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685800"/>
            <a:endParaRPr sz="1350">
              <a:solidFill>
                <a:prstClr val="white"/>
              </a:solidFill>
              <a:latin typeface="Arial" panose="020B0604020202020204"/>
              <a:ea typeface="微软雅黑" panose="020B0503020204020204" charset="-122"/>
            </a:endParaRPr>
          </a:p>
        </p:txBody>
      </p:sp>
      <p:sp>
        <p:nvSpPr>
          <p:cNvPr id="48" name="矩形 47"/>
          <p:cNvSpPr/>
          <p:nvPr/>
        </p:nvSpPr>
        <p:spPr>
          <a:xfrm>
            <a:off x="344170" y="2828290"/>
            <a:ext cx="1515193" cy="377411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 defTabSz="685800">
              <a:lnSpc>
                <a:spcPct val="150000"/>
              </a:lnSpc>
            </a:pPr>
            <a:r>
              <a:rPr lang="en-US" altLang="zh-CN" sz="1400" dirty="0">
                <a:solidFill>
                  <a:schemeClr val="bg1"/>
                </a:solidFill>
                <a:highlight>
                  <a:srgbClr val="07A10B"/>
                </a:highlight>
                <a:latin typeface="方正兰亭黑简体" panose="02000000000000000000" charset="-122"/>
                <a:ea typeface="方正兰亭黑简体" panose="02000000000000000000" charset="-122"/>
                <a:sym typeface="+mn-ea"/>
              </a:rPr>
              <a:t>60</a:t>
            </a:r>
            <a:r>
              <a:rPr lang="zh-CN" altLang="en-US" sz="1400" dirty="0">
                <a:solidFill>
                  <a:schemeClr val="bg1"/>
                </a:solidFill>
                <a:highlight>
                  <a:srgbClr val="07A10B"/>
                </a:highlight>
                <a:latin typeface="方正兰亭黑简体" panose="02000000000000000000" charset="-122"/>
                <a:ea typeface="方正兰亭黑简体" panose="02000000000000000000" charset="-122"/>
                <a:sym typeface="+mn-ea"/>
              </a:rPr>
              <a:t>万亩合作林地</a:t>
            </a:r>
            <a:endParaRPr lang="zh-CN" altLang="en-US" sz="1400" dirty="0">
              <a:solidFill>
                <a:schemeClr val="bg1"/>
              </a:solidFill>
              <a:highlight>
                <a:srgbClr val="07A10B"/>
              </a:highlight>
              <a:latin typeface="方正兰亭黑简体" panose="02000000000000000000" charset="-122"/>
              <a:ea typeface="方正兰亭黑简体" panose="02000000000000000000" charset="-122"/>
              <a:sym typeface="+mn-ea"/>
            </a:endParaRPr>
          </a:p>
        </p:txBody>
      </p:sp>
      <p:pic>
        <p:nvPicPr>
          <p:cNvPr id="57" name="图片占位符 56" descr="C:\Users\asus\Desktop\PPT\QQ浏览器截图20181103120405.pngQQ浏览器截图20181103120405"/>
          <p:cNvPicPr>
            <a:picLocks noGrp="1" noChangeAspect="1"/>
          </p:cNvPicPr>
          <p:nvPr>
            <p:ph type="pic" sz="quarter" idx="10"/>
          </p:nvPr>
        </p:nvPicPr>
        <p:blipFill>
          <a:blip r:embed="rId1"/>
          <a:srcRect/>
          <a:stretch>
            <a:fillRect/>
          </a:stretch>
        </p:blipFill>
        <p:spPr>
          <a:xfrm>
            <a:off x="294640" y="1588770"/>
            <a:ext cx="1602740" cy="1239520"/>
          </a:xfrm>
        </p:spPr>
      </p:pic>
      <p:sp>
        <p:nvSpPr>
          <p:cNvPr id="21" name="任意多边形 20"/>
          <p:cNvSpPr/>
          <p:nvPr/>
        </p:nvSpPr>
        <p:spPr>
          <a:xfrm>
            <a:off x="7771734" y="4964368"/>
            <a:ext cx="358263" cy="179132"/>
          </a:xfrm>
          <a:custGeom>
            <a:avLst/>
            <a:gdLst>
              <a:gd name="connsiteX0" fmla="*/ 238842 w 477684"/>
              <a:gd name="connsiteY0" fmla="*/ 0 h 238842"/>
              <a:gd name="connsiteX1" fmla="*/ 477684 w 477684"/>
              <a:gd name="connsiteY1" fmla="*/ 238842 h 238842"/>
              <a:gd name="connsiteX2" fmla="*/ 0 w 477684"/>
              <a:gd name="connsiteY2" fmla="*/ 238842 h 2388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77684" h="238842">
                <a:moveTo>
                  <a:pt x="238842" y="0"/>
                </a:moveTo>
                <a:lnTo>
                  <a:pt x="477684" y="238842"/>
                </a:lnTo>
                <a:lnTo>
                  <a:pt x="0" y="238842"/>
                </a:lnTo>
                <a:close/>
              </a:path>
            </a:pathLst>
          </a:custGeom>
          <a:solidFill>
            <a:srgbClr val="07A10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zh-CN" altLang="en-US" sz="1350">
              <a:solidFill>
                <a:prstClr val="white"/>
              </a:solidFill>
              <a:latin typeface="Arial" panose="020B0604020202020204"/>
              <a:ea typeface="微软雅黑" panose="020B0503020204020204" charset="-122"/>
            </a:endParaRPr>
          </a:p>
        </p:txBody>
      </p:sp>
      <p:sp>
        <p:nvSpPr>
          <p:cNvPr id="23" name="任意多边形 22"/>
          <p:cNvSpPr/>
          <p:nvPr/>
        </p:nvSpPr>
        <p:spPr>
          <a:xfrm>
            <a:off x="244720" y="29965"/>
            <a:ext cx="1664725" cy="832363"/>
          </a:xfrm>
          <a:custGeom>
            <a:avLst/>
            <a:gdLst>
              <a:gd name="connsiteX0" fmla="*/ 0 w 2219633"/>
              <a:gd name="connsiteY0" fmla="*/ 0 h 1109817"/>
              <a:gd name="connsiteX1" fmla="*/ 2219633 w 2219633"/>
              <a:gd name="connsiteY1" fmla="*/ 0 h 1109817"/>
              <a:gd name="connsiteX2" fmla="*/ 1109817 w 2219633"/>
              <a:gd name="connsiteY2" fmla="*/ 1109817 h 11098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219633" h="1109817">
                <a:moveTo>
                  <a:pt x="0" y="0"/>
                </a:moveTo>
                <a:lnTo>
                  <a:pt x="2219633" y="0"/>
                </a:lnTo>
                <a:lnTo>
                  <a:pt x="1109817" y="1109817"/>
                </a:lnTo>
                <a:close/>
              </a:path>
            </a:pathLst>
          </a:custGeom>
          <a:solidFill>
            <a:srgbClr val="07A10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zh-CN" altLang="en-US" sz="1350">
              <a:solidFill>
                <a:srgbClr val="07A10B"/>
              </a:solidFill>
              <a:latin typeface="Arial" panose="020B0604020202020204"/>
              <a:ea typeface="微软雅黑" panose="020B0503020204020204" charset="-122"/>
            </a:endParaRPr>
          </a:p>
        </p:txBody>
      </p:sp>
      <p:sp>
        <p:nvSpPr>
          <p:cNvPr id="24" name="椭圆 49"/>
          <p:cNvSpPr/>
          <p:nvPr/>
        </p:nvSpPr>
        <p:spPr>
          <a:xfrm>
            <a:off x="8670387" y="4760317"/>
            <a:ext cx="225879" cy="225483"/>
          </a:xfrm>
          <a:custGeom>
            <a:avLst/>
            <a:gdLst>
              <a:gd name="connsiteX0" fmla="*/ 320385 w 604110"/>
              <a:gd name="connsiteY0" fmla="*/ 164550 h 603052"/>
              <a:gd name="connsiteX1" fmla="*/ 339813 w 604110"/>
              <a:gd name="connsiteY1" fmla="*/ 172569 h 603052"/>
              <a:gd name="connsiteX2" fmla="*/ 449654 w 604110"/>
              <a:gd name="connsiteY2" fmla="*/ 282231 h 603052"/>
              <a:gd name="connsiteX3" fmla="*/ 457617 w 604110"/>
              <a:gd name="connsiteY3" fmla="*/ 301558 h 603052"/>
              <a:gd name="connsiteX4" fmla="*/ 449654 w 604110"/>
              <a:gd name="connsiteY4" fmla="*/ 320886 h 603052"/>
              <a:gd name="connsiteX5" fmla="*/ 339813 w 604110"/>
              <a:gd name="connsiteY5" fmla="*/ 430548 h 603052"/>
              <a:gd name="connsiteX6" fmla="*/ 320316 w 604110"/>
              <a:gd name="connsiteY6" fmla="*/ 438635 h 603052"/>
              <a:gd name="connsiteX7" fmla="*/ 300957 w 604110"/>
              <a:gd name="connsiteY7" fmla="*/ 430548 h 603052"/>
              <a:gd name="connsiteX8" fmla="*/ 300957 w 604110"/>
              <a:gd name="connsiteY8" fmla="*/ 391892 h 603052"/>
              <a:gd name="connsiteX9" fmla="*/ 363841 w 604110"/>
              <a:gd name="connsiteY9" fmla="*/ 328974 h 603052"/>
              <a:gd name="connsiteX10" fmla="*/ 173954 w 604110"/>
              <a:gd name="connsiteY10" fmla="*/ 328974 h 603052"/>
              <a:gd name="connsiteX11" fmla="*/ 146494 w 604110"/>
              <a:gd name="connsiteY11" fmla="*/ 301558 h 603052"/>
              <a:gd name="connsiteX12" fmla="*/ 173954 w 604110"/>
              <a:gd name="connsiteY12" fmla="*/ 274143 h 603052"/>
              <a:gd name="connsiteX13" fmla="*/ 363978 w 604110"/>
              <a:gd name="connsiteY13" fmla="*/ 274143 h 603052"/>
              <a:gd name="connsiteX14" fmla="*/ 300957 w 604110"/>
              <a:gd name="connsiteY14" fmla="*/ 211225 h 603052"/>
              <a:gd name="connsiteX15" fmla="*/ 300957 w 604110"/>
              <a:gd name="connsiteY15" fmla="*/ 172569 h 603052"/>
              <a:gd name="connsiteX16" fmla="*/ 320385 w 604110"/>
              <a:gd name="connsiteY16" fmla="*/ 164550 h 603052"/>
              <a:gd name="connsiteX17" fmla="*/ 302055 w 604110"/>
              <a:gd name="connsiteY17" fmla="*/ 54823 h 603052"/>
              <a:gd name="connsiteX18" fmla="*/ 54919 w 604110"/>
              <a:gd name="connsiteY18" fmla="*/ 301526 h 603052"/>
              <a:gd name="connsiteX19" fmla="*/ 302055 w 604110"/>
              <a:gd name="connsiteY19" fmla="*/ 548229 h 603052"/>
              <a:gd name="connsiteX20" fmla="*/ 549191 w 604110"/>
              <a:gd name="connsiteY20" fmla="*/ 301526 h 603052"/>
              <a:gd name="connsiteX21" fmla="*/ 302055 w 604110"/>
              <a:gd name="connsiteY21" fmla="*/ 54823 h 603052"/>
              <a:gd name="connsiteX22" fmla="*/ 302055 w 604110"/>
              <a:gd name="connsiteY22" fmla="*/ 0 h 603052"/>
              <a:gd name="connsiteX23" fmla="*/ 604110 w 604110"/>
              <a:gd name="connsiteY23" fmla="*/ 301526 h 603052"/>
              <a:gd name="connsiteX24" fmla="*/ 302055 w 604110"/>
              <a:gd name="connsiteY24" fmla="*/ 603052 h 603052"/>
              <a:gd name="connsiteX25" fmla="*/ 0 w 604110"/>
              <a:gd name="connsiteY25" fmla="*/ 301526 h 603052"/>
              <a:gd name="connsiteX26" fmla="*/ 302055 w 604110"/>
              <a:gd name="connsiteY26" fmla="*/ 0 h 6030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604110" h="603052">
                <a:moveTo>
                  <a:pt x="320385" y="164550"/>
                </a:moveTo>
                <a:cubicBezTo>
                  <a:pt x="327422" y="164550"/>
                  <a:pt x="334458" y="167223"/>
                  <a:pt x="339813" y="172569"/>
                </a:cubicBezTo>
                <a:lnTo>
                  <a:pt x="449654" y="282231"/>
                </a:lnTo>
                <a:cubicBezTo>
                  <a:pt x="454734" y="287302"/>
                  <a:pt x="457617" y="294293"/>
                  <a:pt x="457617" y="301558"/>
                </a:cubicBezTo>
                <a:cubicBezTo>
                  <a:pt x="457617" y="308824"/>
                  <a:pt x="454734" y="315814"/>
                  <a:pt x="449654" y="320886"/>
                </a:cubicBezTo>
                <a:lnTo>
                  <a:pt x="339813" y="430548"/>
                </a:lnTo>
                <a:cubicBezTo>
                  <a:pt x="334458" y="436031"/>
                  <a:pt x="327319" y="438635"/>
                  <a:pt x="320316" y="438635"/>
                </a:cubicBezTo>
                <a:cubicBezTo>
                  <a:pt x="313314" y="438635"/>
                  <a:pt x="306312" y="436031"/>
                  <a:pt x="300957" y="430548"/>
                </a:cubicBezTo>
                <a:cubicBezTo>
                  <a:pt x="290248" y="419856"/>
                  <a:pt x="290248" y="402584"/>
                  <a:pt x="300957" y="391892"/>
                </a:cubicBezTo>
                <a:lnTo>
                  <a:pt x="363841" y="328974"/>
                </a:lnTo>
                <a:lnTo>
                  <a:pt x="173954" y="328974"/>
                </a:lnTo>
                <a:cubicBezTo>
                  <a:pt x="158714" y="328974"/>
                  <a:pt x="146494" y="316774"/>
                  <a:pt x="146494" y="301558"/>
                </a:cubicBezTo>
                <a:cubicBezTo>
                  <a:pt x="146494" y="286480"/>
                  <a:pt x="158714" y="274143"/>
                  <a:pt x="173954" y="274143"/>
                </a:cubicBezTo>
                <a:lnTo>
                  <a:pt x="363978" y="274143"/>
                </a:lnTo>
                <a:lnTo>
                  <a:pt x="300957" y="211225"/>
                </a:lnTo>
                <a:cubicBezTo>
                  <a:pt x="290248" y="200533"/>
                  <a:pt x="290248" y="183261"/>
                  <a:pt x="300957" y="172569"/>
                </a:cubicBezTo>
                <a:cubicBezTo>
                  <a:pt x="306312" y="167223"/>
                  <a:pt x="313349" y="164550"/>
                  <a:pt x="320385" y="164550"/>
                </a:cubicBezTo>
                <a:close/>
                <a:moveTo>
                  <a:pt x="302055" y="54823"/>
                </a:moveTo>
                <a:cubicBezTo>
                  <a:pt x="165718" y="54823"/>
                  <a:pt x="54919" y="165428"/>
                  <a:pt x="54919" y="301526"/>
                </a:cubicBezTo>
                <a:cubicBezTo>
                  <a:pt x="54919" y="437624"/>
                  <a:pt x="165718" y="548229"/>
                  <a:pt x="302055" y="548229"/>
                </a:cubicBezTo>
                <a:cubicBezTo>
                  <a:pt x="438392" y="548229"/>
                  <a:pt x="549191" y="437624"/>
                  <a:pt x="549191" y="301526"/>
                </a:cubicBezTo>
                <a:cubicBezTo>
                  <a:pt x="549191" y="165428"/>
                  <a:pt x="438392" y="54823"/>
                  <a:pt x="302055" y="54823"/>
                </a:cubicBezTo>
                <a:close/>
                <a:moveTo>
                  <a:pt x="302055" y="0"/>
                </a:moveTo>
                <a:cubicBezTo>
                  <a:pt x="468597" y="0"/>
                  <a:pt x="604110" y="135275"/>
                  <a:pt x="604110" y="301526"/>
                </a:cubicBezTo>
                <a:cubicBezTo>
                  <a:pt x="604110" y="467777"/>
                  <a:pt x="468597" y="603052"/>
                  <a:pt x="302055" y="603052"/>
                </a:cubicBezTo>
                <a:cubicBezTo>
                  <a:pt x="135513" y="603052"/>
                  <a:pt x="0" y="467777"/>
                  <a:pt x="0" y="301526"/>
                </a:cubicBezTo>
                <a:cubicBezTo>
                  <a:pt x="0" y="135275"/>
                  <a:pt x="135513" y="0"/>
                  <a:pt x="302055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68580" tIns="34290" rIns="68580" bIns="34290" numCol="1" spcCol="0" rtlCol="0" fromWordArt="0" anchor="ctr" anchorCtr="0" forceAA="0" compatLnSpc="1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85800"/>
            <a:endParaRPr lang="zh-CN" altLang="en-US" sz="1350">
              <a:solidFill>
                <a:prstClr val="white"/>
              </a:solidFill>
              <a:latin typeface="Arial" panose="020B0604020202020204"/>
              <a:ea typeface="微软雅黑" panose="020B0503020204020204" charset="-122"/>
            </a:endParaRPr>
          </a:p>
        </p:txBody>
      </p:sp>
      <p:sp>
        <p:nvSpPr>
          <p:cNvPr id="25" name="椭圆 50"/>
          <p:cNvSpPr/>
          <p:nvPr/>
        </p:nvSpPr>
        <p:spPr>
          <a:xfrm flipH="1">
            <a:off x="8385912" y="4760317"/>
            <a:ext cx="225879" cy="225483"/>
          </a:xfrm>
          <a:custGeom>
            <a:avLst/>
            <a:gdLst>
              <a:gd name="connsiteX0" fmla="*/ 320385 w 604110"/>
              <a:gd name="connsiteY0" fmla="*/ 164550 h 603052"/>
              <a:gd name="connsiteX1" fmla="*/ 339813 w 604110"/>
              <a:gd name="connsiteY1" fmla="*/ 172569 h 603052"/>
              <a:gd name="connsiteX2" fmla="*/ 449654 w 604110"/>
              <a:gd name="connsiteY2" fmla="*/ 282231 h 603052"/>
              <a:gd name="connsiteX3" fmla="*/ 457617 w 604110"/>
              <a:gd name="connsiteY3" fmla="*/ 301558 h 603052"/>
              <a:gd name="connsiteX4" fmla="*/ 449654 w 604110"/>
              <a:gd name="connsiteY4" fmla="*/ 320886 h 603052"/>
              <a:gd name="connsiteX5" fmla="*/ 339813 w 604110"/>
              <a:gd name="connsiteY5" fmla="*/ 430548 h 603052"/>
              <a:gd name="connsiteX6" fmla="*/ 320316 w 604110"/>
              <a:gd name="connsiteY6" fmla="*/ 438635 h 603052"/>
              <a:gd name="connsiteX7" fmla="*/ 300957 w 604110"/>
              <a:gd name="connsiteY7" fmla="*/ 430548 h 603052"/>
              <a:gd name="connsiteX8" fmla="*/ 300957 w 604110"/>
              <a:gd name="connsiteY8" fmla="*/ 391892 h 603052"/>
              <a:gd name="connsiteX9" fmla="*/ 363841 w 604110"/>
              <a:gd name="connsiteY9" fmla="*/ 328974 h 603052"/>
              <a:gd name="connsiteX10" fmla="*/ 173954 w 604110"/>
              <a:gd name="connsiteY10" fmla="*/ 328974 h 603052"/>
              <a:gd name="connsiteX11" fmla="*/ 146494 w 604110"/>
              <a:gd name="connsiteY11" fmla="*/ 301558 h 603052"/>
              <a:gd name="connsiteX12" fmla="*/ 173954 w 604110"/>
              <a:gd name="connsiteY12" fmla="*/ 274143 h 603052"/>
              <a:gd name="connsiteX13" fmla="*/ 363978 w 604110"/>
              <a:gd name="connsiteY13" fmla="*/ 274143 h 603052"/>
              <a:gd name="connsiteX14" fmla="*/ 300957 w 604110"/>
              <a:gd name="connsiteY14" fmla="*/ 211225 h 603052"/>
              <a:gd name="connsiteX15" fmla="*/ 300957 w 604110"/>
              <a:gd name="connsiteY15" fmla="*/ 172569 h 603052"/>
              <a:gd name="connsiteX16" fmla="*/ 320385 w 604110"/>
              <a:gd name="connsiteY16" fmla="*/ 164550 h 603052"/>
              <a:gd name="connsiteX17" fmla="*/ 302055 w 604110"/>
              <a:gd name="connsiteY17" fmla="*/ 54823 h 603052"/>
              <a:gd name="connsiteX18" fmla="*/ 54919 w 604110"/>
              <a:gd name="connsiteY18" fmla="*/ 301526 h 603052"/>
              <a:gd name="connsiteX19" fmla="*/ 302055 w 604110"/>
              <a:gd name="connsiteY19" fmla="*/ 548229 h 603052"/>
              <a:gd name="connsiteX20" fmla="*/ 549191 w 604110"/>
              <a:gd name="connsiteY20" fmla="*/ 301526 h 603052"/>
              <a:gd name="connsiteX21" fmla="*/ 302055 w 604110"/>
              <a:gd name="connsiteY21" fmla="*/ 54823 h 603052"/>
              <a:gd name="connsiteX22" fmla="*/ 302055 w 604110"/>
              <a:gd name="connsiteY22" fmla="*/ 0 h 603052"/>
              <a:gd name="connsiteX23" fmla="*/ 604110 w 604110"/>
              <a:gd name="connsiteY23" fmla="*/ 301526 h 603052"/>
              <a:gd name="connsiteX24" fmla="*/ 302055 w 604110"/>
              <a:gd name="connsiteY24" fmla="*/ 603052 h 603052"/>
              <a:gd name="connsiteX25" fmla="*/ 0 w 604110"/>
              <a:gd name="connsiteY25" fmla="*/ 301526 h 603052"/>
              <a:gd name="connsiteX26" fmla="*/ 302055 w 604110"/>
              <a:gd name="connsiteY26" fmla="*/ 0 h 6030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604110" h="603052">
                <a:moveTo>
                  <a:pt x="320385" y="164550"/>
                </a:moveTo>
                <a:cubicBezTo>
                  <a:pt x="327422" y="164550"/>
                  <a:pt x="334458" y="167223"/>
                  <a:pt x="339813" y="172569"/>
                </a:cubicBezTo>
                <a:lnTo>
                  <a:pt x="449654" y="282231"/>
                </a:lnTo>
                <a:cubicBezTo>
                  <a:pt x="454734" y="287302"/>
                  <a:pt x="457617" y="294293"/>
                  <a:pt x="457617" y="301558"/>
                </a:cubicBezTo>
                <a:cubicBezTo>
                  <a:pt x="457617" y="308824"/>
                  <a:pt x="454734" y="315814"/>
                  <a:pt x="449654" y="320886"/>
                </a:cubicBezTo>
                <a:lnTo>
                  <a:pt x="339813" y="430548"/>
                </a:lnTo>
                <a:cubicBezTo>
                  <a:pt x="334458" y="436031"/>
                  <a:pt x="327319" y="438635"/>
                  <a:pt x="320316" y="438635"/>
                </a:cubicBezTo>
                <a:cubicBezTo>
                  <a:pt x="313314" y="438635"/>
                  <a:pt x="306312" y="436031"/>
                  <a:pt x="300957" y="430548"/>
                </a:cubicBezTo>
                <a:cubicBezTo>
                  <a:pt x="290248" y="419856"/>
                  <a:pt x="290248" y="402584"/>
                  <a:pt x="300957" y="391892"/>
                </a:cubicBezTo>
                <a:lnTo>
                  <a:pt x="363841" y="328974"/>
                </a:lnTo>
                <a:lnTo>
                  <a:pt x="173954" y="328974"/>
                </a:lnTo>
                <a:cubicBezTo>
                  <a:pt x="158714" y="328974"/>
                  <a:pt x="146494" y="316774"/>
                  <a:pt x="146494" y="301558"/>
                </a:cubicBezTo>
                <a:cubicBezTo>
                  <a:pt x="146494" y="286480"/>
                  <a:pt x="158714" y="274143"/>
                  <a:pt x="173954" y="274143"/>
                </a:cubicBezTo>
                <a:lnTo>
                  <a:pt x="363978" y="274143"/>
                </a:lnTo>
                <a:lnTo>
                  <a:pt x="300957" y="211225"/>
                </a:lnTo>
                <a:cubicBezTo>
                  <a:pt x="290248" y="200533"/>
                  <a:pt x="290248" y="183261"/>
                  <a:pt x="300957" y="172569"/>
                </a:cubicBezTo>
                <a:cubicBezTo>
                  <a:pt x="306312" y="167223"/>
                  <a:pt x="313349" y="164550"/>
                  <a:pt x="320385" y="164550"/>
                </a:cubicBezTo>
                <a:close/>
                <a:moveTo>
                  <a:pt x="302055" y="54823"/>
                </a:moveTo>
                <a:cubicBezTo>
                  <a:pt x="165718" y="54823"/>
                  <a:pt x="54919" y="165428"/>
                  <a:pt x="54919" y="301526"/>
                </a:cubicBezTo>
                <a:cubicBezTo>
                  <a:pt x="54919" y="437624"/>
                  <a:pt x="165718" y="548229"/>
                  <a:pt x="302055" y="548229"/>
                </a:cubicBezTo>
                <a:cubicBezTo>
                  <a:pt x="438392" y="548229"/>
                  <a:pt x="549191" y="437624"/>
                  <a:pt x="549191" y="301526"/>
                </a:cubicBezTo>
                <a:cubicBezTo>
                  <a:pt x="549191" y="165428"/>
                  <a:pt x="438392" y="54823"/>
                  <a:pt x="302055" y="54823"/>
                </a:cubicBezTo>
                <a:close/>
                <a:moveTo>
                  <a:pt x="302055" y="0"/>
                </a:moveTo>
                <a:cubicBezTo>
                  <a:pt x="468597" y="0"/>
                  <a:pt x="604110" y="135275"/>
                  <a:pt x="604110" y="301526"/>
                </a:cubicBezTo>
                <a:cubicBezTo>
                  <a:pt x="604110" y="467777"/>
                  <a:pt x="468597" y="603052"/>
                  <a:pt x="302055" y="603052"/>
                </a:cubicBezTo>
                <a:cubicBezTo>
                  <a:pt x="135513" y="603052"/>
                  <a:pt x="0" y="467777"/>
                  <a:pt x="0" y="301526"/>
                </a:cubicBezTo>
                <a:cubicBezTo>
                  <a:pt x="0" y="135275"/>
                  <a:pt x="135513" y="0"/>
                  <a:pt x="302055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68580" tIns="34290" rIns="68580" bIns="34290" numCol="1" spcCol="0" rtlCol="0" fromWordArt="0" anchor="ctr" anchorCtr="0" forceAA="0" compatLnSpc="1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85800"/>
            <a:endParaRPr lang="zh-CN" altLang="en-US" sz="1350">
              <a:solidFill>
                <a:prstClr val="white"/>
              </a:solidFill>
              <a:latin typeface="Arial" panose="020B0604020202020204"/>
              <a:ea typeface="微软雅黑" panose="020B0503020204020204" charset="-122"/>
            </a:endParaRPr>
          </a:p>
        </p:txBody>
      </p:sp>
      <p:sp>
        <p:nvSpPr>
          <p:cNvPr id="27" name="任意多边形 26"/>
          <p:cNvSpPr/>
          <p:nvPr/>
        </p:nvSpPr>
        <p:spPr>
          <a:xfrm>
            <a:off x="7170169" y="4760120"/>
            <a:ext cx="766763" cy="383381"/>
          </a:xfrm>
          <a:custGeom>
            <a:avLst/>
            <a:gdLst>
              <a:gd name="connsiteX0" fmla="*/ 511175 w 1022350"/>
              <a:gd name="connsiteY0" fmla="*/ 0 h 511175"/>
              <a:gd name="connsiteX1" fmla="*/ 1022350 w 1022350"/>
              <a:gd name="connsiteY1" fmla="*/ 511175 h 511175"/>
              <a:gd name="connsiteX2" fmla="*/ 0 w 1022350"/>
              <a:gd name="connsiteY2" fmla="*/ 511175 h 511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22350" h="511175">
                <a:moveTo>
                  <a:pt x="511175" y="0"/>
                </a:moveTo>
                <a:lnTo>
                  <a:pt x="1022350" y="511175"/>
                </a:lnTo>
                <a:lnTo>
                  <a:pt x="0" y="511175"/>
                </a:lnTo>
                <a:close/>
              </a:path>
            </a:pathLst>
          </a:custGeom>
          <a:solidFill>
            <a:srgbClr val="07A10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zh-CN" altLang="en-US" sz="1350">
              <a:solidFill>
                <a:prstClr val="white"/>
              </a:solidFill>
              <a:latin typeface="Arial" panose="020B0604020202020204"/>
              <a:ea typeface="微软雅黑" panose="020B0503020204020204" charset="-122"/>
            </a:endParaRPr>
          </a:p>
        </p:txBody>
      </p:sp>
      <p:grpSp>
        <p:nvGrpSpPr>
          <p:cNvPr id="28" name="组合 27"/>
          <p:cNvGrpSpPr/>
          <p:nvPr/>
        </p:nvGrpSpPr>
        <p:grpSpPr>
          <a:xfrm>
            <a:off x="1346502" y="441067"/>
            <a:ext cx="5309980" cy="512476"/>
            <a:chOff x="1757235" y="588088"/>
            <a:chExt cx="7079973" cy="683302"/>
          </a:xfrm>
        </p:grpSpPr>
        <p:sp>
          <p:nvSpPr>
            <p:cNvPr id="29" name="文本框 28"/>
            <p:cNvSpPr txBox="1"/>
            <p:nvPr/>
          </p:nvSpPr>
          <p:spPr>
            <a:xfrm>
              <a:off x="1757235" y="588088"/>
              <a:ext cx="6425264" cy="615554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l" defTabSz="685800"/>
              <a:r>
                <a:rPr lang="zh-CN" altLang="en-US" sz="2400" b="1" dirty="0">
                  <a:solidFill>
                    <a:srgbClr val="00B050"/>
                  </a:solidFill>
                  <a:latin typeface="Arial" panose="020B0604020202020204"/>
                  <a:ea typeface="微软雅黑" panose="020B0503020204020204" charset="-122"/>
                  <a:sym typeface="+mn-ea"/>
                </a:rPr>
                <a:t>凤生产业优势</a:t>
              </a:r>
              <a:r>
                <a:rPr lang="en-US" altLang="zh-CN" sz="2400" b="1" dirty="0">
                  <a:solidFill>
                    <a:srgbClr val="00B050"/>
                  </a:solidFill>
                  <a:latin typeface="Arial" panose="020B0604020202020204"/>
                  <a:ea typeface="微软雅黑" panose="020B0503020204020204" charset="-122"/>
                  <a:sym typeface="+mn-ea"/>
                </a:rPr>
                <a:t>—</a:t>
              </a:r>
              <a:r>
                <a:rPr lang="zh-CN" altLang="en-US" sz="2000" b="1" dirty="0">
                  <a:solidFill>
                    <a:srgbClr val="00B050"/>
                  </a:solidFill>
                  <a:latin typeface="Arial" panose="020B0604020202020204"/>
                  <a:ea typeface="微软雅黑" panose="020B0503020204020204" charset="-122"/>
                  <a:sym typeface="+mn-ea"/>
                </a:rPr>
                <a:t>林浆纸全产业链优势</a:t>
              </a:r>
              <a:endParaRPr lang="zh-CN" altLang="en-US" sz="2000" b="1" dirty="0">
                <a:solidFill>
                  <a:srgbClr val="00B050"/>
                </a:solidFill>
                <a:latin typeface="Arial" panose="020B0604020202020204"/>
                <a:ea typeface="微软雅黑" panose="020B0503020204020204" charset="-122"/>
                <a:sym typeface="+mn-ea"/>
              </a:endParaRPr>
            </a:p>
          </p:txBody>
        </p:sp>
        <p:sp>
          <p:nvSpPr>
            <p:cNvPr id="30" name="文本框 29"/>
            <p:cNvSpPr txBox="1"/>
            <p:nvPr/>
          </p:nvSpPr>
          <p:spPr>
            <a:xfrm>
              <a:off x="2213583" y="956261"/>
              <a:ext cx="6623625" cy="315129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defTabSz="685800">
                <a:lnSpc>
                  <a:spcPct val="114000"/>
                </a:lnSpc>
              </a:pPr>
              <a:endParaRPr lang="en-US" altLang="zh-CN" sz="900" dirty="0">
                <a:solidFill>
                  <a:srgbClr val="07A10B"/>
                </a:solidFill>
                <a:latin typeface="Century Gothic" panose="020B0502020202020204" pitchFamily="34" charset="0"/>
                <a:ea typeface="微软雅黑" panose="020B0503020204020204" charset="-122"/>
              </a:endParaRPr>
            </a:p>
          </p:txBody>
        </p:sp>
      </p:grpSp>
      <p:sp>
        <p:nvSpPr>
          <p:cNvPr id="7" name="ïşḻïďê-Rectangle 13"/>
          <p:cNvSpPr/>
          <p:nvPr/>
        </p:nvSpPr>
        <p:spPr>
          <a:xfrm>
            <a:off x="5667375" y="1071245"/>
            <a:ext cx="1570990" cy="2326005"/>
          </a:xfrm>
          <a:prstGeom prst="rect">
            <a:avLst/>
          </a:prstGeom>
          <a:solidFill>
            <a:schemeClr val="bg1">
              <a:lumMod val="95000"/>
            </a:schemeClr>
          </a:solidFill>
          <a:ln w="31750" cmpd="thinThick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685800"/>
            <a:endParaRPr sz="1350">
              <a:solidFill>
                <a:prstClr val="white"/>
              </a:solidFill>
              <a:latin typeface="Arial" panose="020B0604020202020204"/>
              <a:ea typeface="微软雅黑" panose="020B0503020204020204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3925570" y="2828290"/>
            <a:ext cx="1635760" cy="417743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 defTabSz="685800">
              <a:lnSpc>
                <a:spcPct val="150000"/>
              </a:lnSpc>
            </a:pPr>
            <a:r>
              <a:rPr lang="zh-CN" altLang="en-US" sz="1600" dirty="0">
                <a:solidFill>
                  <a:schemeClr val="bg1"/>
                </a:solidFill>
                <a:highlight>
                  <a:srgbClr val="07A10B"/>
                </a:highlight>
                <a:latin typeface="Arial" panose="020B0604020202020204"/>
                <a:ea typeface="微软雅黑" panose="020B0503020204020204" charset="-122"/>
                <a:sym typeface="+mn-ea"/>
              </a:rPr>
              <a:t>高速造纸</a:t>
            </a:r>
            <a:endParaRPr lang="zh-CN" altLang="en-US" sz="1600" dirty="0">
              <a:solidFill>
                <a:schemeClr val="bg1"/>
              </a:solidFill>
              <a:highlight>
                <a:srgbClr val="07A10B"/>
              </a:highlight>
              <a:latin typeface="Arial" panose="020B0604020202020204"/>
              <a:ea typeface="微软雅黑" panose="020B0503020204020204" charset="-122"/>
              <a:sym typeface="+mn-ea"/>
            </a:endParaRPr>
          </a:p>
        </p:txBody>
      </p:sp>
      <p:pic>
        <p:nvPicPr>
          <p:cNvPr id="32" name="object 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72313" y="156222"/>
            <a:ext cx="699447" cy="332876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344170" y="3242310"/>
            <a:ext cx="8468360" cy="15068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300" dirty="0"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       2021</a:t>
            </a:r>
            <a:r>
              <a:rPr lang="zh-CN" altLang="en-US" sz="1300" dirty="0"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年，凤生</a:t>
            </a:r>
            <a:r>
              <a:rPr lang="en-US" altLang="zh-CN" sz="1300" dirty="0"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18</a:t>
            </a:r>
            <a:r>
              <a:rPr lang="zh-CN" altLang="en-US" sz="1300" dirty="0"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万吨</a:t>
            </a:r>
            <a:r>
              <a:rPr lang="en-US" altLang="zh-CN" sz="1300" dirty="0"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/</a:t>
            </a:r>
            <a:r>
              <a:rPr lang="zh-CN" altLang="en-US" sz="1300" dirty="0"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年生活用纸成品加工生产线建成投产，实现</a:t>
            </a:r>
            <a:r>
              <a:rPr lang="zh-CN" altLang="en-US" sz="1300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林、浆、纸</a:t>
            </a:r>
            <a:r>
              <a:rPr lang="zh-CN" altLang="en-US" sz="1300" dirty="0"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一体化全产业链的初步建设目标。</a:t>
            </a:r>
            <a:r>
              <a:rPr lang="zh-CN" altLang="en-US" sz="1300" dirty="0">
                <a:latin typeface="华文楷体" panose="02010600040101010101" pitchFamily="2" charset="-122"/>
                <a:ea typeface="华文楷体" panose="02010600040101010101" pitchFamily="2" charset="-122"/>
              </a:rPr>
              <a:t>目前，凤生拥有</a:t>
            </a:r>
            <a:r>
              <a:rPr lang="en-US" altLang="zh-CN" sz="1300" dirty="0">
                <a:latin typeface="华文楷体" panose="02010600040101010101" pitchFamily="2" charset="-122"/>
                <a:ea typeface="华文楷体" panose="02010600040101010101" pitchFamily="2" charset="-122"/>
              </a:rPr>
              <a:t>60</a:t>
            </a:r>
            <a:r>
              <a:rPr lang="zh-CN" altLang="en-US" sz="1300" dirty="0">
                <a:latin typeface="华文楷体" panose="02010600040101010101" pitchFamily="2" charset="-122"/>
                <a:ea typeface="华文楷体" panose="02010600040101010101" pitchFamily="2" charset="-122"/>
              </a:rPr>
              <a:t>万亩合作竹林基地，拥有全球领先的蒸煮制浆系统，全部采用高速造纸生产线，形成从竹林到竹浆纸生活用品的全产业链布局，充分发挥循环产业链协同效应，形成原料供应渠道稳定、成本稳定、品质稳定的产业供应链效能优势，在大客户订单的稳定交付保证上具有巨大的优势。</a:t>
            </a:r>
            <a:endParaRPr lang="en-US" altLang="zh-CN" sz="1300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endParaRPr lang="zh-CN" altLang="en-US" sz="1400" dirty="0">
              <a:solidFill>
                <a:schemeClr val="tx1"/>
              </a:solidFill>
            </a:endParaRPr>
          </a:p>
        </p:txBody>
      </p:sp>
      <p:sp>
        <p:nvSpPr>
          <p:cNvPr id="5" name="矩形 4"/>
          <p:cNvSpPr/>
          <p:nvPr/>
        </p:nvSpPr>
        <p:spPr>
          <a:xfrm>
            <a:off x="2081530" y="2828290"/>
            <a:ext cx="1637665" cy="417743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 defTabSz="685800">
              <a:lnSpc>
                <a:spcPct val="150000"/>
              </a:lnSpc>
            </a:pPr>
            <a:r>
              <a:rPr lang="zh-CN" altLang="en-US" sz="1600" dirty="0">
                <a:solidFill>
                  <a:schemeClr val="bg1"/>
                </a:solidFill>
                <a:highlight>
                  <a:srgbClr val="07A10B"/>
                </a:highlight>
                <a:latin typeface="Arial" panose="020B0604020202020204"/>
                <a:ea typeface="微软雅黑" panose="020B0503020204020204" charset="-122"/>
                <a:sym typeface="+mn-ea"/>
              </a:rPr>
              <a:t>领先的制浆系统</a:t>
            </a:r>
            <a:endParaRPr lang="zh-CN" altLang="en-US" sz="1600" dirty="0">
              <a:solidFill>
                <a:schemeClr val="bg1"/>
              </a:solidFill>
              <a:highlight>
                <a:srgbClr val="07A10B"/>
              </a:highlight>
              <a:latin typeface="Arial" panose="020B0604020202020204"/>
              <a:ea typeface="微软雅黑" panose="020B0503020204020204" charset="-122"/>
              <a:sym typeface="+mn-ea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5566410" y="2828290"/>
            <a:ext cx="1774190" cy="417743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 defTabSz="685800">
              <a:lnSpc>
                <a:spcPct val="150000"/>
              </a:lnSpc>
            </a:pPr>
            <a:r>
              <a:rPr lang="zh-CN" altLang="en-US" sz="1600" dirty="0">
                <a:solidFill>
                  <a:schemeClr val="bg1"/>
                </a:solidFill>
                <a:highlight>
                  <a:srgbClr val="07A10B"/>
                </a:highlight>
                <a:latin typeface="Arial" panose="020B0604020202020204"/>
                <a:ea typeface="微软雅黑" panose="020B0503020204020204" charset="-122"/>
                <a:sym typeface="+mn-ea"/>
              </a:rPr>
              <a:t>净化卫生车间</a:t>
            </a:r>
            <a:endParaRPr lang="zh-CN" altLang="en-US" sz="1600" dirty="0">
              <a:solidFill>
                <a:schemeClr val="bg1"/>
              </a:solidFill>
              <a:highlight>
                <a:srgbClr val="07A10B"/>
              </a:highlight>
              <a:latin typeface="Arial" panose="020B0604020202020204"/>
              <a:ea typeface="微软雅黑" panose="020B0503020204020204" charset="-122"/>
              <a:sym typeface="+mn-ea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00580" y="1600835"/>
            <a:ext cx="1578610" cy="1218565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38905" y="1598930"/>
            <a:ext cx="1560195" cy="1195705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667375" y="1605915"/>
            <a:ext cx="1568450" cy="1203960"/>
          </a:xfrm>
          <a:prstGeom prst="rect">
            <a:avLst/>
          </a:prstGeom>
        </p:spPr>
      </p:pic>
      <p:pic>
        <p:nvPicPr>
          <p:cNvPr id="19" name="图片 1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334885" y="1588770"/>
            <a:ext cx="1567180" cy="1195070"/>
          </a:xfrm>
          <a:prstGeom prst="rect">
            <a:avLst/>
          </a:prstGeom>
        </p:spPr>
      </p:pic>
      <p:sp>
        <p:nvSpPr>
          <p:cNvPr id="20" name="矩形 19"/>
          <p:cNvSpPr/>
          <p:nvPr/>
        </p:nvSpPr>
        <p:spPr>
          <a:xfrm>
            <a:off x="7239000" y="2828290"/>
            <a:ext cx="1774190" cy="417743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 defTabSz="685800">
              <a:lnSpc>
                <a:spcPct val="150000"/>
              </a:lnSpc>
            </a:pPr>
            <a:r>
              <a:rPr lang="zh-CN" altLang="en-US" sz="1600" dirty="0">
                <a:solidFill>
                  <a:schemeClr val="bg1"/>
                </a:solidFill>
                <a:highlight>
                  <a:srgbClr val="07A10B"/>
                </a:highlight>
                <a:latin typeface="Arial" panose="020B0604020202020204"/>
                <a:ea typeface="微软雅黑" panose="020B0503020204020204" charset="-122"/>
                <a:sym typeface="+mn-ea"/>
              </a:rPr>
              <a:t>严格品控检验</a:t>
            </a:r>
            <a:endParaRPr lang="zh-CN" altLang="en-US" sz="1600" dirty="0">
              <a:solidFill>
                <a:schemeClr val="bg1"/>
              </a:solidFill>
              <a:highlight>
                <a:srgbClr val="07A10B"/>
              </a:highlight>
              <a:latin typeface="Arial" panose="020B0604020202020204"/>
              <a:ea typeface="微软雅黑" panose="020B0503020204020204" charset="-122"/>
              <a:sym typeface="+mn-ea"/>
            </a:endParaRPr>
          </a:p>
        </p:txBody>
      </p:sp>
    </p:spTree>
    <p:custDataLst>
      <p:tags r:id="rId7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0">
        <p:fade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bldLvl="0" animBg="1"/>
      <p:bldP spid="26" grpId="1" bldLvl="0" animBg="1"/>
      <p:bldP spid="22" grpId="0" bldLvl="0" animBg="1"/>
      <p:bldP spid="22" grpId="1" bldLvl="0" animBg="1"/>
      <p:bldP spid="18" grpId="0" bldLvl="0" animBg="1"/>
      <p:bldP spid="18" grpId="1" bldLvl="0" animBg="1"/>
      <p:bldP spid="14" grpId="0" bldLvl="0" animBg="1"/>
      <p:bldP spid="14" grpId="1" bldLvl="0" animBg="1"/>
      <p:bldP spid="48" grpId="0"/>
      <p:bldP spid="48" grpId="1"/>
      <p:bldP spid="7" grpId="0" bldLvl="0" animBg="1"/>
      <p:bldP spid="7" grpId="1" bldLvl="0" animBg="1"/>
      <p:bldP spid="8" grpId="0"/>
      <p:bldP spid="8" grpId="1"/>
      <p:bldP spid="5" grpId="0"/>
      <p:bldP spid="5" grpId="1"/>
      <p:bldP spid="11" grpId="0"/>
      <p:bldP spid="11" grpId="1"/>
      <p:bldP spid="20" grpId="0"/>
      <p:bldP spid="20" grpId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矩形 47"/>
          <p:cNvSpPr/>
          <p:nvPr/>
        </p:nvSpPr>
        <p:spPr>
          <a:xfrm>
            <a:off x="330200" y="3028950"/>
            <a:ext cx="1530985" cy="460375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 defTabSz="685800">
              <a:lnSpc>
                <a:spcPct val="150000"/>
              </a:lnSpc>
            </a:pPr>
            <a:r>
              <a:rPr lang="en-US" altLang="zh-CN" sz="1600">
                <a:solidFill>
                  <a:schemeClr val="bg1"/>
                </a:solidFill>
                <a:latin typeface="方正兰亭黑简体" panose="02000000000000000000" charset="-122"/>
                <a:ea typeface="方正兰亭黑简体" panose="02000000000000000000" charset="-122"/>
                <a:sym typeface="+mn-ea"/>
              </a:rPr>
              <a:t>60</a:t>
            </a:r>
            <a:r>
              <a:rPr lang="zh-CN" altLang="en-US" sz="1600">
                <a:solidFill>
                  <a:schemeClr val="bg1"/>
                </a:solidFill>
                <a:latin typeface="方正兰亭黑简体" panose="02000000000000000000" charset="-122"/>
                <a:ea typeface="方正兰亭黑简体" panose="02000000000000000000" charset="-122"/>
                <a:sym typeface="+mn-ea"/>
              </a:rPr>
              <a:t>万亩林地</a:t>
            </a:r>
            <a:endParaRPr lang="zh-CN" altLang="en-US" sz="1600" dirty="0">
              <a:solidFill>
                <a:schemeClr val="bg1"/>
              </a:solidFill>
              <a:latin typeface="方正兰亭黑简体" panose="02000000000000000000" charset="-122"/>
              <a:ea typeface="方正兰亭黑简体" panose="02000000000000000000" charset="-122"/>
              <a:sym typeface="+mn-ea"/>
            </a:endParaRPr>
          </a:p>
        </p:txBody>
      </p:sp>
      <p:sp>
        <p:nvSpPr>
          <p:cNvPr id="52" name="矩形 51"/>
          <p:cNvSpPr/>
          <p:nvPr/>
        </p:nvSpPr>
        <p:spPr>
          <a:xfrm>
            <a:off x="7433310" y="3028950"/>
            <a:ext cx="1478280" cy="460375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 defTabSz="685800">
              <a:lnSpc>
                <a:spcPct val="150000"/>
              </a:lnSpc>
            </a:pPr>
            <a:r>
              <a:rPr lang="zh-CN" altLang="en-US" sz="1600">
                <a:solidFill>
                  <a:schemeClr val="bg1"/>
                </a:solidFill>
                <a:sym typeface="+mn-ea"/>
              </a:rPr>
              <a:t>严格检验</a:t>
            </a:r>
            <a:endParaRPr lang="zh-CN" altLang="en-US" sz="1600" dirty="0">
              <a:solidFill>
                <a:schemeClr val="bg1"/>
              </a:solidFill>
              <a:latin typeface="Arial" panose="020B0604020202020204"/>
              <a:ea typeface="微软雅黑" panose="020B0503020204020204" charset="-122"/>
              <a:sym typeface="+mn-ea"/>
            </a:endParaRPr>
          </a:p>
        </p:txBody>
      </p:sp>
      <p:sp>
        <p:nvSpPr>
          <p:cNvPr id="21" name="任意多边形 20"/>
          <p:cNvSpPr/>
          <p:nvPr/>
        </p:nvSpPr>
        <p:spPr>
          <a:xfrm>
            <a:off x="7771734" y="4964368"/>
            <a:ext cx="358263" cy="179132"/>
          </a:xfrm>
          <a:custGeom>
            <a:avLst/>
            <a:gdLst>
              <a:gd name="connsiteX0" fmla="*/ 238842 w 477684"/>
              <a:gd name="connsiteY0" fmla="*/ 0 h 238842"/>
              <a:gd name="connsiteX1" fmla="*/ 477684 w 477684"/>
              <a:gd name="connsiteY1" fmla="*/ 238842 h 238842"/>
              <a:gd name="connsiteX2" fmla="*/ 0 w 477684"/>
              <a:gd name="connsiteY2" fmla="*/ 238842 h 2388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77684" h="238842">
                <a:moveTo>
                  <a:pt x="238842" y="0"/>
                </a:moveTo>
                <a:lnTo>
                  <a:pt x="477684" y="238842"/>
                </a:lnTo>
                <a:lnTo>
                  <a:pt x="0" y="238842"/>
                </a:lnTo>
                <a:close/>
              </a:path>
            </a:pathLst>
          </a:custGeom>
          <a:solidFill>
            <a:srgbClr val="07A10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zh-CN" altLang="en-US" sz="1350">
              <a:solidFill>
                <a:prstClr val="white"/>
              </a:solidFill>
              <a:latin typeface="Arial" panose="020B0604020202020204"/>
              <a:ea typeface="微软雅黑" panose="020B0503020204020204" charset="-122"/>
            </a:endParaRPr>
          </a:p>
        </p:txBody>
      </p:sp>
      <p:sp>
        <p:nvSpPr>
          <p:cNvPr id="23" name="任意多边形 22"/>
          <p:cNvSpPr/>
          <p:nvPr/>
        </p:nvSpPr>
        <p:spPr>
          <a:xfrm>
            <a:off x="244720" y="29965"/>
            <a:ext cx="1664725" cy="832363"/>
          </a:xfrm>
          <a:custGeom>
            <a:avLst/>
            <a:gdLst>
              <a:gd name="connsiteX0" fmla="*/ 0 w 2219633"/>
              <a:gd name="connsiteY0" fmla="*/ 0 h 1109817"/>
              <a:gd name="connsiteX1" fmla="*/ 2219633 w 2219633"/>
              <a:gd name="connsiteY1" fmla="*/ 0 h 1109817"/>
              <a:gd name="connsiteX2" fmla="*/ 1109817 w 2219633"/>
              <a:gd name="connsiteY2" fmla="*/ 1109817 h 11098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219633" h="1109817">
                <a:moveTo>
                  <a:pt x="0" y="0"/>
                </a:moveTo>
                <a:lnTo>
                  <a:pt x="2219633" y="0"/>
                </a:lnTo>
                <a:lnTo>
                  <a:pt x="1109817" y="1109817"/>
                </a:lnTo>
                <a:close/>
              </a:path>
            </a:pathLst>
          </a:custGeom>
          <a:solidFill>
            <a:srgbClr val="07A10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zh-CN" altLang="en-US" sz="1350">
              <a:solidFill>
                <a:srgbClr val="07A10B"/>
              </a:solidFill>
              <a:latin typeface="Arial" panose="020B0604020202020204"/>
              <a:ea typeface="微软雅黑" panose="020B0503020204020204" charset="-122"/>
            </a:endParaRPr>
          </a:p>
        </p:txBody>
      </p:sp>
      <p:sp>
        <p:nvSpPr>
          <p:cNvPr id="24" name="椭圆 49"/>
          <p:cNvSpPr/>
          <p:nvPr/>
        </p:nvSpPr>
        <p:spPr>
          <a:xfrm>
            <a:off x="8670387" y="4760317"/>
            <a:ext cx="225879" cy="225483"/>
          </a:xfrm>
          <a:custGeom>
            <a:avLst/>
            <a:gdLst>
              <a:gd name="connsiteX0" fmla="*/ 320385 w 604110"/>
              <a:gd name="connsiteY0" fmla="*/ 164550 h 603052"/>
              <a:gd name="connsiteX1" fmla="*/ 339813 w 604110"/>
              <a:gd name="connsiteY1" fmla="*/ 172569 h 603052"/>
              <a:gd name="connsiteX2" fmla="*/ 449654 w 604110"/>
              <a:gd name="connsiteY2" fmla="*/ 282231 h 603052"/>
              <a:gd name="connsiteX3" fmla="*/ 457617 w 604110"/>
              <a:gd name="connsiteY3" fmla="*/ 301558 h 603052"/>
              <a:gd name="connsiteX4" fmla="*/ 449654 w 604110"/>
              <a:gd name="connsiteY4" fmla="*/ 320886 h 603052"/>
              <a:gd name="connsiteX5" fmla="*/ 339813 w 604110"/>
              <a:gd name="connsiteY5" fmla="*/ 430548 h 603052"/>
              <a:gd name="connsiteX6" fmla="*/ 320316 w 604110"/>
              <a:gd name="connsiteY6" fmla="*/ 438635 h 603052"/>
              <a:gd name="connsiteX7" fmla="*/ 300957 w 604110"/>
              <a:gd name="connsiteY7" fmla="*/ 430548 h 603052"/>
              <a:gd name="connsiteX8" fmla="*/ 300957 w 604110"/>
              <a:gd name="connsiteY8" fmla="*/ 391892 h 603052"/>
              <a:gd name="connsiteX9" fmla="*/ 363841 w 604110"/>
              <a:gd name="connsiteY9" fmla="*/ 328974 h 603052"/>
              <a:gd name="connsiteX10" fmla="*/ 173954 w 604110"/>
              <a:gd name="connsiteY10" fmla="*/ 328974 h 603052"/>
              <a:gd name="connsiteX11" fmla="*/ 146494 w 604110"/>
              <a:gd name="connsiteY11" fmla="*/ 301558 h 603052"/>
              <a:gd name="connsiteX12" fmla="*/ 173954 w 604110"/>
              <a:gd name="connsiteY12" fmla="*/ 274143 h 603052"/>
              <a:gd name="connsiteX13" fmla="*/ 363978 w 604110"/>
              <a:gd name="connsiteY13" fmla="*/ 274143 h 603052"/>
              <a:gd name="connsiteX14" fmla="*/ 300957 w 604110"/>
              <a:gd name="connsiteY14" fmla="*/ 211225 h 603052"/>
              <a:gd name="connsiteX15" fmla="*/ 300957 w 604110"/>
              <a:gd name="connsiteY15" fmla="*/ 172569 h 603052"/>
              <a:gd name="connsiteX16" fmla="*/ 320385 w 604110"/>
              <a:gd name="connsiteY16" fmla="*/ 164550 h 603052"/>
              <a:gd name="connsiteX17" fmla="*/ 302055 w 604110"/>
              <a:gd name="connsiteY17" fmla="*/ 54823 h 603052"/>
              <a:gd name="connsiteX18" fmla="*/ 54919 w 604110"/>
              <a:gd name="connsiteY18" fmla="*/ 301526 h 603052"/>
              <a:gd name="connsiteX19" fmla="*/ 302055 w 604110"/>
              <a:gd name="connsiteY19" fmla="*/ 548229 h 603052"/>
              <a:gd name="connsiteX20" fmla="*/ 549191 w 604110"/>
              <a:gd name="connsiteY20" fmla="*/ 301526 h 603052"/>
              <a:gd name="connsiteX21" fmla="*/ 302055 w 604110"/>
              <a:gd name="connsiteY21" fmla="*/ 54823 h 603052"/>
              <a:gd name="connsiteX22" fmla="*/ 302055 w 604110"/>
              <a:gd name="connsiteY22" fmla="*/ 0 h 603052"/>
              <a:gd name="connsiteX23" fmla="*/ 604110 w 604110"/>
              <a:gd name="connsiteY23" fmla="*/ 301526 h 603052"/>
              <a:gd name="connsiteX24" fmla="*/ 302055 w 604110"/>
              <a:gd name="connsiteY24" fmla="*/ 603052 h 603052"/>
              <a:gd name="connsiteX25" fmla="*/ 0 w 604110"/>
              <a:gd name="connsiteY25" fmla="*/ 301526 h 603052"/>
              <a:gd name="connsiteX26" fmla="*/ 302055 w 604110"/>
              <a:gd name="connsiteY26" fmla="*/ 0 h 6030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604110" h="603052">
                <a:moveTo>
                  <a:pt x="320385" y="164550"/>
                </a:moveTo>
                <a:cubicBezTo>
                  <a:pt x="327422" y="164550"/>
                  <a:pt x="334458" y="167223"/>
                  <a:pt x="339813" y="172569"/>
                </a:cubicBezTo>
                <a:lnTo>
                  <a:pt x="449654" y="282231"/>
                </a:lnTo>
                <a:cubicBezTo>
                  <a:pt x="454734" y="287302"/>
                  <a:pt x="457617" y="294293"/>
                  <a:pt x="457617" y="301558"/>
                </a:cubicBezTo>
                <a:cubicBezTo>
                  <a:pt x="457617" y="308824"/>
                  <a:pt x="454734" y="315814"/>
                  <a:pt x="449654" y="320886"/>
                </a:cubicBezTo>
                <a:lnTo>
                  <a:pt x="339813" y="430548"/>
                </a:lnTo>
                <a:cubicBezTo>
                  <a:pt x="334458" y="436031"/>
                  <a:pt x="327319" y="438635"/>
                  <a:pt x="320316" y="438635"/>
                </a:cubicBezTo>
                <a:cubicBezTo>
                  <a:pt x="313314" y="438635"/>
                  <a:pt x="306312" y="436031"/>
                  <a:pt x="300957" y="430548"/>
                </a:cubicBezTo>
                <a:cubicBezTo>
                  <a:pt x="290248" y="419856"/>
                  <a:pt x="290248" y="402584"/>
                  <a:pt x="300957" y="391892"/>
                </a:cubicBezTo>
                <a:lnTo>
                  <a:pt x="363841" y="328974"/>
                </a:lnTo>
                <a:lnTo>
                  <a:pt x="173954" y="328974"/>
                </a:lnTo>
                <a:cubicBezTo>
                  <a:pt x="158714" y="328974"/>
                  <a:pt x="146494" y="316774"/>
                  <a:pt x="146494" y="301558"/>
                </a:cubicBezTo>
                <a:cubicBezTo>
                  <a:pt x="146494" y="286480"/>
                  <a:pt x="158714" y="274143"/>
                  <a:pt x="173954" y="274143"/>
                </a:cubicBezTo>
                <a:lnTo>
                  <a:pt x="363978" y="274143"/>
                </a:lnTo>
                <a:lnTo>
                  <a:pt x="300957" y="211225"/>
                </a:lnTo>
                <a:cubicBezTo>
                  <a:pt x="290248" y="200533"/>
                  <a:pt x="290248" y="183261"/>
                  <a:pt x="300957" y="172569"/>
                </a:cubicBezTo>
                <a:cubicBezTo>
                  <a:pt x="306312" y="167223"/>
                  <a:pt x="313349" y="164550"/>
                  <a:pt x="320385" y="164550"/>
                </a:cubicBezTo>
                <a:close/>
                <a:moveTo>
                  <a:pt x="302055" y="54823"/>
                </a:moveTo>
                <a:cubicBezTo>
                  <a:pt x="165718" y="54823"/>
                  <a:pt x="54919" y="165428"/>
                  <a:pt x="54919" y="301526"/>
                </a:cubicBezTo>
                <a:cubicBezTo>
                  <a:pt x="54919" y="437624"/>
                  <a:pt x="165718" y="548229"/>
                  <a:pt x="302055" y="548229"/>
                </a:cubicBezTo>
                <a:cubicBezTo>
                  <a:pt x="438392" y="548229"/>
                  <a:pt x="549191" y="437624"/>
                  <a:pt x="549191" y="301526"/>
                </a:cubicBezTo>
                <a:cubicBezTo>
                  <a:pt x="549191" y="165428"/>
                  <a:pt x="438392" y="54823"/>
                  <a:pt x="302055" y="54823"/>
                </a:cubicBezTo>
                <a:close/>
                <a:moveTo>
                  <a:pt x="302055" y="0"/>
                </a:moveTo>
                <a:cubicBezTo>
                  <a:pt x="468597" y="0"/>
                  <a:pt x="604110" y="135275"/>
                  <a:pt x="604110" y="301526"/>
                </a:cubicBezTo>
                <a:cubicBezTo>
                  <a:pt x="604110" y="467777"/>
                  <a:pt x="468597" y="603052"/>
                  <a:pt x="302055" y="603052"/>
                </a:cubicBezTo>
                <a:cubicBezTo>
                  <a:pt x="135513" y="603052"/>
                  <a:pt x="0" y="467777"/>
                  <a:pt x="0" y="301526"/>
                </a:cubicBezTo>
                <a:cubicBezTo>
                  <a:pt x="0" y="135275"/>
                  <a:pt x="135513" y="0"/>
                  <a:pt x="302055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68580" tIns="34290" rIns="68580" bIns="34290" numCol="1" spcCol="0" rtlCol="0" fromWordArt="0" anchor="ctr" anchorCtr="0" forceAA="0" compatLnSpc="1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85800"/>
            <a:endParaRPr lang="zh-CN" altLang="en-US" sz="1350">
              <a:solidFill>
                <a:prstClr val="white"/>
              </a:solidFill>
              <a:latin typeface="Arial" panose="020B0604020202020204"/>
              <a:ea typeface="微软雅黑" panose="020B0503020204020204" charset="-122"/>
            </a:endParaRPr>
          </a:p>
        </p:txBody>
      </p:sp>
      <p:sp>
        <p:nvSpPr>
          <p:cNvPr id="25" name="椭圆 50"/>
          <p:cNvSpPr/>
          <p:nvPr/>
        </p:nvSpPr>
        <p:spPr>
          <a:xfrm flipH="1">
            <a:off x="8385912" y="4760317"/>
            <a:ext cx="225879" cy="225483"/>
          </a:xfrm>
          <a:custGeom>
            <a:avLst/>
            <a:gdLst>
              <a:gd name="connsiteX0" fmla="*/ 320385 w 604110"/>
              <a:gd name="connsiteY0" fmla="*/ 164550 h 603052"/>
              <a:gd name="connsiteX1" fmla="*/ 339813 w 604110"/>
              <a:gd name="connsiteY1" fmla="*/ 172569 h 603052"/>
              <a:gd name="connsiteX2" fmla="*/ 449654 w 604110"/>
              <a:gd name="connsiteY2" fmla="*/ 282231 h 603052"/>
              <a:gd name="connsiteX3" fmla="*/ 457617 w 604110"/>
              <a:gd name="connsiteY3" fmla="*/ 301558 h 603052"/>
              <a:gd name="connsiteX4" fmla="*/ 449654 w 604110"/>
              <a:gd name="connsiteY4" fmla="*/ 320886 h 603052"/>
              <a:gd name="connsiteX5" fmla="*/ 339813 w 604110"/>
              <a:gd name="connsiteY5" fmla="*/ 430548 h 603052"/>
              <a:gd name="connsiteX6" fmla="*/ 320316 w 604110"/>
              <a:gd name="connsiteY6" fmla="*/ 438635 h 603052"/>
              <a:gd name="connsiteX7" fmla="*/ 300957 w 604110"/>
              <a:gd name="connsiteY7" fmla="*/ 430548 h 603052"/>
              <a:gd name="connsiteX8" fmla="*/ 300957 w 604110"/>
              <a:gd name="connsiteY8" fmla="*/ 391892 h 603052"/>
              <a:gd name="connsiteX9" fmla="*/ 363841 w 604110"/>
              <a:gd name="connsiteY9" fmla="*/ 328974 h 603052"/>
              <a:gd name="connsiteX10" fmla="*/ 173954 w 604110"/>
              <a:gd name="connsiteY10" fmla="*/ 328974 h 603052"/>
              <a:gd name="connsiteX11" fmla="*/ 146494 w 604110"/>
              <a:gd name="connsiteY11" fmla="*/ 301558 h 603052"/>
              <a:gd name="connsiteX12" fmla="*/ 173954 w 604110"/>
              <a:gd name="connsiteY12" fmla="*/ 274143 h 603052"/>
              <a:gd name="connsiteX13" fmla="*/ 363978 w 604110"/>
              <a:gd name="connsiteY13" fmla="*/ 274143 h 603052"/>
              <a:gd name="connsiteX14" fmla="*/ 300957 w 604110"/>
              <a:gd name="connsiteY14" fmla="*/ 211225 h 603052"/>
              <a:gd name="connsiteX15" fmla="*/ 300957 w 604110"/>
              <a:gd name="connsiteY15" fmla="*/ 172569 h 603052"/>
              <a:gd name="connsiteX16" fmla="*/ 320385 w 604110"/>
              <a:gd name="connsiteY16" fmla="*/ 164550 h 603052"/>
              <a:gd name="connsiteX17" fmla="*/ 302055 w 604110"/>
              <a:gd name="connsiteY17" fmla="*/ 54823 h 603052"/>
              <a:gd name="connsiteX18" fmla="*/ 54919 w 604110"/>
              <a:gd name="connsiteY18" fmla="*/ 301526 h 603052"/>
              <a:gd name="connsiteX19" fmla="*/ 302055 w 604110"/>
              <a:gd name="connsiteY19" fmla="*/ 548229 h 603052"/>
              <a:gd name="connsiteX20" fmla="*/ 549191 w 604110"/>
              <a:gd name="connsiteY20" fmla="*/ 301526 h 603052"/>
              <a:gd name="connsiteX21" fmla="*/ 302055 w 604110"/>
              <a:gd name="connsiteY21" fmla="*/ 54823 h 603052"/>
              <a:gd name="connsiteX22" fmla="*/ 302055 w 604110"/>
              <a:gd name="connsiteY22" fmla="*/ 0 h 603052"/>
              <a:gd name="connsiteX23" fmla="*/ 604110 w 604110"/>
              <a:gd name="connsiteY23" fmla="*/ 301526 h 603052"/>
              <a:gd name="connsiteX24" fmla="*/ 302055 w 604110"/>
              <a:gd name="connsiteY24" fmla="*/ 603052 h 603052"/>
              <a:gd name="connsiteX25" fmla="*/ 0 w 604110"/>
              <a:gd name="connsiteY25" fmla="*/ 301526 h 603052"/>
              <a:gd name="connsiteX26" fmla="*/ 302055 w 604110"/>
              <a:gd name="connsiteY26" fmla="*/ 0 h 6030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604110" h="603052">
                <a:moveTo>
                  <a:pt x="320385" y="164550"/>
                </a:moveTo>
                <a:cubicBezTo>
                  <a:pt x="327422" y="164550"/>
                  <a:pt x="334458" y="167223"/>
                  <a:pt x="339813" y="172569"/>
                </a:cubicBezTo>
                <a:lnTo>
                  <a:pt x="449654" y="282231"/>
                </a:lnTo>
                <a:cubicBezTo>
                  <a:pt x="454734" y="287302"/>
                  <a:pt x="457617" y="294293"/>
                  <a:pt x="457617" y="301558"/>
                </a:cubicBezTo>
                <a:cubicBezTo>
                  <a:pt x="457617" y="308824"/>
                  <a:pt x="454734" y="315814"/>
                  <a:pt x="449654" y="320886"/>
                </a:cubicBezTo>
                <a:lnTo>
                  <a:pt x="339813" y="430548"/>
                </a:lnTo>
                <a:cubicBezTo>
                  <a:pt x="334458" y="436031"/>
                  <a:pt x="327319" y="438635"/>
                  <a:pt x="320316" y="438635"/>
                </a:cubicBezTo>
                <a:cubicBezTo>
                  <a:pt x="313314" y="438635"/>
                  <a:pt x="306312" y="436031"/>
                  <a:pt x="300957" y="430548"/>
                </a:cubicBezTo>
                <a:cubicBezTo>
                  <a:pt x="290248" y="419856"/>
                  <a:pt x="290248" y="402584"/>
                  <a:pt x="300957" y="391892"/>
                </a:cubicBezTo>
                <a:lnTo>
                  <a:pt x="363841" y="328974"/>
                </a:lnTo>
                <a:lnTo>
                  <a:pt x="173954" y="328974"/>
                </a:lnTo>
                <a:cubicBezTo>
                  <a:pt x="158714" y="328974"/>
                  <a:pt x="146494" y="316774"/>
                  <a:pt x="146494" y="301558"/>
                </a:cubicBezTo>
                <a:cubicBezTo>
                  <a:pt x="146494" y="286480"/>
                  <a:pt x="158714" y="274143"/>
                  <a:pt x="173954" y="274143"/>
                </a:cubicBezTo>
                <a:lnTo>
                  <a:pt x="363978" y="274143"/>
                </a:lnTo>
                <a:lnTo>
                  <a:pt x="300957" y="211225"/>
                </a:lnTo>
                <a:cubicBezTo>
                  <a:pt x="290248" y="200533"/>
                  <a:pt x="290248" y="183261"/>
                  <a:pt x="300957" y="172569"/>
                </a:cubicBezTo>
                <a:cubicBezTo>
                  <a:pt x="306312" y="167223"/>
                  <a:pt x="313349" y="164550"/>
                  <a:pt x="320385" y="164550"/>
                </a:cubicBezTo>
                <a:close/>
                <a:moveTo>
                  <a:pt x="302055" y="54823"/>
                </a:moveTo>
                <a:cubicBezTo>
                  <a:pt x="165718" y="54823"/>
                  <a:pt x="54919" y="165428"/>
                  <a:pt x="54919" y="301526"/>
                </a:cubicBezTo>
                <a:cubicBezTo>
                  <a:pt x="54919" y="437624"/>
                  <a:pt x="165718" y="548229"/>
                  <a:pt x="302055" y="548229"/>
                </a:cubicBezTo>
                <a:cubicBezTo>
                  <a:pt x="438392" y="548229"/>
                  <a:pt x="549191" y="437624"/>
                  <a:pt x="549191" y="301526"/>
                </a:cubicBezTo>
                <a:cubicBezTo>
                  <a:pt x="549191" y="165428"/>
                  <a:pt x="438392" y="54823"/>
                  <a:pt x="302055" y="54823"/>
                </a:cubicBezTo>
                <a:close/>
                <a:moveTo>
                  <a:pt x="302055" y="0"/>
                </a:moveTo>
                <a:cubicBezTo>
                  <a:pt x="468597" y="0"/>
                  <a:pt x="604110" y="135275"/>
                  <a:pt x="604110" y="301526"/>
                </a:cubicBezTo>
                <a:cubicBezTo>
                  <a:pt x="604110" y="467777"/>
                  <a:pt x="468597" y="603052"/>
                  <a:pt x="302055" y="603052"/>
                </a:cubicBezTo>
                <a:cubicBezTo>
                  <a:pt x="135513" y="603052"/>
                  <a:pt x="0" y="467777"/>
                  <a:pt x="0" y="301526"/>
                </a:cubicBezTo>
                <a:cubicBezTo>
                  <a:pt x="0" y="135275"/>
                  <a:pt x="135513" y="0"/>
                  <a:pt x="302055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68580" tIns="34290" rIns="68580" bIns="34290" numCol="1" spcCol="0" rtlCol="0" fromWordArt="0" anchor="ctr" anchorCtr="0" forceAA="0" compatLnSpc="1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85800"/>
            <a:endParaRPr lang="zh-CN" altLang="en-US" sz="1350">
              <a:solidFill>
                <a:prstClr val="white"/>
              </a:solidFill>
              <a:latin typeface="Arial" panose="020B0604020202020204"/>
              <a:ea typeface="微软雅黑" panose="020B0503020204020204" charset="-122"/>
            </a:endParaRPr>
          </a:p>
        </p:txBody>
      </p:sp>
      <p:sp>
        <p:nvSpPr>
          <p:cNvPr id="27" name="任意多边形 26"/>
          <p:cNvSpPr/>
          <p:nvPr/>
        </p:nvSpPr>
        <p:spPr>
          <a:xfrm>
            <a:off x="7170169" y="4760120"/>
            <a:ext cx="766763" cy="383381"/>
          </a:xfrm>
          <a:custGeom>
            <a:avLst/>
            <a:gdLst>
              <a:gd name="connsiteX0" fmla="*/ 511175 w 1022350"/>
              <a:gd name="connsiteY0" fmla="*/ 0 h 511175"/>
              <a:gd name="connsiteX1" fmla="*/ 1022350 w 1022350"/>
              <a:gd name="connsiteY1" fmla="*/ 511175 h 511175"/>
              <a:gd name="connsiteX2" fmla="*/ 0 w 1022350"/>
              <a:gd name="connsiteY2" fmla="*/ 511175 h 511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22350" h="511175">
                <a:moveTo>
                  <a:pt x="511175" y="0"/>
                </a:moveTo>
                <a:lnTo>
                  <a:pt x="1022350" y="511175"/>
                </a:lnTo>
                <a:lnTo>
                  <a:pt x="0" y="511175"/>
                </a:lnTo>
                <a:close/>
              </a:path>
            </a:pathLst>
          </a:custGeom>
          <a:solidFill>
            <a:srgbClr val="07A10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zh-CN" altLang="en-US" sz="1350">
              <a:solidFill>
                <a:prstClr val="white"/>
              </a:solidFill>
              <a:latin typeface="Arial" panose="020B0604020202020204"/>
              <a:ea typeface="微软雅黑" panose="020B0503020204020204" charset="-122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1346200" y="441325"/>
            <a:ext cx="4562467" cy="46166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l" defTabSz="685800"/>
            <a:r>
              <a:rPr lang="zh-CN" altLang="en-US" sz="2400" b="1" dirty="0">
                <a:solidFill>
                  <a:srgbClr val="00B050"/>
                </a:solidFill>
                <a:latin typeface="Arial" panose="020B0604020202020204"/>
                <a:ea typeface="微软雅黑" panose="020B0503020204020204" charset="-122"/>
                <a:sym typeface="+mn-ea"/>
              </a:rPr>
              <a:t>凤生产业优势</a:t>
            </a:r>
            <a:r>
              <a:rPr lang="en-US" altLang="zh-CN" sz="2400" b="1" dirty="0">
                <a:solidFill>
                  <a:srgbClr val="00B050"/>
                </a:solidFill>
                <a:latin typeface="Arial" panose="020B0604020202020204"/>
                <a:ea typeface="微软雅黑" panose="020B0503020204020204" charset="-122"/>
                <a:sym typeface="+mn-ea"/>
              </a:rPr>
              <a:t>—</a:t>
            </a:r>
            <a:r>
              <a:rPr lang="zh-CN" altLang="en-US" sz="2000" b="1" dirty="0">
                <a:solidFill>
                  <a:srgbClr val="00B050"/>
                </a:solidFill>
                <a:latin typeface="Arial" panose="020B0604020202020204"/>
                <a:ea typeface="微软雅黑" panose="020B0503020204020204" charset="-122"/>
                <a:sym typeface="+mn-ea"/>
              </a:rPr>
              <a:t>规模和成本的优势</a:t>
            </a:r>
            <a:endParaRPr lang="zh-CN" altLang="en-US" sz="2000" b="1" dirty="0">
              <a:solidFill>
                <a:srgbClr val="00B050"/>
              </a:solidFill>
              <a:latin typeface="Arial" panose="020B0604020202020204"/>
              <a:ea typeface="微软雅黑" panose="020B0503020204020204" charset="-122"/>
              <a:sym typeface="+mn-ea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3948430" y="3013075"/>
            <a:ext cx="1635760" cy="460375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 defTabSz="685800">
              <a:lnSpc>
                <a:spcPct val="15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Arial" panose="020B0604020202020204"/>
                <a:ea typeface="微软雅黑" panose="020B0503020204020204" charset="-122"/>
                <a:sym typeface="+mn-ea"/>
              </a:rPr>
              <a:t>造纸</a:t>
            </a:r>
            <a:endParaRPr lang="zh-CN" altLang="en-US" sz="1600" dirty="0">
              <a:solidFill>
                <a:schemeClr val="bg1"/>
              </a:solidFill>
              <a:latin typeface="Arial" panose="020B0604020202020204"/>
              <a:ea typeface="微软雅黑" panose="020B0503020204020204" charset="-122"/>
              <a:sym typeface="+mn-ea"/>
            </a:endParaRPr>
          </a:p>
        </p:txBody>
      </p:sp>
      <p:pic>
        <p:nvPicPr>
          <p:cNvPr id="32" name="object 6"/>
          <p:cNvPicPr/>
          <p:nvPr/>
        </p:nvPicPr>
        <p:blipFill>
          <a:blip r:embed="rId1" cstate="print"/>
          <a:stretch>
            <a:fillRect/>
          </a:stretch>
        </p:blipFill>
        <p:spPr>
          <a:xfrm>
            <a:off x="672313" y="156222"/>
            <a:ext cx="699447" cy="285102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354330" y="3028949"/>
            <a:ext cx="8329930" cy="1706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200" dirty="0"/>
              <a:t>        </a:t>
            </a:r>
            <a:r>
              <a:rPr lang="zh-CN" altLang="en-US" sz="1400" dirty="0">
                <a:latin typeface="华文楷体" panose="02010600040101010101" pitchFamily="2" charset="-122"/>
                <a:ea typeface="华文楷体" panose="02010600040101010101" pitchFamily="2" charset="-122"/>
              </a:rPr>
              <a:t>凤生拥有</a:t>
            </a:r>
            <a:r>
              <a:rPr lang="en-US" altLang="zh-CN" sz="1400" dirty="0">
                <a:latin typeface="华文楷体" panose="02010600040101010101" pitchFamily="2" charset="-122"/>
                <a:ea typeface="华文楷体" panose="02010600040101010101" pitchFamily="2" charset="-122"/>
              </a:rPr>
              <a:t>850</a:t>
            </a:r>
            <a:r>
              <a:rPr lang="zh-CN" altLang="en-US" sz="1400" dirty="0">
                <a:latin typeface="华文楷体" panose="02010600040101010101" pitchFamily="2" charset="-122"/>
                <a:ea typeface="华文楷体" panose="02010600040101010101" pitchFamily="2" charset="-122"/>
              </a:rPr>
              <a:t>余名员工和</a:t>
            </a:r>
            <a:r>
              <a:rPr lang="en-US" altLang="zh-CN" sz="1400" dirty="0">
                <a:latin typeface="华文楷体" panose="02010600040101010101" pitchFamily="2" charset="-122"/>
                <a:ea typeface="华文楷体" panose="02010600040101010101" pitchFamily="2" charset="-122"/>
              </a:rPr>
              <a:t>63</a:t>
            </a:r>
            <a:r>
              <a:rPr lang="zh-CN" altLang="en-US" sz="1400" dirty="0">
                <a:latin typeface="华文楷体" panose="02010600040101010101" pitchFamily="2" charset="-122"/>
                <a:ea typeface="华文楷体" panose="02010600040101010101" pitchFamily="2" charset="-122"/>
              </a:rPr>
              <a:t>年造纸技术沉淀，净资产约</a:t>
            </a:r>
            <a:r>
              <a:rPr lang="en-US" altLang="zh-CN" sz="1400" dirty="0">
                <a:latin typeface="华文楷体" panose="02010600040101010101" pitchFamily="2" charset="-122"/>
                <a:ea typeface="华文楷体" panose="02010600040101010101" pitchFamily="2" charset="-122"/>
              </a:rPr>
              <a:t>15</a:t>
            </a:r>
            <a:r>
              <a:rPr lang="zh-CN" altLang="en-US" sz="1400" dirty="0">
                <a:latin typeface="华文楷体" panose="02010600040101010101" pitchFamily="2" charset="-122"/>
                <a:ea typeface="华文楷体" panose="02010600040101010101" pitchFamily="2" charset="-122"/>
              </a:rPr>
              <a:t>亿</a:t>
            </a:r>
            <a:r>
              <a:rPr lang="en-US" altLang="zh-CN" sz="1400" dirty="0">
                <a:latin typeface="华文楷体" panose="02010600040101010101" pitchFamily="2" charset="-122"/>
                <a:ea typeface="华文楷体" panose="02010600040101010101" pitchFamily="2" charset="-122"/>
              </a:rPr>
              <a:t>+</a:t>
            </a:r>
            <a:r>
              <a:rPr lang="zh-CN" altLang="en-US" sz="1400" dirty="0">
                <a:latin typeface="华文楷体" panose="02010600040101010101" pitchFamily="2" charset="-122"/>
                <a:ea typeface="华文楷体" panose="02010600040101010101" pitchFamily="2" charset="-122"/>
              </a:rPr>
              <a:t>，现年产竹纤维生活用纸</a:t>
            </a:r>
            <a:r>
              <a:rPr lang="en-US" altLang="zh-CN" sz="1400" dirty="0">
                <a:latin typeface="华文楷体" panose="02010600040101010101" pitchFamily="2" charset="-122"/>
                <a:ea typeface="华文楷体" panose="02010600040101010101" pitchFamily="2" charset="-122"/>
              </a:rPr>
              <a:t>18</a:t>
            </a:r>
            <a:r>
              <a:rPr lang="zh-CN" altLang="en-US" sz="1400" dirty="0">
                <a:latin typeface="华文楷体" panose="02010600040101010101" pitchFamily="2" charset="-122"/>
                <a:ea typeface="华文楷体" panose="02010600040101010101" pitchFamily="2" charset="-122"/>
              </a:rPr>
              <a:t>万吨及竹纤维食品包装纸</a:t>
            </a:r>
            <a:r>
              <a:rPr lang="en-US" altLang="zh-CN" sz="1400" dirty="0">
                <a:latin typeface="华文楷体" panose="02010600040101010101" pitchFamily="2" charset="-122"/>
                <a:ea typeface="华文楷体" panose="02010600040101010101" pitchFamily="2" charset="-122"/>
              </a:rPr>
              <a:t>15</a:t>
            </a:r>
            <a:r>
              <a:rPr lang="zh-CN" altLang="en-US" sz="1400" dirty="0">
                <a:latin typeface="华文楷体" panose="02010600040101010101" pitchFamily="2" charset="-122"/>
                <a:ea typeface="华文楷体" panose="02010600040101010101" pitchFamily="2" charset="-122"/>
              </a:rPr>
              <a:t>万吨，</a:t>
            </a:r>
            <a:r>
              <a:rPr lang="zh-CN" altLang="en-US" sz="1400" dirty="0"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已建成厂区约</a:t>
            </a:r>
            <a:r>
              <a:rPr lang="en-US" altLang="zh-CN" sz="1400" dirty="0"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1000</a:t>
            </a:r>
            <a:r>
              <a:rPr lang="zh-CN" altLang="en-US" sz="1400" dirty="0"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余亩，据造纸学会</a:t>
            </a:r>
            <a:r>
              <a:rPr lang="en-US" altLang="zh-CN" sz="1400" dirty="0"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2022</a:t>
            </a:r>
            <a:r>
              <a:rPr lang="zh-CN" altLang="en-US" sz="1400" dirty="0"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年统计，凤生纯竹浆生活用纸原纸规模全国第一</a:t>
            </a:r>
            <a:r>
              <a:rPr lang="zh-CN" altLang="en-US" sz="1400" dirty="0">
                <a:latin typeface="华文楷体" panose="02010600040101010101" pitchFamily="2" charset="-122"/>
                <a:ea typeface="华文楷体" panose="02010600040101010101" pitchFamily="2" charset="-122"/>
              </a:rPr>
              <a:t>。二期计划新增</a:t>
            </a:r>
            <a:r>
              <a:rPr lang="en-US" altLang="zh-CN" sz="1400" dirty="0">
                <a:latin typeface="华文楷体" panose="02010600040101010101" pitchFamily="2" charset="-122"/>
                <a:ea typeface="华文楷体" panose="02010600040101010101" pitchFamily="2" charset="-122"/>
              </a:rPr>
              <a:t>30</a:t>
            </a:r>
            <a:r>
              <a:rPr lang="zh-CN" altLang="en-US" sz="1400" dirty="0">
                <a:latin typeface="华文楷体" panose="02010600040101010101" pitchFamily="2" charset="-122"/>
                <a:ea typeface="华文楷体" panose="02010600040101010101" pitchFamily="2" charset="-122"/>
              </a:rPr>
              <a:t>万吨制浆，将形成百亿级竹资源开发利用企业。</a:t>
            </a:r>
            <a:endParaRPr lang="zh-CN" altLang="en-US" sz="1400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1400" dirty="0">
                <a:latin typeface="华文楷体" panose="02010600040101010101" pitchFamily="2" charset="-122"/>
                <a:ea typeface="华文楷体" panose="02010600040101010101" pitchFamily="2" charset="-122"/>
              </a:rPr>
              <a:t>       </a:t>
            </a:r>
            <a:r>
              <a:rPr lang="zh-CN" altLang="en-US" sz="1400" dirty="0">
                <a:latin typeface="华文楷体" panose="02010600040101010101" pitchFamily="2" charset="-122"/>
                <a:ea typeface="华文楷体" panose="02010600040101010101" pitchFamily="2" charset="-122"/>
              </a:rPr>
              <a:t>凤生通过先进的工艺设备实力投入和形成产业规模优势，转化为质量和成本优势，为客户合作伙伴带来产品市场竞争力的赋能。</a:t>
            </a:r>
            <a:endParaRPr lang="zh-CN" altLang="en-US" sz="1400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12" name="ïşḻïďê-Rectangle 13"/>
          <p:cNvSpPr/>
          <p:nvPr/>
        </p:nvSpPr>
        <p:spPr>
          <a:xfrm>
            <a:off x="0" y="2658110"/>
            <a:ext cx="9144635" cy="370840"/>
          </a:xfrm>
          <a:prstGeom prst="rect">
            <a:avLst/>
          </a:prstGeom>
          <a:solidFill>
            <a:srgbClr val="07A10B"/>
          </a:solidFill>
          <a:ln w="31750" cmpd="thinThick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685800"/>
            <a:endParaRPr sz="1350">
              <a:solidFill>
                <a:prstClr val="white"/>
              </a:solidFill>
              <a:latin typeface="Arial" panose="020B0604020202020204"/>
              <a:ea typeface="微软雅黑" panose="020B0503020204020204" charset="-122"/>
            </a:endParaRPr>
          </a:p>
        </p:txBody>
      </p:sp>
      <p:sp>
        <p:nvSpPr>
          <p:cNvPr id="19" name="椭圆 18"/>
          <p:cNvSpPr/>
          <p:nvPr/>
        </p:nvSpPr>
        <p:spPr>
          <a:xfrm>
            <a:off x="2952115" y="1121410"/>
            <a:ext cx="1567180" cy="1480820"/>
          </a:xfrm>
          <a:prstGeom prst="ellipse">
            <a:avLst/>
          </a:prstGeom>
          <a:solidFill>
            <a:srgbClr val="07A10B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600" dirty="0"/>
              <a:t>净资产</a:t>
            </a:r>
            <a:r>
              <a:rPr lang="en-US" altLang="zh-CN" sz="1600" dirty="0"/>
              <a:t>15</a:t>
            </a:r>
            <a:r>
              <a:rPr lang="zh-CN" altLang="en-US" sz="1600" dirty="0"/>
              <a:t>亿</a:t>
            </a:r>
            <a:r>
              <a:rPr lang="en-US" altLang="zh-CN" sz="1600" dirty="0"/>
              <a:t>+   </a:t>
            </a:r>
            <a:endParaRPr lang="en-US" altLang="zh-CN" sz="1600" dirty="0"/>
          </a:p>
        </p:txBody>
      </p:sp>
      <p:sp>
        <p:nvSpPr>
          <p:cNvPr id="20" name="椭圆 19"/>
          <p:cNvSpPr/>
          <p:nvPr/>
        </p:nvSpPr>
        <p:spPr>
          <a:xfrm>
            <a:off x="4911090" y="1121410"/>
            <a:ext cx="1806575" cy="1480820"/>
          </a:xfrm>
          <a:prstGeom prst="ellipse">
            <a:avLst/>
          </a:prstGeom>
          <a:solidFill>
            <a:srgbClr val="07A10B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600" dirty="0"/>
              <a:t>现年产</a:t>
            </a:r>
            <a:r>
              <a:rPr lang="en-US" altLang="zh-CN" sz="1600" dirty="0"/>
              <a:t>18</a:t>
            </a:r>
            <a:r>
              <a:rPr lang="zh-CN" altLang="en-US" sz="1600" dirty="0"/>
              <a:t>万吨生活用纸</a:t>
            </a:r>
            <a:r>
              <a:rPr lang="en-US" altLang="zh-CN" sz="1600" dirty="0"/>
              <a:t>15</a:t>
            </a:r>
            <a:r>
              <a:rPr lang="zh-CN" altLang="en-US" sz="1600" dirty="0"/>
              <a:t>万吨特种纸，计划新增</a:t>
            </a:r>
            <a:r>
              <a:rPr lang="en-US" altLang="zh-CN" sz="1600" dirty="0"/>
              <a:t>30</a:t>
            </a:r>
            <a:r>
              <a:rPr lang="zh-CN" altLang="en-US" sz="1600" dirty="0"/>
              <a:t>万吨制浆</a:t>
            </a:r>
            <a:endParaRPr lang="zh-CN" altLang="en-US" sz="1600" dirty="0"/>
          </a:p>
        </p:txBody>
      </p:sp>
      <p:sp>
        <p:nvSpPr>
          <p:cNvPr id="31" name="椭圆 30"/>
          <p:cNvSpPr/>
          <p:nvPr/>
        </p:nvSpPr>
        <p:spPr>
          <a:xfrm>
            <a:off x="7037070" y="1139825"/>
            <a:ext cx="1523365" cy="1480820"/>
          </a:xfrm>
          <a:prstGeom prst="ellipse">
            <a:avLst/>
          </a:prstGeom>
          <a:solidFill>
            <a:srgbClr val="07A10B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600" dirty="0"/>
              <a:t>约</a:t>
            </a:r>
            <a:r>
              <a:rPr lang="en-US" altLang="zh-CN" sz="1600" dirty="0"/>
              <a:t>1000</a:t>
            </a:r>
            <a:r>
              <a:rPr lang="zh-CN" altLang="en-US" sz="1600" dirty="0"/>
              <a:t>亩工业厂区</a:t>
            </a:r>
            <a:endParaRPr lang="zh-CN" altLang="en-US" sz="1600" dirty="0"/>
          </a:p>
        </p:txBody>
      </p:sp>
      <p:sp>
        <p:nvSpPr>
          <p:cNvPr id="33" name="椭圆 32"/>
          <p:cNvSpPr/>
          <p:nvPr/>
        </p:nvSpPr>
        <p:spPr>
          <a:xfrm>
            <a:off x="692150" y="1139825"/>
            <a:ext cx="1523365" cy="1480820"/>
          </a:xfrm>
          <a:prstGeom prst="ellipse">
            <a:avLst/>
          </a:prstGeom>
          <a:solidFill>
            <a:srgbClr val="07A10B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600" dirty="0"/>
              <a:t>850+</a:t>
            </a:r>
            <a:r>
              <a:rPr lang="zh-CN" altLang="en-US" sz="1600" dirty="0"/>
              <a:t>员工</a:t>
            </a:r>
            <a:r>
              <a:rPr lang="en-US" altLang="zh-CN" sz="1600" dirty="0"/>
              <a:t>    63</a:t>
            </a:r>
            <a:r>
              <a:rPr lang="zh-CN" altLang="en-US" sz="1600" dirty="0"/>
              <a:t>年造纸技术沉淀</a:t>
            </a:r>
            <a:endParaRPr lang="zh-CN" altLang="en-US" sz="1600" dirty="0"/>
          </a:p>
        </p:txBody>
      </p:sp>
    </p:spTree>
    <p:custDataLst>
      <p:tags r:id="rId2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0">
        <p:fade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/>
      <p:bldP spid="48" grpId="1"/>
      <p:bldP spid="52" grpId="0"/>
      <p:bldP spid="52" grpId="1"/>
      <p:bldP spid="8" grpId="0"/>
      <p:bldP spid="8" grpId="1"/>
      <p:bldP spid="12" grpId="0" bldLvl="0" animBg="1"/>
      <p:bldP spid="12" grpId="1" bldLvl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矩形 51"/>
          <p:cNvSpPr/>
          <p:nvPr/>
        </p:nvSpPr>
        <p:spPr>
          <a:xfrm>
            <a:off x="7433310" y="3028950"/>
            <a:ext cx="1478280" cy="460375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 defTabSz="685800">
              <a:lnSpc>
                <a:spcPct val="150000"/>
              </a:lnSpc>
            </a:pPr>
            <a:r>
              <a:rPr lang="zh-CN" altLang="en-US" sz="1600">
                <a:solidFill>
                  <a:schemeClr val="bg1"/>
                </a:solidFill>
                <a:sym typeface="+mn-ea"/>
              </a:rPr>
              <a:t>严格检验</a:t>
            </a:r>
            <a:endParaRPr lang="zh-CN" altLang="en-US" sz="1600" dirty="0">
              <a:solidFill>
                <a:schemeClr val="bg1"/>
              </a:solidFill>
              <a:latin typeface="Arial" panose="020B0604020202020204"/>
              <a:ea typeface="微软雅黑" panose="020B0503020204020204" charset="-122"/>
              <a:sym typeface="+mn-ea"/>
            </a:endParaRPr>
          </a:p>
        </p:txBody>
      </p:sp>
      <p:sp>
        <p:nvSpPr>
          <p:cNvPr id="21" name="任意多边形 20"/>
          <p:cNvSpPr/>
          <p:nvPr/>
        </p:nvSpPr>
        <p:spPr>
          <a:xfrm>
            <a:off x="7771734" y="4964368"/>
            <a:ext cx="358263" cy="179132"/>
          </a:xfrm>
          <a:custGeom>
            <a:avLst/>
            <a:gdLst>
              <a:gd name="connsiteX0" fmla="*/ 238842 w 477684"/>
              <a:gd name="connsiteY0" fmla="*/ 0 h 238842"/>
              <a:gd name="connsiteX1" fmla="*/ 477684 w 477684"/>
              <a:gd name="connsiteY1" fmla="*/ 238842 h 238842"/>
              <a:gd name="connsiteX2" fmla="*/ 0 w 477684"/>
              <a:gd name="connsiteY2" fmla="*/ 238842 h 2388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77684" h="238842">
                <a:moveTo>
                  <a:pt x="238842" y="0"/>
                </a:moveTo>
                <a:lnTo>
                  <a:pt x="477684" y="238842"/>
                </a:lnTo>
                <a:lnTo>
                  <a:pt x="0" y="238842"/>
                </a:lnTo>
                <a:close/>
              </a:path>
            </a:pathLst>
          </a:custGeom>
          <a:solidFill>
            <a:srgbClr val="07A10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zh-CN" altLang="en-US" sz="1350">
              <a:solidFill>
                <a:prstClr val="white"/>
              </a:solidFill>
              <a:latin typeface="Arial" panose="020B0604020202020204"/>
              <a:ea typeface="微软雅黑" panose="020B0503020204020204" charset="-122"/>
            </a:endParaRPr>
          </a:p>
        </p:txBody>
      </p:sp>
      <p:sp>
        <p:nvSpPr>
          <p:cNvPr id="23" name="任意多边形 22"/>
          <p:cNvSpPr/>
          <p:nvPr/>
        </p:nvSpPr>
        <p:spPr>
          <a:xfrm>
            <a:off x="244720" y="29965"/>
            <a:ext cx="1664725" cy="832363"/>
          </a:xfrm>
          <a:custGeom>
            <a:avLst/>
            <a:gdLst>
              <a:gd name="connsiteX0" fmla="*/ 0 w 2219633"/>
              <a:gd name="connsiteY0" fmla="*/ 0 h 1109817"/>
              <a:gd name="connsiteX1" fmla="*/ 2219633 w 2219633"/>
              <a:gd name="connsiteY1" fmla="*/ 0 h 1109817"/>
              <a:gd name="connsiteX2" fmla="*/ 1109817 w 2219633"/>
              <a:gd name="connsiteY2" fmla="*/ 1109817 h 11098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219633" h="1109817">
                <a:moveTo>
                  <a:pt x="0" y="0"/>
                </a:moveTo>
                <a:lnTo>
                  <a:pt x="2219633" y="0"/>
                </a:lnTo>
                <a:lnTo>
                  <a:pt x="1109817" y="1109817"/>
                </a:lnTo>
                <a:close/>
              </a:path>
            </a:pathLst>
          </a:custGeom>
          <a:solidFill>
            <a:srgbClr val="07A10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zh-CN" altLang="en-US" sz="1350">
              <a:solidFill>
                <a:srgbClr val="07A10B"/>
              </a:solidFill>
              <a:latin typeface="Arial" panose="020B0604020202020204"/>
              <a:ea typeface="微软雅黑" panose="020B0503020204020204" charset="-122"/>
            </a:endParaRPr>
          </a:p>
        </p:txBody>
      </p:sp>
      <p:sp>
        <p:nvSpPr>
          <p:cNvPr id="24" name="椭圆 49"/>
          <p:cNvSpPr/>
          <p:nvPr/>
        </p:nvSpPr>
        <p:spPr>
          <a:xfrm>
            <a:off x="8670387" y="4760317"/>
            <a:ext cx="225879" cy="225483"/>
          </a:xfrm>
          <a:custGeom>
            <a:avLst/>
            <a:gdLst>
              <a:gd name="connsiteX0" fmla="*/ 320385 w 604110"/>
              <a:gd name="connsiteY0" fmla="*/ 164550 h 603052"/>
              <a:gd name="connsiteX1" fmla="*/ 339813 w 604110"/>
              <a:gd name="connsiteY1" fmla="*/ 172569 h 603052"/>
              <a:gd name="connsiteX2" fmla="*/ 449654 w 604110"/>
              <a:gd name="connsiteY2" fmla="*/ 282231 h 603052"/>
              <a:gd name="connsiteX3" fmla="*/ 457617 w 604110"/>
              <a:gd name="connsiteY3" fmla="*/ 301558 h 603052"/>
              <a:gd name="connsiteX4" fmla="*/ 449654 w 604110"/>
              <a:gd name="connsiteY4" fmla="*/ 320886 h 603052"/>
              <a:gd name="connsiteX5" fmla="*/ 339813 w 604110"/>
              <a:gd name="connsiteY5" fmla="*/ 430548 h 603052"/>
              <a:gd name="connsiteX6" fmla="*/ 320316 w 604110"/>
              <a:gd name="connsiteY6" fmla="*/ 438635 h 603052"/>
              <a:gd name="connsiteX7" fmla="*/ 300957 w 604110"/>
              <a:gd name="connsiteY7" fmla="*/ 430548 h 603052"/>
              <a:gd name="connsiteX8" fmla="*/ 300957 w 604110"/>
              <a:gd name="connsiteY8" fmla="*/ 391892 h 603052"/>
              <a:gd name="connsiteX9" fmla="*/ 363841 w 604110"/>
              <a:gd name="connsiteY9" fmla="*/ 328974 h 603052"/>
              <a:gd name="connsiteX10" fmla="*/ 173954 w 604110"/>
              <a:gd name="connsiteY10" fmla="*/ 328974 h 603052"/>
              <a:gd name="connsiteX11" fmla="*/ 146494 w 604110"/>
              <a:gd name="connsiteY11" fmla="*/ 301558 h 603052"/>
              <a:gd name="connsiteX12" fmla="*/ 173954 w 604110"/>
              <a:gd name="connsiteY12" fmla="*/ 274143 h 603052"/>
              <a:gd name="connsiteX13" fmla="*/ 363978 w 604110"/>
              <a:gd name="connsiteY13" fmla="*/ 274143 h 603052"/>
              <a:gd name="connsiteX14" fmla="*/ 300957 w 604110"/>
              <a:gd name="connsiteY14" fmla="*/ 211225 h 603052"/>
              <a:gd name="connsiteX15" fmla="*/ 300957 w 604110"/>
              <a:gd name="connsiteY15" fmla="*/ 172569 h 603052"/>
              <a:gd name="connsiteX16" fmla="*/ 320385 w 604110"/>
              <a:gd name="connsiteY16" fmla="*/ 164550 h 603052"/>
              <a:gd name="connsiteX17" fmla="*/ 302055 w 604110"/>
              <a:gd name="connsiteY17" fmla="*/ 54823 h 603052"/>
              <a:gd name="connsiteX18" fmla="*/ 54919 w 604110"/>
              <a:gd name="connsiteY18" fmla="*/ 301526 h 603052"/>
              <a:gd name="connsiteX19" fmla="*/ 302055 w 604110"/>
              <a:gd name="connsiteY19" fmla="*/ 548229 h 603052"/>
              <a:gd name="connsiteX20" fmla="*/ 549191 w 604110"/>
              <a:gd name="connsiteY20" fmla="*/ 301526 h 603052"/>
              <a:gd name="connsiteX21" fmla="*/ 302055 w 604110"/>
              <a:gd name="connsiteY21" fmla="*/ 54823 h 603052"/>
              <a:gd name="connsiteX22" fmla="*/ 302055 w 604110"/>
              <a:gd name="connsiteY22" fmla="*/ 0 h 603052"/>
              <a:gd name="connsiteX23" fmla="*/ 604110 w 604110"/>
              <a:gd name="connsiteY23" fmla="*/ 301526 h 603052"/>
              <a:gd name="connsiteX24" fmla="*/ 302055 w 604110"/>
              <a:gd name="connsiteY24" fmla="*/ 603052 h 603052"/>
              <a:gd name="connsiteX25" fmla="*/ 0 w 604110"/>
              <a:gd name="connsiteY25" fmla="*/ 301526 h 603052"/>
              <a:gd name="connsiteX26" fmla="*/ 302055 w 604110"/>
              <a:gd name="connsiteY26" fmla="*/ 0 h 6030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604110" h="603052">
                <a:moveTo>
                  <a:pt x="320385" y="164550"/>
                </a:moveTo>
                <a:cubicBezTo>
                  <a:pt x="327422" y="164550"/>
                  <a:pt x="334458" y="167223"/>
                  <a:pt x="339813" y="172569"/>
                </a:cubicBezTo>
                <a:lnTo>
                  <a:pt x="449654" y="282231"/>
                </a:lnTo>
                <a:cubicBezTo>
                  <a:pt x="454734" y="287302"/>
                  <a:pt x="457617" y="294293"/>
                  <a:pt x="457617" y="301558"/>
                </a:cubicBezTo>
                <a:cubicBezTo>
                  <a:pt x="457617" y="308824"/>
                  <a:pt x="454734" y="315814"/>
                  <a:pt x="449654" y="320886"/>
                </a:cubicBezTo>
                <a:lnTo>
                  <a:pt x="339813" y="430548"/>
                </a:lnTo>
                <a:cubicBezTo>
                  <a:pt x="334458" y="436031"/>
                  <a:pt x="327319" y="438635"/>
                  <a:pt x="320316" y="438635"/>
                </a:cubicBezTo>
                <a:cubicBezTo>
                  <a:pt x="313314" y="438635"/>
                  <a:pt x="306312" y="436031"/>
                  <a:pt x="300957" y="430548"/>
                </a:cubicBezTo>
                <a:cubicBezTo>
                  <a:pt x="290248" y="419856"/>
                  <a:pt x="290248" y="402584"/>
                  <a:pt x="300957" y="391892"/>
                </a:cubicBezTo>
                <a:lnTo>
                  <a:pt x="363841" y="328974"/>
                </a:lnTo>
                <a:lnTo>
                  <a:pt x="173954" y="328974"/>
                </a:lnTo>
                <a:cubicBezTo>
                  <a:pt x="158714" y="328974"/>
                  <a:pt x="146494" y="316774"/>
                  <a:pt x="146494" y="301558"/>
                </a:cubicBezTo>
                <a:cubicBezTo>
                  <a:pt x="146494" y="286480"/>
                  <a:pt x="158714" y="274143"/>
                  <a:pt x="173954" y="274143"/>
                </a:cubicBezTo>
                <a:lnTo>
                  <a:pt x="363978" y="274143"/>
                </a:lnTo>
                <a:lnTo>
                  <a:pt x="300957" y="211225"/>
                </a:lnTo>
                <a:cubicBezTo>
                  <a:pt x="290248" y="200533"/>
                  <a:pt x="290248" y="183261"/>
                  <a:pt x="300957" y="172569"/>
                </a:cubicBezTo>
                <a:cubicBezTo>
                  <a:pt x="306312" y="167223"/>
                  <a:pt x="313349" y="164550"/>
                  <a:pt x="320385" y="164550"/>
                </a:cubicBezTo>
                <a:close/>
                <a:moveTo>
                  <a:pt x="302055" y="54823"/>
                </a:moveTo>
                <a:cubicBezTo>
                  <a:pt x="165718" y="54823"/>
                  <a:pt x="54919" y="165428"/>
                  <a:pt x="54919" y="301526"/>
                </a:cubicBezTo>
                <a:cubicBezTo>
                  <a:pt x="54919" y="437624"/>
                  <a:pt x="165718" y="548229"/>
                  <a:pt x="302055" y="548229"/>
                </a:cubicBezTo>
                <a:cubicBezTo>
                  <a:pt x="438392" y="548229"/>
                  <a:pt x="549191" y="437624"/>
                  <a:pt x="549191" y="301526"/>
                </a:cubicBezTo>
                <a:cubicBezTo>
                  <a:pt x="549191" y="165428"/>
                  <a:pt x="438392" y="54823"/>
                  <a:pt x="302055" y="54823"/>
                </a:cubicBezTo>
                <a:close/>
                <a:moveTo>
                  <a:pt x="302055" y="0"/>
                </a:moveTo>
                <a:cubicBezTo>
                  <a:pt x="468597" y="0"/>
                  <a:pt x="604110" y="135275"/>
                  <a:pt x="604110" y="301526"/>
                </a:cubicBezTo>
                <a:cubicBezTo>
                  <a:pt x="604110" y="467777"/>
                  <a:pt x="468597" y="603052"/>
                  <a:pt x="302055" y="603052"/>
                </a:cubicBezTo>
                <a:cubicBezTo>
                  <a:pt x="135513" y="603052"/>
                  <a:pt x="0" y="467777"/>
                  <a:pt x="0" y="301526"/>
                </a:cubicBezTo>
                <a:cubicBezTo>
                  <a:pt x="0" y="135275"/>
                  <a:pt x="135513" y="0"/>
                  <a:pt x="302055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68580" tIns="34290" rIns="68580" bIns="34290" numCol="1" spcCol="0" rtlCol="0" fromWordArt="0" anchor="ctr" anchorCtr="0" forceAA="0" compatLnSpc="1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85800"/>
            <a:endParaRPr lang="zh-CN" altLang="en-US" sz="1350">
              <a:solidFill>
                <a:prstClr val="white"/>
              </a:solidFill>
              <a:latin typeface="Arial" panose="020B0604020202020204"/>
              <a:ea typeface="微软雅黑" panose="020B0503020204020204" charset="-122"/>
            </a:endParaRPr>
          </a:p>
        </p:txBody>
      </p:sp>
      <p:sp>
        <p:nvSpPr>
          <p:cNvPr id="25" name="椭圆 50"/>
          <p:cNvSpPr/>
          <p:nvPr/>
        </p:nvSpPr>
        <p:spPr>
          <a:xfrm flipH="1">
            <a:off x="8385912" y="4760317"/>
            <a:ext cx="225879" cy="225483"/>
          </a:xfrm>
          <a:custGeom>
            <a:avLst/>
            <a:gdLst>
              <a:gd name="connsiteX0" fmla="*/ 320385 w 604110"/>
              <a:gd name="connsiteY0" fmla="*/ 164550 h 603052"/>
              <a:gd name="connsiteX1" fmla="*/ 339813 w 604110"/>
              <a:gd name="connsiteY1" fmla="*/ 172569 h 603052"/>
              <a:gd name="connsiteX2" fmla="*/ 449654 w 604110"/>
              <a:gd name="connsiteY2" fmla="*/ 282231 h 603052"/>
              <a:gd name="connsiteX3" fmla="*/ 457617 w 604110"/>
              <a:gd name="connsiteY3" fmla="*/ 301558 h 603052"/>
              <a:gd name="connsiteX4" fmla="*/ 449654 w 604110"/>
              <a:gd name="connsiteY4" fmla="*/ 320886 h 603052"/>
              <a:gd name="connsiteX5" fmla="*/ 339813 w 604110"/>
              <a:gd name="connsiteY5" fmla="*/ 430548 h 603052"/>
              <a:gd name="connsiteX6" fmla="*/ 320316 w 604110"/>
              <a:gd name="connsiteY6" fmla="*/ 438635 h 603052"/>
              <a:gd name="connsiteX7" fmla="*/ 300957 w 604110"/>
              <a:gd name="connsiteY7" fmla="*/ 430548 h 603052"/>
              <a:gd name="connsiteX8" fmla="*/ 300957 w 604110"/>
              <a:gd name="connsiteY8" fmla="*/ 391892 h 603052"/>
              <a:gd name="connsiteX9" fmla="*/ 363841 w 604110"/>
              <a:gd name="connsiteY9" fmla="*/ 328974 h 603052"/>
              <a:gd name="connsiteX10" fmla="*/ 173954 w 604110"/>
              <a:gd name="connsiteY10" fmla="*/ 328974 h 603052"/>
              <a:gd name="connsiteX11" fmla="*/ 146494 w 604110"/>
              <a:gd name="connsiteY11" fmla="*/ 301558 h 603052"/>
              <a:gd name="connsiteX12" fmla="*/ 173954 w 604110"/>
              <a:gd name="connsiteY12" fmla="*/ 274143 h 603052"/>
              <a:gd name="connsiteX13" fmla="*/ 363978 w 604110"/>
              <a:gd name="connsiteY13" fmla="*/ 274143 h 603052"/>
              <a:gd name="connsiteX14" fmla="*/ 300957 w 604110"/>
              <a:gd name="connsiteY14" fmla="*/ 211225 h 603052"/>
              <a:gd name="connsiteX15" fmla="*/ 300957 w 604110"/>
              <a:gd name="connsiteY15" fmla="*/ 172569 h 603052"/>
              <a:gd name="connsiteX16" fmla="*/ 320385 w 604110"/>
              <a:gd name="connsiteY16" fmla="*/ 164550 h 603052"/>
              <a:gd name="connsiteX17" fmla="*/ 302055 w 604110"/>
              <a:gd name="connsiteY17" fmla="*/ 54823 h 603052"/>
              <a:gd name="connsiteX18" fmla="*/ 54919 w 604110"/>
              <a:gd name="connsiteY18" fmla="*/ 301526 h 603052"/>
              <a:gd name="connsiteX19" fmla="*/ 302055 w 604110"/>
              <a:gd name="connsiteY19" fmla="*/ 548229 h 603052"/>
              <a:gd name="connsiteX20" fmla="*/ 549191 w 604110"/>
              <a:gd name="connsiteY20" fmla="*/ 301526 h 603052"/>
              <a:gd name="connsiteX21" fmla="*/ 302055 w 604110"/>
              <a:gd name="connsiteY21" fmla="*/ 54823 h 603052"/>
              <a:gd name="connsiteX22" fmla="*/ 302055 w 604110"/>
              <a:gd name="connsiteY22" fmla="*/ 0 h 603052"/>
              <a:gd name="connsiteX23" fmla="*/ 604110 w 604110"/>
              <a:gd name="connsiteY23" fmla="*/ 301526 h 603052"/>
              <a:gd name="connsiteX24" fmla="*/ 302055 w 604110"/>
              <a:gd name="connsiteY24" fmla="*/ 603052 h 603052"/>
              <a:gd name="connsiteX25" fmla="*/ 0 w 604110"/>
              <a:gd name="connsiteY25" fmla="*/ 301526 h 603052"/>
              <a:gd name="connsiteX26" fmla="*/ 302055 w 604110"/>
              <a:gd name="connsiteY26" fmla="*/ 0 h 6030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604110" h="603052">
                <a:moveTo>
                  <a:pt x="320385" y="164550"/>
                </a:moveTo>
                <a:cubicBezTo>
                  <a:pt x="327422" y="164550"/>
                  <a:pt x="334458" y="167223"/>
                  <a:pt x="339813" y="172569"/>
                </a:cubicBezTo>
                <a:lnTo>
                  <a:pt x="449654" y="282231"/>
                </a:lnTo>
                <a:cubicBezTo>
                  <a:pt x="454734" y="287302"/>
                  <a:pt x="457617" y="294293"/>
                  <a:pt x="457617" y="301558"/>
                </a:cubicBezTo>
                <a:cubicBezTo>
                  <a:pt x="457617" y="308824"/>
                  <a:pt x="454734" y="315814"/>
                  <a:pt x="449654" y="320886"/>
                </a:cubicBezTo>
                <a:lnTo>
                  <a:pt x="339813" y="430548"/>
                </a:lnTo>
                <a:cubicBezTo>
                  <a:pt x="334458" y="436031"/>
                  <a:pt x="327319" y="438635"/>
                  <a:pt x="320316" y="438635"/>
                </a:cubicBezTo>
                <a:cubicBezTo>
                  <a:pt x="313314" y="438635"/>
                  <a:pt x="306312" y="436031"/>
                  <a:pt x="300957" y="430548"/>
                </a:cubicBezTo>
                <a:cubicBezTo>
                  <a:pt x="290248" y="419856"/>
                  <a:pt x="290248" y="402584"/>
                  <a:pt x="300957" y="391892"/>
                </a:cubicBezTo>
                <a:lnTo>
                  <a:pt x="363841" y="328974"/>
                </a:lnTo>
                <a:lnTo>
                  <a:pt x="173954" y="328974"/>
                </a:lnTo>
                <a:cubicBezTo>
                  <a:pt x="158714" y="328974"/>
                  <a:pt x="146494" y="316774"/>
                  <a:pt x="146494" y="301558"/>
                </a:cubicBezTo>
                <a:cubicBezTo>
                  <a:pt x="146494" y="286480"/>
                  <a:pt x="158714" y="274143"/>
                  <a:pt x="173954" y="274143"/>
                </a:cubicBezTo>
                <a:lnTo>
                  <a:pt x="363978" y="274143"/>
                </a:lnTo>
                <a:lnTo>
                  <a:pt x="300957" y="211225"/>
                </a:lnTo>
                <a:cubicBezTo>
                  <a:pt x="290248" y="200533"/>
                  <a:pt x="290248" y="183261"/>
                  <a:pt x="300957" y="172569"/>
                </a:cubicBezTo>
                <a:cubicBezTo>
                  <a:pt x="306312" y="167223"/>
                  <a:pt x="313349" y="164550"/>
                  <a:pt x="320385" y="164550"/>
                </a:cubicBezTo>
                <a:close/>
                <a:moveTo>
                  <a:pt x="302055" y="54823"/>
                </a:moveTo>
                <a:cubicBezTo>
                  <a:pt x="165718" y="54823"/>
                  <a:pt x="54919" y="165428"/>
                  <a:pt x="54919" y="301526"/>
                </a:cubicBezTo>
                <a:cubicBezTo>
                  <a:pt x="54919" y="437624"/>
                  <a:pt x="165718" y="548229"/>
                  <a:pt x="302055" y="548229"/>
                </a:cubicBezTo>
                <a:cubicBezTo>
                  <a:pt x="438392" y="548229"/>
                  <a:pt x="549191" y="437624"/>
                  <a:pt x="549191" y="301526"/>
                </a:cubicBezTo>
                <a:cubicBezTo>
                  <a:pt x="549191" y="165428"/>
                  <a:pt x="438392" y="54823"/>
                  <a:pt x="302055" y="54823"/>
                </a:cubicBezTo>
                <a:close/>
                <a:moveTo>
                  <a:pt x="302055" y="0"/>
                </a:moveTo>
                <a:cubicBezTo>
                  <a:pt x="468597" y="0"/>
                  <a:pt x="604110" y="135275"/>
                  <a:pt x="604110" y="301526"/>
                </a:cubicBezTo>
                <a:cubicBezTo>
                  <a:pt x="604110" y="467777"/>
                  <a:pt x="468597" y="603052"/>
                  <a:pt x="302055" y="603052"/>
                </a:cubicBezTo>
                <a:cubicBezTo>
                  <a:pt x="135513" y="603052"/>
                  <a:pt x="0" y="467777"/>
                  <a:pt x="0" y="301526"/>
                </a:cubicBezTo>
                <a:cubicBezTo>
                  <a:pt x="0" y="135275"/>
                  <a:pt x="135513" y="0"/>
                  <a:pt x="302055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68580" tIns="34290" rIns="68580" bIns="34290" numCol="1" spcCol="0" rtlCol="0" fromWordArt="0" anchor="ctr" anchorCtr="0" forceAA="0" compatLnSpc="1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85800"/>
            <a:endParaRPr lang="zh-CN" altLang="en-US" sz="1350">
              <a:solidFill>
                <a:prstClr val="white"/>
              </a:solidFill>
              <a:latin typeface="Arial" panose="020B0604020202020204"/>
              <a:ea typeface="微软雅黑" panose="020B0503020204020204" charset="-122"/>
            </a:endParaRPr>
          </a:p>
        </p:txBody>
      </p:sp>
      <p:sp>
        <p:nvSpPr>
          <p:cNvPr id="27" name="任意多边形 26"/>
          <p:cNvSpPr/>
          <p:nvPr/>
        </p:nvSpPr>
        <p:spPr>
          <a:xfrm>
            <a:off x="7170169" y="4760120"/>
            <a:ext cx="766763" cy="383381"/>
          </a:xfrm>
          <a:custGeom>
            <a:avLst/>
            <a:gdLst>
              <a:gd name="connsiteX0" fmla="*/ 511175 w 1022350"/>
              <a:gd name="connsiteY0" fmla="*/ 0 h 511175"/>
              <a:gd name="connsiteX1" fmla="*/ 1022350 w 1022350"/>
              <a:gd name="connsiteY1" fmla="*/ 511175 h 511175"/>
              <a:gd name="connsiteX2" fmla="*/ 0 w 1022350"/>
              <a:gd name="connsiteY2" fmla="*/ 511175 h 511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22350" h="511175">
                <a:moveTo>
                  <a:pt x="511175" y="0"/>
                </a:moveTo>
                <a:lnTo>
                  <a:pt x="1022350" y="511175"/>
                </a:lnTo>
                <a:lnTo>
                  <a:pt x="0" y="511175"/>
                </a:lnTo>
                <a:close/>
              </a:path>
            </a:pathLst>
          </a:custGeom>
          <a:solidFill>
            <a:srgbClr val="07A10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zh-CN" altLang="en-US" sz="1350">
              <a:solidFill>
                <a:prstClr val="white"/>
              </a:solidFill>
              <a:latin typeface="Arial" panose="020B0604020202020204"/>
              <a:ea typeface="微软雅黑" panose="020B0503020204020204" charset="-122"/>
            </a:endParaRPr>
          </a:p>
        </p:txBody>
      </p:sp>
      <p:grpSp>
        <p:nvGrpSpPr>
          <p:cNvPr id="28" name="组合 27"/>
          <p:cNvGrpSpPr/>
          <p:nvPr/>
        </p:nvGrpSpPr>
        <p:grpSpPr>
          <a:xfrm>
            <a:off x="1346502" y="441067"/>
            <a:ext cx="5302995" cy="519461"/>
            <a:chOff x="1757235" y="588088"/>
            <a:chExt cx="7070660" cy="692615"/>
          </a:xfrm>
        </p:grpSpPr>
        <p:sp>
          <p:nvSpPr>
            <p:cNvPr id="29" name="文本框 28"/>
            <p:cNvSpPr txBox="1"/>
            <p:nvPr/>
          </p:nvSpPr>
          <p:spPr>
            <a:xfrm>
              <a:off x="1757235" y="588088"/>
              <a:ext cx="6425264" cy="615554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l" defTabSz="685800"/>
              <a:r>
                <a:rPr lang="zh-CN" altLang="en-US" sz="2400" b="1" dirty="0">
                  <a:solidFill>
                    <a:srgbClr val="00B050"/>
                  </a:solidFill>
                  <a:latin typeface="Arial" panose="020B0604020202020204"/>
                  <a:ea typeface="微软雅黑" panose="020B0503020204020204" charset="-122"/>
                  <a:sym typeface="+mn-ea"/>
                </a:rPr>
                <a:t>凤生产业优势</a:t>
              </a:r>
              <a:r>
                <a:rPr lang="en-US" altLang="zh-CN" sz="2400" b="1" dirty="0">
                  <a:solidFill>
                    <a:srgbClr val="00B050"/>
                  </a:solidFill>
                  <a:latin typeface="Arial" panose="020B0604020202020204"/>
                  <a:ea typeface="微软雅黑" panose="020B0503020204020204" charset="-122"/>
                  <a:sym typeface="+mn-ea"/>
                </a:rPr>
                <a:t>—</a:t>
              </a:r>
              <a:r>
                <a:rPr lang="zh-CN" altLang="en-US" sz="2000" b="1" dirty="0">
                  <a:solidFill>
                    <a:srgbClr val="00B050"/>
                  </a:solidFill>
                  <a:latin typeface="Arial" panose="020B0604020202020204"/>
                  <a:ea typeface="微软雅黑" panose="020B0503020204020204" charset="-122"/>
                  <a:sym typeface="+mn-ea"/>
                </a:rPr>
                <a:t>绿色生产，和谐发展</a:t>
              </a:r>
              <a:endParaRPr lang="zh-CN" altLang="en-US" sz="2000" b="1" dirty="0">
                <a:solidFill>
                  <a:srgbClr val="00B050"/>
                </a:solidFill>
                <a:latin typeface="Arial" panose="020B0604020202020204"/>
                <a:ea typeface="微软雅黑" panose="020B0503020204020204" charset="-122"/>
                <a:sym typeface="+mn-ea"/>
              </a:endParaRPr>
            </a:p>
          </p:txBody>
        </p:sp>
        <p:sp>
          <p:nvSpPr>
            <p:cNvPr id="30" name="文本框 29"/>
            <p:cNvSpPr txBox="1"/>
            <p:nvPr/>
          </p:nvSpPr>
          <p:spPr>
            <a:xfrm>
              <a:off x="2204270" y="965574"/>
              <a:ext cx="6623625" cy="315129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defTabSz="685800">
                <a:lnSpc>
                  <a:spcPct val="114000"/>
                </a:lnSpc>
              </a:pPr>
              <a:endParaRPr lang="en-US" altLang="zh-CN" sz="900" dirty="0">
                <a:solidFill>
                  <a:srgbClr val="07A10B"/>
                </a:solidFill>
                <a:latin typeface="Century Gothic" panose="020B0502020202020204" pitchFamily="34" charset="0"/>
                <a:ea typeface="微软雅黑" panose="020B0503020204020204" charset="-122"/>
              </a:endParaRPr>
            </a:p>
          </p:txBody>
        </p:sp>
      </p:grpSp>
      <p:sp>
        <p:nvSpPr>
          <p:cNvPr id="8" name="矩形 7"/>
          <p:cNvSpPr/>
          <p:nvPr/>
        </p:nvSpPr>
        <p:spPr>
          <a:xfrm>
            <a:off x="3948430" y="3013075"/>
            <a:ext cx="1635760" cy="460375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 defTabSz="685800">
              <a:lnSpc>
                <a:spcPct val="15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Arial" panose="020B0604020202020204"/>
                <a:ea typeface="微软雅黑" panose="020B0503020204020204" charset="-122"/>
                <a:sym typeface="+mn-ea"/>
              </a:rPr>
              <a:t>造纸</a:t>
            </a:r>
            <a:endParaRPr lang="zh-CN" altLang="en-US" sz="1600" dirty="0">
              <a:solidFill>
                <a:schemeClr val="bg1"/>
              </a:solidFill>
              <a:latin typeface="Arial" panose="020B0604020202020204"/>
              <a:ea typeface="微软雅黑" panose="020B0503020204020204" charset="-122"/>
              <a:sym typeface="+mn-ea"/>
            </a:endParaRPr>
          </a:p>
        </p:txBody>
      </p:sp>
      <p:pic>
        <p:nvPicPr>
          <p:cNvPr id="32" name="object 6"/>
          <p:cNvPicPr/>
          <p:nvPr/>
        </p:nvPicPr>
        <p:blipFill>
          <a:blip r:embed="rId1" cstate="print"/>
          <a:stretch>
            <a:fillRect/>
          </a:stretch>
        </p:blipFill>
        <p:spPr>
          <a:xfrm>
            <a:off x="672313" y="156222"/>
            <a:ext cx="699447" cy="327013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2215515" y="3028950"/>
            <a:ext cx="1403985" cy="460375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 defTabSz="685800">
              <a:lnSpc>
                <a:spcPct val="15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Arial" panose="020B0604020202020204"/>
                <a:ea typeface="微软雅黑" panose="020B0503020204020204" charset="-122"/>
                <a:sym typeface="+mn-ea"/>
              </a:rPr>
              <a:t>浆</a:t>
            </a:r>
            <a:endParaRPr lang="zh-CN" altLang="en-US" sz="1600" dirty="0">
              <a:solidFill>
                <a:schemeClr val="bg1"/>
              </a:solidFill>
              <a:latin typeface="Arial" panose="020B0604020202020204"/>
              <a:ea typeface="微软雅黑" panose="020B0503020204020204" charset="-122"/>
              <a:sym typeface="+mn-ea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5567045" y="3028950"/>
            <a:ext cx="1774190" cy="460375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 defTabSz="685800">
              <a:lnSpc>
                <a:spcPct val="15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Arial" panose="020B0604020202020204"/>
                <a:ea typeface="微软雅黑" panose="020B0503020204020204" charset="-122"/>
                <a:sym typeface="+mn-ea"/>
              </a:rPr>
              <a:t>成品加工</a:t>
            </a:r>
            <a:endParaRPr lang="zh-CN" altLang="en-US" sz="1600" dirty="0">
              <a:solidFill>
                <a:schemeClr val="bg1"/>
              </a:solidFill>
              <a:latin typeface="Arial" panose="020B0604020202020204"/>
              <a:ea typeface="微软雅黑" panose="020B0503020204020204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61987" y="2307457"/>
            <a:ext cx="7820025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fontAlgn="base">
              <a:lnSpc>
                <a:spcPct val="150000"/>
              </a:lnSpc>
            </a:pPr>
            <a:r>
              <a:rPr lang="en-US" altLang="zh-CN" sz="1400" dirty="0">
                <a:solidFill>
                  <a:srgbClr val="333333"/>
                </a:solidFill>
                <a:effectLst/>
                <a:latin typeface="Haettenschweiler" panose="020B0706040902060204" charset="0"/>
                <a:sym typeface="+mn-ea"/>
              </a:rPr>
              <a:t>   </a:t>
            </a:r>
            <a:r>
              <a:rPr lang="en-US" altLang="zh-CN" sz="1400" dirty="0">
                <a:solidFill>
                  <a:srgbClr val="07A10B"/>
                </a:solidFill>
                <a:effectLst/>
                <a:latin typeface="Haettenschweiler" panose="020B0706040902060204" charset="0"/>
                <a:sym typeface="+mn-ea"/>
              </a:rPr>
              <a:t>  </a:t>
            </a:r>
            <a:r>
              <a:rPr lang="zh-CN" altLang="en-US" sz="1400" dirty="0">
                <a:effectLst/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凤生纸业秉持和谐发展的理念，推进森林资源的再生循环，采取清洁生产、绿色生产措施，加强节能减排管控，从善待资源的角度去开展与生态、环境协调的生产经营活动。</a:t>
            </a:r>
            <a:endParaRPr lang="zh-CN" altLang="en-US" sz="1400" dirty="0">
              <a:effectLst/>
              <a:latin typeface="华文楷体" panose="02010600040101010101" pitchFamily="2" charset="-122"/>
              <a:ea typeface="华文楷体" panose="02010600040101010101" pitchFamily="2" charset="-122"/>
              <a:sym typeface="+mn-ea"/>
            </a:endParaRPr>
          </a:p>
          <a:p>
            <a:pPr algn="l" fontAlgn="base">
              <a:lnSpc>
                <a:spcPct val="150000"/>
              </a:lnSpc>
            </a:pPr>
            <a:r>
              <a:rPr lang="en-US" altLang="zh-CN" sz="1400" dirty="0">
                <a:effectLst/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     </a:t>
            </a:r>
            <a:r>
              <a:rPr lang="zh-CN" altLang="en-US" sz="1400" dirty="0">
                <a:effectLst/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凤生采用循环经济模式，在生产流程中充分考虑“减量化、再利用、资源化”的原则，在设备工艺上想方设法减少原料和能源的使用，通过辅助设备设施尽可能循环利用资源及材料，对生产过程的废料及衍生品进行再资源化。</a:t>
            </a:r>
            <a:endParaRPr lang="zh-CN" altLang="en-US" sz="1400" dirty="0">
              <a:effectLst/>
              <a:latin typeface="华文楷体" panose="02010600040101010101" pitchFamily="2" charset="-122"/>
              <a:ea typeface="华文楷体" panose="02010600040101010101" pitchFamily="2" charset="-122"/>
              <a:sym typeface="+mn-ea"/>
            </a:endParaRPr>
          </a:p>
          <a:p>
            <a:pPr algn="l" fontAlgn="base">
              <a:lnSpc>
                <a:spcPct val="150000"/>
              </a:lnSpc>
            </a:pPr>
            <a:r>
              <a:rPr lang="zh-CN" altLang="en-US" sz="1200" dirty="0">
                <a:effectLst/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 </a:t>
            </a:r>
            <a:r>
              <a:rPr lang="en-US" altLang="zh-CN" sz="1200" dirty="0">
                <a:effectLst/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    </a:t>
            </a:r>
            <a:r>
              <a:rPr lang="zh-CN" altLang="en-US" sz="1400" dirty="0">
                <a:effectLst/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遵循萃于自然，归于自然的自然平衡法则，坚持绿色生产的环保持续经营理念，凤生将实现环保效益和经济效益双丰收。</a:t>
            </a:r>
            <a:r>
              <a:rPr lang="en-US" altLang="zh-CN" sz="1400" dirty="0">
                <a:effectLst/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凤生一直以先进的绿色、</a:t>
            </a:r>
            <a:r>
              <a:rPr lang="zh-CN" altLang="en-US" sz="1400" dirty="0">
                <a:effectLst/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环保生产造纸技术走在造纸行业前列，一直以“节能减排，维护生态平衡”为经营理念。</a:t>
            </a:r>
            <a:endParaRPr lang="zh-CN" altLang="en-US" sz="1400" dirty="0">
              <a:effectLst/>
              <a:latin typeface="华文楷体" panose="02010600040101010101" pitchFamily="2" charset="-122"/>
              <a:ea typeface="华文楷体" panose="02010600040101010101" pitchFamily="2" charset="-122"/>
              <a:sym typeface="+mn-ea"/>
            </a:endParaRPr>
          </a:p>
          <a:p>
            <a:pPr algn="l" fontAlgn="base"/>
            <a:endParaRPr lang="zh-CN" altLang="en-US" sz="1400" dirty="0">
              <a:solidFill>
                <a:srgbClr val="07A10B"/>
              </a:solidFill>
              <a:effectLst/>
              <a:latin typeface="Haettenschweiler" panose="020B0706040902060204" charset="0"/>
              <a:sym typeface="+mn-ea"/>
            </a:endParaRPr>
          </a:p>
          <a:p>
            <a:pPr algn="l" fontAlgn="base"/>
            <a:endParaRPr lang="zh-CN" altLang="en-US" sz="1400" dirty="0">
              <a:solidFill>
                <a:srgbClr val="07A10B"/>
              </a:solidFill>
              <a:effectLst/>
              <a:latin typeface="Haettenschweiler" panose="020B0706040902060204" charset="0"/>
              <a:sym typeface="+mn-ea"/>
            </a:endParaRPr>
          </a:p>
          <a:p>
            <a:pPr algn="l" fontAlgn="base"/>
            <a:endParaRPr lang="zh-CN" altLang="en-US" sz="1400" dirty="0">
              <a:solidFill>
                <a:srgbClr val="07A10B"/>
              </a:solidFill>
              <a:effectLst/>
              <a:latin typeface="Haettenschweiler" panose="020B0706040902060204" charset="0"/>
              <a:sym typeface="+mn-ea"/>
            </a:endParaRPr>
          </a:p>
        </p:txBody>
      </p:sp>
      <p:pic>
        <p:nvPicPr>
          <p:cNvPr id="13" name="object 13" descr="C:/Users/86189/AppData/Local/Temp/picturecompress_20211105055146/output_1.pngoutput_1"/>
          <p:cNvPicPr/>
          <p:nvPr/>
        </p:nvPicPr>
        <p:blipFill>
          <a:blip r:embed="rId2"/>
          <a:stretch>
            <a:fillRect/>
          </a:stretch>
        </p:blipFill>
        <p:spPr>
          <a:xfrm>
            <a:off x="829310" y="1111885"/>
            <a:ext cx="7556500" cy="1288415"/>
          </a:xfrm>
          <a:prstGeom prst="rect">
            <a:avLst/>
          </a:prstGeom>
        </p:spPr>
      </p:pic>
    </p:spTree>
    <p:custDataLst>
      <p:tags r:id="rId3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0">
        <p:fade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" grpId="0"/>
      <p:bldP spid="52" grpId="1"/>
      <p:bldP spid="8" grpId="0"/>
      <p:bldP spid="8" grpId="1"/>
      <p:bldP spid="5" grpId="0"/>
      <p:bldP spid="5" grpId="1"/>
      <p:bldP spid="11" grpId="0"/>
      <p:bldP spid="11" grpId="1"/>
    </p:bldLst>
  </p:timing>
</p:sld>
</file>

<file path=ppt/tags/tag1.xml><?xml version="1.0" encoding="utf-8"?>
<p:tagLst xmlns:p="http://schemas.openxmlformats.org/presentationml/2006/main">
  <p:tag name="ISLIDE.DIAGRAM" val="bf40bef4-9912-40a3-bd0a-4f1d92625c7f"/>
</p:tagLst>
</file>

<file path=ppt/tags/tag10.xml><?xml version="1.0" encoding="utf-8"?>
<p:tagLst xmlns:p="http://schemas.openxmlformats.org/presentationml/2006/main">
  <p:tag name="ISLIDE.DIAGRAM" val="bf40bef4-9912-40a3-bd0a-4f1d92625c7f"/>
</p:tagLst>
</file>

<file path=ppt/tags/tag11.xml><?xml version="1.0" encoding="utf-8"?>
<p:tagLst xmlns:p="http://schemas.openxmlformats.org/presentationml/2006/main">
  <p:tag name="ISLIDE.DIAGRAM" val="bf40bef4-9912-40a3-bd0a-4f1d92625c7f"/>
</p:tagLst>
</file>

<file path=ppt/tags/tag12.xml><?xml version="1.0" encoding="utf-8"?>
<p:tagLst xmlns:p="http://schemas.openxmlformats.org/presentationml/2006/main">
  <p:tag name="ISLIDE.DIAGRAM" val="bf40bef4-9912-40a3-bd0a-4f1d92625c7f"/>
</p:tagLst>
</file>

<file path=ppt/tags/tag13.xml><?xml version="1.0" encoding="utf-8"?>
<p:tagLst xmlns:p="http://schemas.openxmlformats.org/presentationml/2006/main">
  <p:tag name="ISLIDE.DIAGRAM" val="bf40bef4-9912-40a3-bd0a-4f1d92625c7f"/>
</p:tagLst>
</file>

<file path=ppt/tags/tag14.xml><?xml version="1.0" encoding="utf-8"?>
<p:tagLst xmlns:p="http://schemas.openxmlformats.org/presentationml/2006/main">
  <p:tag name="ISLIDE.DIAGRAM" val="bf40bef4-9912-40a3-bd0a-4f1d92625c7f"/>
</p:tagLst>
</file>

<file path=ppt/tags/tag15.xml><?xml version="1.0" encoding="utf-8"?>
<p:tagLst xmlns:p="http://schemas.openxmlformats.org/presentationml/2006/main">
  <p:tag name="ISLIDE.DIAGRAM" val="bf40bef4-9912-40a3-bd0a-4f1d92625c7f"/>
</p:tagLst>
</file>

<file path=ppt/tags/tag16.xml><?xml version="1.0" encoding="utf-8"?>
<p:tagLst xmlns:p="http://schemas.openxmlformats.org/presentationml/2006/main">
  <p:tag name="ISLIDE.DIAGRAM" val="bf40bef4-9912-40a3-bd0a-4f1d92625c7f"/>
</p:tagLst>
</file>

<file path=ppt/tags/tag17.xml><?xml version="1.0" encoding="utf-8"?>
<p:tagLst xmlns:p="http://schemas.openxmlformats.org/presentationml/2006/main">
  <p:tag name="ISLIDE.DIAGRAM" val="bf40bef4-9912-40a3-bd0a-4f1d92625c7f"/>
</p:tagLst>
</file>

<file path=ppt/tags/tag18.xml><?xml version="1.0" encoding="utf-8"?>
<p:tagLst xmlns:p="http://schemas.openxmlformats.org/presentationml/2006/main">
  <p:tag name="ISLIDE.DIAGRAM" val="bf40bef4-9912-40a3-bd0a-4f1d92625c7f"/>
</p:tagLst>
</file>

<file path=ppt/tags/tag19.xml><?xml version="1.0" encoding="utf-8"?>
<p:tagLst xmlns:p="http://schemas.openxmlformats.org/presentationml/2006/main">
  <p:tag name="ISLIDE.DIAGRAM" val="bf40bef4-9912-40a3-bd0a-4f1d92625c7f"/>
</p:tagLst>
</file>

<file path=ppt/tags/tag2.xml><?xml version="1.0" encoding="utf-8"?>
<p:tagLst xmlns:p="http://schemas.openxmlformats.org/presentationml/2006/main">
  <p:tag name="ISLIDE.DIAGRAM" val="2bbb3f71-ed2b-4813-9d9f-c851c806846e"/>
</p:tagLst>
</file>

<file path=ppt/tags/tag20.xml><?xml version="1.0" encoding="utf-8"?>
<p:tagLst xmlns:p="http://schemas.openxmlformats.org/presentationml/2006/main">
  <p:tag name="ISLIDE.DIAGRAM" val="bf40bef4-9912-40a3-bd0a-4f1d92625c7f"/>
</p:tagLst>
</file>

<file path=ppt/tags/tag21.xml><?xml version="1.0" encoding="utf-8"?>
<p:tagLst xmlns:p="http://schemas.openxmlformats.org/presentationml/2006/main">
  <p:tag name="ISLIDE.DIAGRAM" val="bf40bef4-9912-40a3-bd0a-4f1d92625c7f"/>
</p:tagLst>
</file>

<file path=ppt/tags/tag22.xml><?xml version="1.0" encoding="utf-8"?>
<p:tagLst xmlns:p="http://schemas.openxmlformats.org/presentationml/2006/main">
  <p:tag name="ISLIDE.DIAGRAM" val="bf40bef4-9912-40a3-bd0a-4f1d92625c7f"/>
</p:tagLst>
</file>

<file path=ppt/tags/tag23.xml><?xml version="1.0" encoding="utf-8"?>
<p:tagLst xmlns:p="http://schemas.openxmlformats.org/presentationml/2006/main">
  <p:tag name="ISLIDE.DIAGRAM" val="bf40bef4-9912-40a3-bd0a-4f1d92625c7f"/>
</p:tagLst>
</file>

<file path=ppt/tags/tag24.xml><?xml version="1.0" encoding="utf-8"?>
<p:tagLst xmlns:p="http://schemas.openxmlformats.org/presentationml/2006/main">
  <p:tag name="ISLIDE.DIAGRAM" val="bf40bef4-9912-40a3-bd0a-4f1d92625c7f"/>
</p:tagLst>
</file>

<file path=ppt/tags/tag25.xml><?xml version="1.0" encoding="utf-8"?>
<p:tagLst xmlns:p="http://schemas.openxmlformats.org/presentationml/2006/main">
  <p:tag name="ISLIDE.DIAGRAM" val="bf40bef4-9912-40a3-bd0a-4f1d92625c7f"/>
</p:tagLst>
</file>

<file path=ppt/tags/tag26.xml><?xml version="1.0" encoding="utf-8"?>
<p:tagLst xmlns:p="http://schemas.openxmlformats.org/presentationml/2006/main">
  <p:tag name="ISLIDE.DIAGRAM" val="bf40bef4-9912-40a3-bd0a-4f1d92625c7f"/>
</p:tagLst>
</file>

<file path=ppt/tags/tag27.xml><?xml version="1.0" encoding="utf-8"?>
<p:tagLst xmlns:p="http://schemas.openxmlformats.org/presentationml/2006/main">
  <p:tag name="COMMONDATA" val="eyJoZGlkIjoiY2UyNzRiZmE2NGJhYTYxNjdmYzZkNjJmODk5MjczOTgifQ=="/>
</p:tagLst>
</file>

<file path=ppt/tags/tag3.xml><?xml version="1.0" encoding="utf-8"?>
<p:tagLst xmlns:p="http://schemas.openxmlformats.org/presentationml/2006/main">
  <p:tag name="ISLIDE.DIAGRAM" val="2bbb3f71-ed2b-4813-9d9f-c851c806846e"/>
</p:tagLst>
</file>

<file path=ppt/tags/tag4.xml><?xml version="1.0" encoding="utf-8"?>
<p:tagLst xmlns:p="http://schemas.openxmlformats.org/presentationml/2006/main">
  <p:tag name="ISLIDE.DIAGRAM" val="bf40bef4-9912-40a3-bd0a-4f1d92625c7f"/>
</p:tagLst>
</file>

<file path=ppt/tags/tag5.xml><?xml version="1.0" encoding="utf-8"?>
<p:tagLst xmlns:p="http://schemas.openxmlformats.org/presentationml/2006/main">
  <p:tag name="ISLIDE.DIAGRAM" val="bf40bef4-9912-40a3-bd0a-4f1d92625c7f"/>
</p:tagLst>
</file>

<file path=ppt/tags/tag6.xml><?xml version="1.0" encoding="utf-8"?>
<p:tagLst xmlns:p="http://schemas.openxmlformats.org/presentationml/2006/main">
  <p:tag name="ISLIDE.DIAGRAM" val="bf40bef4-9912-40a3-bd0a-4f1d92625c7f"/>
</p:tagLst>
</file>

<file path=ppt/tags/tag7.xml><?xml version="1.0" encoding="utf-8"?>
<p:tagLst xmlns:p="http://schemas.openxmlformats.org/presentationml/2006/main">
  <p:tag name="ISLIDE.DIAGRAM" val="bf40bef4-9912-40a3-bd0a-4f1d92625c7f"/>
</p:tagLst>
</file>

<file path=ppt/tags/tag8.xml><?xml version="1.0" encoding="utf-8"?>
<p:tagLst xmlns:p="http://schemas.openxmlformats.org/presentationml/2006/main">
  <p:tag name="ISLIDE.DIAGRAM" val="bf40bef4-9912-40a3-bd0a-4f1d92625c7f"/>
</p:tagLst>
</file>

<file path=ppt/tags/tag9.xml><?xml version="1.0" encoding="utf-8"?>
<p:tagLst xmlns:p="http://schemas.openxmlformats.org/presentationml/2006/main">
  <p:tag name="ISLIDE.DIAGRAM" val="bf40bef4-9912-40a3-bd0a-4f1d92625c7f"/>
</p:tagLst>
</file>

<file path=ppt/theme/theme1.xml><?xml version="1.0" encoding="utf-8"?>
<a:theme xmlns:a="http://schemas.openxmlformats.org/drawingml/2006/main" name="主题">
  <a:themeElements>
    <a:clrScheme name="自定义 145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BF181F"/>
      </a:accent1>
      <a:accent2>
        <a:srgbClr val="BF181F"/>
      </a:accent2>
      <a:accent3>
        <a:srgbClr val="BF181F"/>
      </a:accent3>
      <a:accent4>
        <a:srgbClr val="BF181F"/>
      </a:accent4>
      <a:accent5>
        <a:srgbClr val="BF181F"/>
      </a:accent5>
      <a:accent6>
        <a:srgbClr val="BF181F"/>
      </a:accent6>
      <a:hlink>
        <a:srgbClr val="0563C1"/>
      </a:hlink>
      <a:folHlink>
        <a:srgbClr val="954F72"/>
      </a:folHlink>
    </a:clrScheme>
    <a:fontScheme name="自定义 1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5285</Words>
  <Application>WPS 演示</Application>
  <PresentationFormat>全屏显示(16:9)</PresentationFormat>
  <Paragraphs>590</Paragraphs>
  <Slides>28</Slides>
  <Notes>26</Notes>
  <HiddenSlides>0</HiddenSlides>
  <MMClips>0</MMClips>
  <ScaleCrop>false</ScaleCrop>
  <HeadingPairs>
    <vt:vector size="6" baseType="variant">
      <vt:variant>
        <vt:lpstr>已用的字体</vt:lpstr>
      </vt:variant>
      <vt:variant>
        <vt:i4>15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28</vt:i4>
      </vt:variant>
    </vt:vector>
  </HeadingPairs>
  <TitlesOfParts>
    <vt:vector size="44" baseType="lpstr">
      <vt:lpstr>Arial</vt:lpstr>
      <vt:lpstr>宋体</vt:lpstr>
      <vt:lpstr>Wingdings</vt:lpstr>
      <vt:lpstr>Arial</vt:lpstr>
      <vt:lpstr>微软雅黑</vt:lpstr>
      <vt:lpstr>等线</vt:lpstr>
      <vt:lpstr>方正兰亭黑简体</vt:lpstr>
      <vt:lpstr>黑体</vt:lpstr>
      <vt:lpstr>Century Gothic</vt:lpstr>
      <vt:lpstr>方正兰亭细黑_GBK</vt:lpstr>
      <vt:lpstr>华文楷体</vt:lpstr>
      <vt:lpstr>华文新魏</vt:lpstr>
      <vt:lpstr>Haettenschweiler</vt:lpstr>
      <vt:lpstr>阿里巴巴普惠体 Light</vt:lpstr>
      <vt:lpstr>Arial Unicode MS</vt:lpstr>
      <vt:lpstr>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锐旗设计；https://9ppt.taobao.com</dc:title>
  <dc:creator>锐旗设计；https://9ppt.taobao.com</dc:creator>
  <dc:description>锐旗设计；https://9ppt.taobao.com</dc:description>
  <cp:lastModifiedBy>汪毅</cp:lastModifiedBy>
  <cp:revision>117</cp:revision>
  <dcterms:created xsi:type="dcterms:W3CDTF">2017-10-24T07:05:00Z</dcterms:created>
  <dcterms:modified xsi:type="dcterms:W3CDTF">2025-08-04T03:34:48Z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2052-12.1.0.21915</vt:lpwstr>
  </property>
  <property fmtid="{D5CDD505-2E9C-101B-9397-08002B2CF9AE}" pid="3" name="ICV">
    <vt:lpwstr>806D4FA5B26A4614B0A0475EDD72CD91</vt:lpwstr>
  </property>
</Properties>
</file>