
<file path=[Content_Types].xml><?xml version="1.0" encoding="utf-8"?>
<Types xmlns="http://schemas.openxmlformats.org/package/2006/content-types">
  <Default Extension="vml" ContentType="application/vnd.openxmlformats-officedocument.vmlDrawing"/>
  <Default Extension="xlsx" ContentType="application/vnd.openxmlformats-officedocument.spreadsheetml.sheet"/>
  <Default Extension="bin" ContentType="application/vnd.openxmlformats-officedocument.oleObject"/>
  <Default Extension="gif" ContentType="image/gi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6"/>
  </p:handoutMasterIdLst>
  <p:sldIdLst>
    <p:sldId id="257" r:id="rId3"/>
    <p:sldId id="626" r:id="rId5"/>
    <p:sldId id="628" r:id="rId6"/>
    <p:sldId id="343" r:id="rId7"/>
    <p:sldId id="278" r:id="rId8"/>
    <p:sldId id="459" r:id="rId9"/>
    <p:sldId id="277" r:id="rId10"/>
    <p:sldId id="323" r:id="rId11"/>
    <p:sldId id="326" r:id="rId12"/>
    <p:sldId id="285" r:id="rId13"/>
    <p:sldId id="327" r:id="rId14"/>
    <p:sldId id="328" r:id="rId15"/>
    <p:sldId id="330" r:id="rId16"/>
    <p:sldId id="428" r:id="rId17"/>
    <p:sldId id="346" r:id="rId18"/>
    <p:sldId id="404" r:id="rId19"/>
    <p:sldId id="463" r:id="rId20"/>
    <p:sldId id="464" r:id="rId21"/>
    <p:sldId id="562" r:id="rId22"/>
    <p:sldId id="533" r:id="rId23"/>
    <p:sldId id="595" r:id="rId24"/>
    <p:sldId id="594" r:id="rId25"/>
    <p:sldId id="402" r:id="rId26"/>
    <p:sldId id="505" r:id="rId27"/>
    <p:sldId id="503" r:id="rId28"/>
    <p:sldId id="403" r:id="rId29"/>
    <p:sldId id="593" r:id="rId30"/>
    <p:sldId id="461" r:id="rId31"/>
    <p:sldId id="462" r:id="rId32"/>
    <p:sldId id="592" r:id="rId33"/>
    <p:sldId id="293" r:id="rId34"/>
    <p:sldId id="348" r:id="rId35"/>
    <p:sldId id="364" r:id="rId36"/>
    <p:sldId id="365" r:id="rId37"/>
    <p:sldId id="366" r:id="rId38"/>
    <p:sldId id="374" r:id="rId39"/>
    <p:sldId id="369" r:id="rId40"/>
    <p:sldId id="376" r:id="rId41"/>
    <p:sldId id="405" r:id="rId42"/>
    <p:sldId id="370" r:id="rId43"/>
    <p:sldId id="407" r:id="rId44"/>
    <p:sldId id="500" r:id="rId45"/>
    <p:sldId id="371" r:id="rId46"/>
    <p:sldId id="502" r:id="rId47"/>
    <p:sldId id="372" r:id="rId48"/>
    <p:sldId id="392" r:id="rId49"/>
    <p:sldId id="393" r:id="rId50"/>
    <p:sldId id="390" r:id="rId51"/>
    <p:sldId id="391" r:id="rId52"/>
    <p:sldId id="627" r:id="rId53"/>
    <p:sldId id="465" r:id="rId54"/>
    <p:sldId id="276" r:id="rId55"/>
  </p:sldIdLst>
  <p:sldSz cx="9144000" cy="5719445"/>
  <p:notesSz cx="6858000" cy="9144000"/>
  <p:custDataLst>
    <p:tags r:id="rId6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 玲玲" initials="王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0000"/>
    <a:srgbClr val="005DAF"/>
    <a:srgbClr val="005BAC"/>
    <a:srgbClr val="0092D5"/>
    <a:srgbClr val="3A95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235" autoAdjust="0"/>
  </p:normalViewPr>
  <p:slideViewPr>
    <p:cSldViewPr snapToGrid="0">
      <p:cViewPr varScale="1">
        <p:scale>
          <a:sx n="119" d="100"/>
          <a:sy n="119" d="100"/>
        </p:scale>
        <p:origin x="13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1" Type="http://schemas.openxmlformats.org/officeDocument/2006/relationships/tags" Target="tags/tag159.xml"/><Relationship Id="rId60" Type="http://schemas.openxmlformats.org/officeDocument/2006/relationships/commentAuthors" Target="commentAuthors.xml"/><Relationship Id="rId6" Type="http://schemas.openxmlformats.org/officeDocument/2006/relationships/slide" Target="slides/slide3.xml"/><Relationship Id="rId59" Type="http://schemas.openxmlformats.org/officeDocument/2006/relationships/tableStyles" Target="tableStyles.xml"/><Relationship Id="rId58" Type="http://schemas.openxmlformats.org/officeDocument/2006/relationships/viewProps" Target="viewProps.xml"/><Relationship Id="rId57" Type="http://schemas.openxmlformats.org/officeDocument/2006/relationships/presProps" Target="presProps.xml"/><Relationship Id="rId56" Type="http://schemas.openxmlformats.org/officeDocument/2006/relationships/handoutMaster" Target="handoutMasters/handoutMaster1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wmf"/><Relationship Id="rId1" Type="http://schemas.openxmlformats.org/officeDocument/2006/relationships/image" Target="../media/image1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3D67F-7CF4-4FBB-ABBF-8588AB3387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83C5B-CD23-4D41-9481-4475AD7566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D686F-0207-4D80-B766-C8DE0B0FDD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62451" y="1143000"/>
            <a:ext cx="493309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DE537-92C3-4D0F-A008-E1BC316513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790327" y="1279525"/>
            <a:ext cx="5521823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image" Target="../media/image3.png"/><Relationship Id="rId7" Type="http://schemas.openxmlformats.org/officeDocument/2006/relationships/image" Target="../media/image4.png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3" Type="http://schemas.openxmlformats.org/officeDocument/2006/relationships/image" Target="../media/image9.png"/><Relationship Id="rId12" Type="http://schemas.openxmlformats.org/officeDocument/2006/relationships/image" Target="../media/image8.png"/><Relationship Id="rId11" Type="http://schemas.openxmlformats.org/officeDocument/2006/relationships/image" Target="../media/image7.png"/><Relationship Id="rId10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3" Type="http://schemas.openxmlformats.org/officeDocument/2006/relationships/image" Target="../media/image22.png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3" Type="http://schemas.openxmlformats.org/officeDocument/2006/relationships/image" Target="../media/image22.png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3" Type="http://schemas.openxmlformats.org/officeDocument/2006/relationships/image" Target="../media/image22.png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36186"/>
            <a:ext cx="6858000" cy="1991547"/>
          </a:xfrm>
        </p:spPr>
        <p:txBody>
          <a:bodyPr anchor="b"/>
          <a:lstStyle>
            <a:lvl1pPr algn="ctr">
              <a:defRPr sz="500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004535"/>
            <a:ext cx="6858000" cy="1381105"/>
          </a:xfrm>
        </p:spPr>
        <p:txBody>
          <a:bodyPr/>
          <a:lstStyle>
            <a:lvl1pPr marL="0" indent="0" algn="ctr">
              <a:buNone/>
              <a:defRPr sz="2000"/>
            </a:lvl1pPr>
            <a:lvl2pPr marL="381635" indent="0" algn="ctr">
              <a:buNone/>
              <a:defRPr sz="1670"/>
            </a:lvl2pPr>
            <a:lvl3pPr marL="762635" indent="0" algn="ctr">
              <a:buNone/>
              <a:defRPr sz="1500"/>
            </a:lvl3pPr>
            <a:lvl4pPr marL="1144270" indent="0" algn="ctr">
              <a:buNone/>
              <a:defRPr sz="1335"/>
            </a:lvl4pPr>
            <a:lvl5pPr marL="1525270" indent="0" algn="ctr">
              <a:buNone/>
              <a:defRPr sz="1335"/>
            </a:lvl5pPr>
            <a:lvl6pPr marL="1906905" indent="0" algn="ctr">
              <a:buNone/>
              <a:defRPr sz="1335"/>
            </a:lvl6pPr>
            <a:lvl7pPr marL="2287905" indent="0" algn="ctr">
              <a:buNone/>
              <a:defRPr sz="1335"/>
            </a:lvl7pPr>
            <a:lvl8pPr marL="2669540" indent="0" algn="ctr">
              <a:buNone/>
              <a:defRPr sz="1335"/>
            </a:lvl8pPr>
            <a:lvl9pPr marL="3051175" indent="0" algn="ctr">
              <a:buNone/>
              <a:defRPr sz="1335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429650" y="356412"/>
            <a:ext cx="1470185" cy="562982"/>
            <a:chOff x="2072" y="814"/>
            <a:chExt cx="3430" cy="1181"/>
          </a:xfrm>
        </p:grpSpPr>
        <p:pic>
          <p:nvPicPr>
            <p:cNvPr id="9" name="徽标"/>
            <p:cNvPicPr>
              <a:picLocks noChangeAspect="1" noChangeArrowheads="1" noCrop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72" y="814"/>
              <a:ext cx="1283" cy="9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合（大）" descr="C:\Users\arrmy\Desktop\PPT素材\logo\5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4" y="905"/>
              <a:ext cx="1058" cy="7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力（大）" descr="C:\Users\arrmy\Desktop\PPT素材\logo\6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0" y="941"/>
              <a:ext cx="882" cy="7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组合 11"/>
            <p:cNvGrpSpPr/>
            <p:nvPr userDrawn="1"/>
          </p:nvGrpSpPr>
          <p:grpSpPr>
            <a:xfrm>
              <a:off x="2188" y="1815"/>
              <a:ext cx="3315" cy="180"/>
              <a:chOff x="2188" y="1815"/>
              <a:chExt cx="3315" cy="180"/>
            </a:xfrm>
          </p:grpSpPr>
          <p:pic>
            <p:nvPicPr>
              <p:cNvPr id="13" name="限" descr="C:\Users\arrmy\Desktop\PPT素材\logo\限.png"/>
              <p:cNvPicPr>
                <a:picLocks noChangeAspect="1" noChangeArrowheads="1"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7" y="1827"/>
                <a:ext cx="227" cy="1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贵" descr="C:\Users\arrmy\Desktop\PPT素材\logo\贵.png"/>
              <p:cNvPicPr>
                <a:picLocks noChangeAspect="1" noChangeArrowheads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4" y="1819"/>
                <a:ext cx="227" cy="1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合" descr="C:\Users\arrmy\Desktop\PPT素材\logo\合.png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88" y="1817"/>
                <a:ext cx="227" cy="1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力" descr="C:\Users\arrmy\Desktop\PPT素材\logo\力.png"/>
              <p:cNvPicPr>
                <a:picLocks noChangeAspect="1" noChangeArrowheads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2" y="1817"/>
                <a:ext cx="227" cy="1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为" descr="C:\Users\arrmy\Desktop\PPT素材\logo\为.png"/>
              <p:cNvPicPr>
                <a:picLocks noChangeAspect="1" noChangeArrowheads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2" y="1815"/>
                <a:ext cx="227" cy="1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无" descr="C:\Users\arrmy\Desktop\PPT素材\logo\无.png"/>
              <p:cNvPicPr>
                <a:picLocks noChangeAspect="1" noChangeArrowheads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0" y="1831"/>
                <a:ext cx="227" cy="1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9" name="集团名称" descr="C:\Users\arrmy\Desktop\PPT素材\全称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446" y="5082816"/>
            <a:ext cx="2676763" cy="35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81360"/>
            <a:ext cx="2949178" cy="1334760"/>
          </a:xfrm>
        </p:spPr>
        <p:txBody>
          <a:bodyPr anchor="b"/>
          <a:lstStyle>
            <a:lvl1pPr>
              <a:defRPr sz="267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823632"/>
            <a:ext cx="4629150" cy="4065192"/>
          </a:xfrm>
        </p:spPr>
        <p:txBody>
          <a:bodyPr/>
          <a:lstStyle>
            <a:lvl1pPr>
              <a:defRPr sz="2670"/>
            </a:lvl1pPr>
            <a:lvl2pPr>
              <a:defRPr sz="2335"/>
            </a:lvl2pPr>
            <a:lvl3pPr>
              <a:defRPr sz="2000"/>
            </a:lvl3pPr>
            <a:lvl4pPr>
              <a:defRPr sz="1670"/>
            </a:lvl4pPr>
            <a:lvl5pPr>
              <a:defRPr sz="1670"/>
            </a:lvl5pPr>
            <a:lvl6pPr>
              <a:defRPr sz="1670"/>
            </a:lvl6pPr>
            <a:lvl7pPr>
              <a:defRPr sz="1670"/>
            </a:lvl7pPr>
            <a:lvl8pPr>
              <a:defRPr sz="1670"/>
            </a:lvl8pPr>
            <a:lvl9pPr>
              <a:defRPr sz="167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716120"/>
            <a:ext cx="2949178" cy="3179325"/>
          </a:xfrm>
        </p:spPr>
        <p:txBody>
          <a:bodyPr/>
          <a:lstStyle>
            <a:lvl1pPr marL="0" indent="0">
              <a:buNone/>
              <a:defRPr sz="1335"/>
            </a:lvl1pPr>
            <a:lvl2pPr marL="381635" indent="0">
              <a:buNone/>
              <a:defRPr sz="1170"/>
            </a:lvl2pPr>
            <a:lvl3pPr marL="762635" indent="0">
              <a:buNone/>
              <a:defRPr sz="1000"/>
            </a:lvl3pPr>
            <a:lvl4pPr marL="1144270" indent="0">
              <a:buNone/>
              <a:defRPr sz="835"/>
            </a:lvl4pPr>
            <a:lvl5pPr marL="1525270" indent="0">
              <a:buNone/>
              <a:defRPr sz="835"/>
            </a:lvl5pPr>
            <a:lvl6pPr marL="1906905" indent="0">
              <a:buNone/>
              <a:defRPr sz="835"/>
            </a:lvl6pPr>
            <a:lvl7pPr marL="2287905" indent="0">
              <a:buNone/>
              <a:defRPr sz="835"/>
            </a:lvl7pPr>
            <a:lvl8pPr marL="2669540" indent="0">
              <a:buNone/>
              <a:defRPr sz="835"/>
            </a:lvl8pPr>
            <a:lvl9pPr marL="3051175" indent="0">
              <a:buNone/>
              <a:defRPr sz="835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81360"/>
            <a:ext cx="2949178" cy="1334760"/>
          </a:xfrm>
        </p:spPr>
        <p:txBody>
          <a:bodyPr anchor="b"/>
          <a:lstStyle>
            <a:lvl1pPr>
              <a:defRPr sz="267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823632"/>
            <a:ext cx="4629150" cy="4065192"/>
          </a:xfrm>
        </p:spPr>
        <p:txBody>
          <a:bodyPr/>
          <a:lstStyle>
            <a:lvl1pPr marL="0" indent="0">
              <a:buNone/>
              <a:defRPr sz="2670"/>
            </a:lvl1pPr>
            <a:lvl2pPr marL="381635" indent="0">
              <a:buNone/>
              <a:defRPr sz="2335"/>
            </a:lvl2pPr>
            <a:lvl3pPr marL="762635" indent="0">
              <a:buNone/>
              <a:defRPr sz="2000"/>
            </a:lvl3pPr>
            <a:lvl4pPr marL="1144270" indent="0">
              <a:buNone/>
              <a:defRPr sz="1670"/>
            </a:lvl4pPr>
            <a:lvl5pPr marL="1525270" indent="0">
              <a:buNone/>
              <a:defRPr sz="1670"/>
            </a:lvl5pPr>
            <a:lvl6pPr marL="1906905" indent="0">
              <a:buNone/>
              <a:defRPr sz="1670"/>
            </a:lvl6pPr>
            <a:lvl7pPr marL="2287905" indent="0">
              <a:buNone/>
              <a:defRPr sz="1670"/>
            </a:lvl7pPr>
            <a:lvl8pPr marL="2669540" indent="0">
              <a:buNone/>
              <a:defRPr sz="1670"/>
            </a:lvl8pPr>
            <a:lvl9pPr marL="3051175" indent="0">
              <a:buNone/>
              <a:defRPr sz="167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716120"/>
            <a:ext cx="2949178" cy="3179325"/>
          </a:xfrm>
        </p:spPr>
        <p:txBody>
          <a:bodyPr/>
          <a:lstStyle>
            <a:lvl1pPr marL="0" indent="0">
              <a:buNone/>
              <a:defRPr sz="1335"/>
            </a:lvl1pPr>
            <a:lvl2pPr marL="381635" indent="0">
              <a:buNone/>
              <a:defRPr sz="1170"/>
            </a:lvl2pPr>
            <a:lvl3pPr marL="762635" indent="0">
              <a:buNone/>
              <a:defRPr sz="1000"/>
            </a:lvl3pPr>
            <a:lvl4pPr marL="1144270" indent="0">
              <a:buNone/>
              <a:defRPr sz="835"/>
            </a:lvl4pPr>
            <a:lvl5pPr marL="1525270" indent="0">
              <a:buNone/>
              <a:defRPr sz="835"/>
            </a:lvl5pPr>
            <a:lvl6pPr marL="1906905" indent="0">
              <a:buNone/>
              <a:defRPr sz="835"/>
            </a:lvl6pPr>
            <a:lvl7pPr marL="2287905" indent="0">
              <a:buNone/>
              <a:defRPr sz="835"/>
            </a:lvl7pPr>
            <a:lvl8pPr marL="2669540" indent="0">
              <a:buNone/>
              <a:defRPr sz="835"/>
            </a:lvl8pPr>
            <a:lvl9pPr marL="3051175" indent="0">
              <a:buNone/>
              <a:defRPr sz="835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04558"/>
            <a:ext cx="1971675" cy="48477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304558"/>
            <a:ext cx="5800725" cy="4847775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3867" y="1416834"/>
            <a:ext cx="511628" cy="269948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1800" spc="4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义黑简体" panose="00000500000000000000" pitchFamily="2" charset="-122"/>
                <a:ea typeface="三极义黑简体" panose="00000500000000000000" pitchFamily="2" charset="-122"/>
              </a:rPr>
              <a:t>E</a:t>
            </a:r>
            <a:r>
              <a:rPr lang="en-US" altLang="zh-CN" sz="1800" spc="4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义黑简体" panose="00000500000000000000" pitchFamily="2" charset="-122"/>
                <a:ea typeface="三极义黑简体" panose="00000500000000000000" pitchFamily="2" charset="-122"/>
              </a:rPr>
              <a:t>XECUTION</a:t>
            </a:r>
            <a:endParaRPr lang="zh-CN" altLang="en-US" sz="1800" spc="4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三极义黑简体" panose="00000500000000000000" pitchFamily="2" charset="-122"/>
              <a:ea typeface="三极义黑简体" panose="00000500000000000000" pitchFamily="2" charset="-122"/>
            </a:endParaRPr>
          </a:p>
        </p:txBody>
      </p:sp>
      <p:pic>
        <p:nvPicPr>
          <p:cNvPr id="9" name="图片 8" descr="图片包含 游戏机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90571" y="367039"/>
            <a:ext cx="4553429" cy="4557653"/>
          </a:xfrm>
          <a:prstGeom prst="rect">
            <a:avLst/>
          </a:prstGeom>
        </p:spPr>
      </p:pic>
      <p:pic>
        <p:nvPicPr>
          <p:cNvPr id="10" name="图片 9" descr="黑暗中有烟花&#10;&#10;描述已自动生成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26632" y="568647"/>
            <a:ext cx="2727877" cy="7370987"/>
          </a:xfrm>
          <a:prstGeom prst="rect">
            <a:avLst/>
          </a:prstGeom>
        </p:spPr>
      </p:pic>
      <p:pic>
        <p:nvPicPr>
          <p:cNvPr id="11" name="集团名称" descr="C:\Users\arrmy\Desktop\PPT素材\全称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425" y="4806732"/>
            <a:ext cx="2520280" cy="29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集团地址"/>
          <p:cNvSpPr txBox="1"/>
          <p:nvPr userDrawn="1"/>
        </p:nvSpPr>
        <p:spPr>
          <a:xfrm>
            <a:off x="6186763" y="5155135"/>
            <a:ext cx="2686954" cy="367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95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地址：贵阳市花果园国际中心</a:t>
            </a:r>
            <a:r>
              <a:rPr lang="en-US" altLang="zh-CN" sz="895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895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号楼</a:t>
            </a:r>
            <a:r>
              <a:rPr lang="en-US" altLang="zh-CN" sz="895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895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</a:t>
            </a:r>
            <a:r>
              <a:rPr lang="en-US" altLang="zh-CN" sz="895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30-31</a:t>
            </a:r>
            <a:r>
              <a:rPr lang="zh-CN" altLang="en-US" sz="895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</a:t>
            </a:r>
            <a:endParaRPr lang="en-US" altLang="zh-CN" sz="895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95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电话：</a:t>
            </a:r>
            <a:r>
              <a:rPr lang="en-US" altLang="zh-CN" sz="895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0851-8598 4066</a:t>
            </a:r>
            <a:endParaRPr lang="zh-CN" altLang="en-US" sz="895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徽标"/>
          <p:cNvPicPr>
            <a:picLocks noChangeAspect="1" noChangeArrowheads="1" noCrop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604" y="220092"/>
            <a:ext cx="610924" cy="49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合（大）" descr="C:\Users\arrmy\Desktop\PPT素材\logo\5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152" y="264905"/>
            <a:ext cx="504056" cy="40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限" descr="C:\Users\arrmy\Desktop\PPT素材\logo\限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597" y="753493"/>
            <a:ext cx="108000" cy="8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力（大）" descr="C:\Users\arrmy\Desktop\PPT素材\logo\6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926" y="284000"/>
            <a:ext cx="420238" cy="37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贵" descr="C:\Users\arrmy\Desktop\PPT素材\logo\贵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279" y="749105"/>
            <a:ext cx="108000" cy="9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合" descr="C:\Users\arrmy\Desktop\PPT素材\logo\合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30" y="748031"/>
            <a:ext cx="108000" cy="8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力" descr="C:\Users\arrmy\Desktop\PPT素材\logo\力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45" y="747694"/>
            <a:ext cx="108000" cy="9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为" descr="C:\Users\arrmy\Desktop\PPT素材\logo\为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112" y="746986"/>
            <a:ext cx="108000" cy="9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无" descr="C:\Users\arrmy\Desktop\PPT素材\logo\无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25" y="755477"/>
            <a:ext cx="108000" cy="8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横线"/>
          <p:cNvCxnSpPr>
            <a:stCxn id="22" idx="3"/>
          </p:cNvCxnSpPr>
          <p:nvPr userDrawn="1"/>
        </p:nvCxnSpPr>
        <p:spPr>
          <a:xfrm flipV="1">
            <a:off x="2057400" y="516890"/>
            <a:ext cx="7071360" cy="22860"/>
          </a:xfrm>
          <a:prstGeom prst="line">
            <a:avLst/>
          </a:prstGeom>
          <a:ln w="25400">
            <a:solidFill>
              <a:srgbClr val="005B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蓝底条" descr="C:\Users\arrmy\Desktop\底部图案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01451"/>
            <a:ext cx="9144000" cy="31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集团LOGO"/>
          <p:cNvGrpSpPr/>
          <p:nvPr userDrawn="1"/>
        </p:nvGrpSpPr>
        <p:grpSpPr>
          <a:xfrm>
            <a:off x="8188975" y="22162"/>
            <a:ext cx="855821" cy="389306"/>
            <a:chOff x="986746" y="523187"/>
            <a:chExt cx="1620214" cy="742843"/>
          </a:xfrm>
        </p:grpSpPr>
        <p:pic>
          <p:nvPicPr>
            <p:cNvPr id="12" name="徽标"/>
            <p:cNvPicPr>
              <a:picLocks noChangeAspect="1" noChangeArrowheads="1" noCrop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86746" y="523187"/>
              <a:ext cx="610925" cy="587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合（大）" descr="C:\Users\arrmy\Desktop\PPT素材\logo\5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8455" y="574620"/>
              <a:ext cx="504056" cy="485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限" descr="C:\Users\arrmy\Desktop\PPT素材\logo\限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80" y="1155953"/>
              <a:ext cx="107999" cy="107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力（大）" descr="C:\Users\arrmy\Desktop\PPT素材\logo\6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6722" y="597514"/>
              <a:ext cx="420238" cy="4528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贵" descr="C:\Users\arrmy\Desktop\PPT素材\logo\贵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9582" y="1150694"/>
              <a:ext cx="108001" cy="1088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合" descr="C:\Users\arrmy\Desktop\PPT素材\logo\合.pn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039" y="1149407"/>
              <a:ext cx="108001" cy="107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力" descr="C:\Users\arrmy\Desktop\PPT素材\logo\力.png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335" y="1153483"/>
              <a:ext cx="108001" cy="112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为" descr="C:\Users\arrmy\Desktop\PPT素材\logo\为.png"/>
            <p:cNvPicPr>
              <a:picLocks noChangeAspect="1" noChangeArrowheads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414" y="1148152"/>
              <a:ext cx="108001" cy="113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无" descr="C:\Users\arrmy\Desktop\PPT素材\logo\无.png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9215" y="1162818"/>
              <a:ext cx="107999" cy="101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1" name="横线"/>
          <p:cNvCxnSpPr/>
          <p:nvPr userDrawn="1"/>
        </p:nvCxnSpPr>
        <p:spPr>
          <a:xfrm>
            <a:off x="0" y="504198"/>
            <a:ext cx="699796" cy="0"/>
          </a:xfrm>
          <a:prstGeom prst="line">
            <a:avLst/>
          </a:prstGeom>
          <a:ln w="25400">
            <a:solidFill>
              <a:srgbClr val="005B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 userDrawn="1"/>
        </p:nvSpPr>
        <p:spPr>
          <a:xfrm>
            <a:off x="614680" y="170815"/>
            <a:ext cx="144272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200" b="1" dirty="0">
                <a:solidFill>
                  <a:srgbClr val="005B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200" b="1" dirty="0">
              <a:solidFill>
                <a:srgbClr val="005B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集团名称" descr="C:\Users\arrmy\Desktop\PPT素材\反白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04" y="5462368"/>
            <a:ext cx="1512168" cy="18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合力贵力无限" descr="C:\Users\arrmy\Desktop\PPT素材\和为贵  力无限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049" y="5507177"/>
            <a:ext cx="1578496" cy="9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横线"/>
          <p:cNvCxnSpPr/>
          <p:nvPr userDrawn="1"/>
        </p:nvCxnSpPr>
        <p:spPr>
          <a:xfrm>
            <a:off x="0" y="449715"/>
            <a:ext cx="9144000" cy="0"/>
          </a:xfrm>
          <a:prstGeom prst="line">
            <a:avLst/>
          </a:prstGeom>
          <a:ln w="25400">
            <a:solidFill>
              <a:srgbClr val="005B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蓝底条" descr="C:\Users\arrmy\Desktop\底部图案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01451"/>
            <a:ext cx="9144000" cy="31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集团LOGO"/>
          <p:cNvGrpSpPr/>
          <p:nvPr userDrawn="1"/>
        </p:nvGrpSpPr>
        <p:grpSpPr>
          <a:xfrm>
            <a:off x="8188975" y="22162"/>
            <a:ext cx="855821" cy="389306"/>
            <a:chOff x="986746" y="523187"/>
            <a:chExt cx="1620214" cy="742843"/>
          </a:xfrm>
        </p:grpSpPr>
        <p:pic>
          <p:nvPicPr>
            <p:cNvPr id="12" name="徽标"/>
            <p:cNvPicPr>
              <a:picLocks noChangeAspect="1" noChangeArrowheads="1" noCrop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86746" y="523187"/>
              <a:ext cx="610925" cy="587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合（大）" descr="C:\Users\arrmy\Desktop\PPT素材\logo\5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8455" y="574620"/>
              <a:ext cx="504056" cy="485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限" descr="C:\Users\arrmy\Desktop\PPT素材\logo\限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80" y="1155953"/>
              <a:ext cx="107999" cy="107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力（大）" descr="C:\Users\arrmy\Desktop\PPT素材\logo\6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6722" y="597514"/>
              <a:ext cx="420238" cy="4528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贵" descr="C:\Users\arrmy\Desktop\PPT素材\logo\贵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9582" y="1150694"/>
              <a:ext cx="108001" cy="1088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合" descr="C:\Users\arrmy\Desktop\PPT素材\logo\合.pn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039" y="1149407"/>
              <a:ext cx="108001" cy="107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力" descr="C:\Users\arrmy\Desktop\PPT素材\logo\力.png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335" y="1153483"/>
              <a:ext cx="108001" cy="112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为" descr="C:\Users\arrmy\Desktop\PPT素材\logo\为.png"/>
            <p:cNvPicPr>
              <a:picLocks noChangeAspect="1" noChangeArrowheads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414" y="1148152"/>
              <a:ext cx="108001" cy="113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无" descr="C:\Users\arrmy\Desktop\PPT素材\logo\无.png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9215" y="1162818"/>
              <a:ext cx="107999" cy="101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集团名称" descr="C:\Users\arrmy\Desktop\PPT素材\反白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04" y="5462368"/>
            <a:ext cx="1512168" cy="18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合力贵力无限" descr="C:\Users\arrmy\Desktop\PPT素材\和为贵  力无限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049" y="5507177"/>
            <a:ext cx="1578496" cy="9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横线"/>
          <p:cNvCxnSpPr/>
          <p:nvPr userDrawn="1"/>
        </p:nvCxnSpPr>
        <p:spPr>
          <a:xfrm>
            <a:off x="0" y="449715"/>
            <a:ext cx="9144000" cy="0"/>
          </a:xfrm>
          <a:prstGeom prst="line">
            <a:avLst/>
          </a:prstGeom>
          <a:ln w="25400">
            <a:solidFill>
              <a:srgbClr val="005B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蓝底条" descr="C:\Users\arrmy\Desktop\底部图案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01451"/>
            <a:ext cx="9144000" cy="31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集团LOGO"/>
          <p:cNvGrpSpPr/>
          <p:nvPr userDrawn="1"/>
        </p:nvGrpSpPr>
        <p:grpSpPr>
          <a:xfrm>
            <a:off x="8188975" y="22162"/>
            <a:ext cx="855821" cy="389306"/>
            <a:chOff x="986746" y="523187"/>
            <a:chExt cx="1620214" cy="742843"/>
          </a:xfrm>
        </p:grpSpPr>
        <p:pic>
          <p:nvPicPr>
            <p:cNvPr id="12" name="徽标"/>
            <p:cNvPicPr>
              <a:picLocks noChangeAspect="1" noChangeArrowheads="1" noCrop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86746" y="523187"/>
              <a:ext cx="610925" cy="587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合（大）" descr="C:\Users\arrmy\Desktop\PPT素材\logo\5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8455" y="574620"/>
              <a:ext cx="504056" cy="485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限" descr="C:\Users\arrmy\Desktop\PPT素材\logo\限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80" y="1155953"/>
              <a:ext cx="107999" cy="107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力（大）" descr="C:\Users\arrmy\Desktop\PPT素材\logo\6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6722" y="597514"/>
              <a:ext cx="420238" cy="4528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贵" descr="C:\Users\arrmy\Desktop\PPT素材\logo\贵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9582" y="1150694"/>
              <a:ext cx="108001" cy="1088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合" descr="C:\Users\arrmy\Desktop\PPT素材\logo\合.pn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039" y="1149407"/>
              <a:ext cx="108001" cy="107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力" descr="C:\Users\arrmy\Desktop\PPT素材\logo\力.png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335" y="1153483"/>
              <a:ext cx="108001" cy="112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为" descr="C:\Users\arrmy\Desktop\PPT素材\logo\为.png"/>
            <p:cNvPicPr>
              <a:picLocks noChangeAspect="1" noChangeArrowheads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414" y="1148152"/>
              <a:ext cx="108001" cy="113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无" descr="C:\Users\arrmy\Desktop\PPT素材\logo\无.png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9215" y="1162818"/>
              <a:ext cx="107999" cy="101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集团名称" descr="C:\Users\arrmy\Desktop\PPT素材\反白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04" y="5462368"/>
            <a:ext cx="1512168" cy="18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合力贵力无限" descr="C:\Users\arrmy\Desktop\PPT素材\和为贵  力无限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049" y="5507177"/>
            <a:ext cx="1578496" cy="9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426128"/>
            <a:ext cx="7886700" cy="2379527"/>
          </a:xfrm>
        </p:spPr>
        <p:txBody>
          <a:bodyPr anchor="b"/>
          <a:lstStyle>
            <a:lvl1pPr>
              <a:defRPr sz="500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828166"/>
            <a:ext cx="7886700" cy="125133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1635" indent="0">
              <a:buNone/>
              <a:defRPr sz="1670">
                <a:solidFill>
                  <a:schemeClr val="tx1">
                    <a:tint val="75000"/>
                  </a:schemeClr>
                </a:solidFill>
              </a:defRPr>
            </a:lvl2pPr>
            <a:lvl3pPr marL="7626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427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4pPr>
            <a:lvl5pPr marL="152527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5pPr>
            <a:lvl6pPr marL="190690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6pPr>
            <a:lvl7pPr marL="228790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7pPr>
            <a:lvl8pPr marL="266954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8pPr>
            <a:lvl9pPr marL="305117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522792"/>
            <a:ext cx="3886200" cy="36295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522792"/>
            <a:ext cx="3886200" cy="36295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04558"/>
            <a:ext cx="7886700" cy="110568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1" y="1402293"/>
            <a:ext cx="3868340" cy="68724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1" y="2089535"/>
            <a:ext cx="3868340" cy="307339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402293"/>
            <a:ext cx="3887391" cy="68724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2089535"/>
            <a:ext cx="3887391" cy="307339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04558"/>
            <a:ext cx="7886700" cy="1105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522792"/>
            <a:ext cx="7886700" cy="3629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5301963"/>
            <a:ext cx="2057400" cy="304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92F24-EA1F-45B8-9666-015638BBC6C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5301963"/>
            <a:ext cx="3086100" cy="304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5301963"/>
            <a:ext cx="2057400" cy="304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685C5-DE99-436E-88B6-9FF2FCA811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762635" rtl="0" eaLnBrk="1" latinLnBrk="0" hangingPunct="1">
        <a:lnSpc>
          <a:spcPct val="90000"/>
        </a:lnSpc>
        <a:spcBef>
          <a:spcPct val="0"/>
        </a:spcBef>
        <a:buNone/>
        <a:defRPr sz="36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500" indent="-190500" algn="l" defTabSz="762635" rtl="0" eaLnBrk="1" latinLnBrk="0" hangingPunct="1">
        <a:lnSpc>
          <a:spcPct val="90000"/>
        </a:lnSpc>
        <a:spcBef>
          <a:spcPct val="167000"/>
        </a:spcBef>
        <a:buFont typeface="Arial" panose="020B0604020202020204" pitchFamily="34" charset="0"/>
        <a:buChar char="•"/>
        <a:defRPr sz="2335" kern="1200">
          <a:solidFill>
            <a:schemeClr val="tx1"/>
          </a:solidFill>
          <a:latin typeface="+mn-lt"/>
          <a:ea typeface="+mn-ea"/>
          <a:cs typeface="+mn-cs"/>
        </a:defRPr>
      </a:lvl1pPr>
      <a:lvl2pPr marL="57213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313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70" kern="1200">
          <a:solidFill>
            <a:schemeClr val="tx1"/>
          </a:solidFill>
          <a:latin typeface="+mn-lt"/>
          <a:ea typeface="+mn-ea"/>
          <a:cs typeface="+mn-cs"/>
        </a:defRPr>
      </a:lvl3pPr>
      <a:lvl4pPr marL="1334770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640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740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9040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60040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67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5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6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7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954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5117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0.png"/><Relationship Id="rId1" Type="http://schemas.openxmlformats.org/officeDocument/2006/relationships/tags" Target="../tags/tag28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1" Type="http://schemas.openxmlformats.org/officeDocument/2006/relationships/tags" Target="../tags/tag29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33.png"/><Relationship Id="rId3" Type="http://schemas.openxmlformats.org/officeDocument/2006/relationships/tags" Target="../tags/tag31.xml"/><Relationship Id="rId2" Type="http://schemas.openxmlformats.org/officeDocument/2006/relationships/image" Target="../media/image32.png"/><Relationship Id="rId1" Type="http://schemas.openxmlformats.org/officeDocument/2006/relationships/tags" Target="../tags/tag3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35.wmf"/><Relationship Id="rId4" Type="http://schemas.openxmlformats.org/officeDocument/2006/relationships/package" Target="../embeddings/Workbook1.xlsx"/><Relationship Id="rId3" Type="http://schemas.openxmlformats.org/officeDocument/2006/relationships/image" Target="../media/image34.png"/><Relationship Id="rId2" Type="http://schemas.openxmlformats.org/officeDocument/2006/relationships/tags" Target="../tags/tag32.xml"/><Relationship Id="rId1" Type="http://schemas.openxmlformats.org/officeDocument/2006/relationships/hyperlink" Target="https://kdocs.cn/l/crQPNo1jW2yS" TargetMode="Externa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6.png"/><Relationship Id="rId1" Type="http://schemas.openxmlformats.org/officeDocument/2006/relationships/tags" Target="../tags/tag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7.png"/><Relationship Id="rId1" Type="http://schemas.openxmlformats.org/officeDocument/2006/relationships/tags" Target="../tags/tag3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8.png"/><Relationship Id="rId1" Type="http://schemas.openxmlformats.org/officeDocument/2006/relationships/tags" Target="../tags/tag35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0.png"/><Relationship Id="rId3" Type="http://schemas.openxmlformats.org/officeDocument/2006/relationships/tags" Target="../tags/tag37.xml"/><Relationship Id="rId2" Type="http://schemas.openxmlformats.org/officeDocument/2006/relationships/image" Target="../media/image39.png"/><Relationship Id="rId1" Type="http://schemas.openxmlformats.org/officeDocument/2006/relationships/tags" Target="../tags/tag3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44.png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image" Target="../media/image43.png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image" Target="../media/image42.png"/><Relationship Id="rId1" Type="http://schemas.openxmlformats.org/officeDocument/2006/relationships/tags" Target="../tags/tag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47.png"/><Relationship Id="rId7" Type="http://schemas.openxmlformats.org/officeDocument/2006/relationships/tags" Target="../tags/tag47.xml"/><Relationship Id="rId6" Type="http://schemas.openxmlformats.org/officeDocument/2006/relationships/image" Target="../media/image46.png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image" Target="../media/image45.png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9.png"/><Relationship Id="rId3" Type="http://schemas.openxmlformats.org/officeDocument/2006/relationships/tags" Target="../tags/tag49.xml"/><Relationship Id="rId2" Type="http://schemas.openxmlformats.org/officeDocument/2006/relationships/image" Target="../media/image48.png"/><Relationship Id="rId1" Type="http://schemas.openxmlformats.org/officeDocument/2006/relationships/tags" Target="../tags/tag4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image" Target="../media/image52.png"/><Relationship Id="rId6" Type="http://schemas.openxmlformats.org/officeDocument/2006/relationships/tags" Target="../tags/tag53.xml"/><Relationship Id="rId5" Type="http://schemas.openxmlformats.org/officeDocument/2006/relationships/image" Target="../media/image51.png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image" Target="../media/image50.png"/><Relationship Id="rId11" Type="http://schemas.openxmlformats.org/officeDocument/2006/relationships/slideLayout" Target="../slideLayouts/slideLayout3.xml"/><Relationship Id="rId10" Type="http://schemas.openxmlformats.org/officeDocument/2006/relationships/image" Target="../media/image53.png"/><Relationship Id="rId1" Type="http://schemas.openxmlformats.org/officeDocument/2006/relationships/tags" Target="../tags/tag50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60.xml"/><Relationship Id="rId7" Type="http://schemas.openxmlformats.org/officeDocument/2006/relationships/image" Target="../media/image56.png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image" Target="../media/image55.png"/><Relationship Id="rId3" Type="http://schemas.openxmlformats.org/officeDocument/2006/relationships/tags" Target="../tags/tag57.xml"/><Relationship Id="rId2" Type="http://schemas.openxmlformats.org/officeDocument/2006/relationships/image" Target="../media/image54.png"/><Relationship Id="rId1" Type="http://schemas.openxmlformats.org/officeDocument/2006/relationships/tags" Target="../tags/tag5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7.png"/><Relationship Id="rId1" Type="http://schemas.openxmlformats.org/officeDocument/2006/relationships/tags" Target="../tags/tag61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59.png"/><Relationship Id="rId3" Type="http://schemas.openxmlformats.org/officeDocument/2006/relationships/tags" Target="../tags/tag63.xml"/><Relationship Id="rId2" Type="http://schemas.openxmlformats.org/officeDocument/2006/relationships/image" Target="../media/image58.png"/><Relationship Id="rId1" Type="http://schemas.openxmlformats.org/officeDocument/2006/relationships/tags" Target="../tags/tag6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0.png"/><Relationship Id="rId1" Type="http://schemas.openxmlformats.org/officeDocument/2006/relationships/tags" Target="../tags/tag64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1.png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64.png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image" Target="../media/image63.png"/><Relationship Id="rId4" Type="http://schemas.openxmlformats.org/officeDocument/2006/relationships/tags" Target="../tags/tag73.xml"/><Relationship Id="rId3" Type="http://schemas.openxmlformats.org/officeDocument/2006/relationships/image" Target="../media/image62.png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67.png"/><Relationship Id="rId7" Type="http://schemas.openxmlformats.org/officeDocument/2006/relationships/tags" Target="../tags/tag80.xml"/><Relationship Id="rId6" Type="http://schemas.openxmlformats.org/officeDocument/2006/relationships/image" Target="../media/image66.png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image" Target="../media/image65.png"/><Relationship Id="rId1" Type="http://schemas.openxmlformats.org/officeDocument/2006/relationships/tags" Target="../tags/tag76.xml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69.png"/><Relationship Id="rId4" Type="http://schemas.openxmlformats.org/officeDocument/2006/relationships/tags" Target="../tags/tag83.xml"/><Relationship Id="rId3" Type="http://schemas.openxmlformats.org/officeDocument/2006/relationships/image" Target="../media/image68.png"/><Relationship Id="rId2" Type="http://schemas.openxmlformats.org/officeDocument/2006/relationships/tags" Target="../tags/tag82.xml"/><Relationship Id="rId1" Type="http://schemas.openxmlformats.org/officeDocument/2006/relationships/tags" Target="../tags/tag81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image" Target="../media/image72.png"/><Relationship Id="rId7" Type="http://schemas.openxmlformats.org/officeDocument/2006/relationships/tags" Target="../tags/tag88.xml"/><Relationship Id="rId6" Type="http://schemas.openxmlformats.org/officeDocument/2006/relationships/image" Target="../media/image71.png"/><Relationship Id="rId5" Type="http://schemas.openxmlformats.org/officeDocument/2006/relationships/tags" Target="../tags/tag87.xml"/><Relationship Id="rId4" Type="http://schemas.openxmlformats.org/officeDocument/2006/relationships/image" Target="../media/image70.png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90.xml"/><Relationship Id="rId10" Type="http://schemas.openxmlformats.org/officeDocument/2006/relationships/image" Target="../media/image73.png"/><Relationship Id="rId1" Type="http://schemas.openxmlformats.org/officeDocument/2006/relationships/tags" Target="../tags/tag84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76.png"/><Relationship Id="rId7" Type="http://schemas.openxmlformats.org/officeDocument/2006/relationships/tags" Target="../tags/tag95.xml"/><Relationship Id="rId6" Type="http://schemas.openxmlformats.org/officeDocument/2006/relationships/image" Target="../media/image75.png"/><Relationship Id="rId5" Type="http://schemas.openxmlformats.org/officeDocument/2006/relationships/tags" Target="../tags/tag94.xml"/><Relationship Id="rId4" Type="http://schemas.openxmlformats.org/officeDocument/2006/relationships/image" Target="../media/image74.png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78.png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image" Target="../media/image77.png"/><Relationship Id="rId1" Type="http://schemas.openxmlformats.org/officeDocument/2006/relationships/tags" Target="../tags/tag96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03.xml"/><Relationship Id="rId7" Type="http://schemas.openxmlformats.org/officeDocument/2006/relationships/image" Target="../media/image81.png"/><Relationship Id="rId6" Type="http://schemas.openxmlformats.org/officeDocument/2006/relationships/tags" Target="../tags/tag102.xml"/><Relationship Id="rId5" Type="http://schemas.openxmlformats.org/officeDocument/2006/relationships/image" Target="../media/image80.png"/><Relationship Id="rId4" Type="http://schemas.openxmlformats.org/officeDocument/2006/relationships/tags" Target="../tags/tag101.xml"/><Relationship Id="rId3" Type="http://schemas.openxmlformats.org/officeDocument/2006/relationships/image" Target="../media/image79.png"/><Relationship Id="rId2" Type="http://schemas.openxmlformats.org/officeDocument/2006/relationships/tags" Target="../tags/tag100.xml"/><Relationship Id="rId10" Type="http://schemas.openxmlformats.org/officeDocument/2006/relationships/notesSlide" Target="../notesSlides/notesSlide8.xml"/><Relationship Id="rId1" Type="http://schemas.openxmlformats.org/officeDocument/2006/relationships/tags" Target="../tags/tag99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84.png"/><Relationship Id="rId7" Type="http://schemas.openxmlformats.org/officeDocument/2006/relationships/tags" Target="../tags/tag108.xml"/><Relationship Id="rId6" Type="http://schemas.openxmlformats.org/officeDocument/2006/relationships/tags" Target="../tags/tag107.xml"/><Relationship Id="rId5" Type="http://schemas.openxmlformats.org/officeDocument/2006/relationships/image" Target="../media/image83.png"/><Relationship Id="rId4" Type="http://schemas.openxmlformats.org/officeDocument/2006/relationships/tags" Target="../tags/tag106.xml"/><Relationship Id="rId3" Type="http://schemas.openxmlformats.org/officeDocument/2006/relationships/image" Target="../media/image82.png"/><Relationship Id="rId2" Type="http://schemas.openxmlformats.org/officeDocument/2006/relationships/tags" Target="../tags/tag105.xml"/><Relationship Id="rId10" Type="http://schemas.openxmlformats.org/officeDocument/2006/relationships/notesSlide" Target="../notesSlides/notesSlide9.xml"/><Relationship Id="rId1" Type="http://schemas.openxmlformats.org/officeDocument/2006/relationships/tags" Target="../tags/tag104.xml"/></Relationships>
</file>

<file path=ppt/slides/_rels/slide3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86.png"/><Relationship Id="rId4" Type="http://schemas.openxmlformats.org/officeDocument/2006/relationships/tags" Target="../tags/tag111.xml"/><Relationship Id="rId3" Type="http://schemas.openxmlformats.org/officeDocument/2006/relationships/image" Target="../media/image85.png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2" Type="http://schemas.openxmlformats.org/officeDocument/2006/relationships/slideLayout" Target="../slideLayouts/slideLayout3.xml"/><Relationship Id="rId21" Type="http://schemas.openxmlformats.org/officeDocument/2006/relationships/tags" Target="../tags/tag23.xml"/><Relationship Id="rId20" Type="http://schemas.openxmlformats.org/officeDocument/2006/relationships/tags" Target="../tags/tag22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88.png"/><Relationship Id="rId5" Type="http://schemas.openxmlformats.org/officeDocument/2006/relationships/tags" Target="../tags/tag115.xml"/><Relationship Id="rId4" Type="http://schemas.openxmlformats.org/officeDocument/2006/relationships/image" Target="../media/image87.png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1.png"/><Relationship Id="rId8" Type="http://schemas.openxmlformats.org/officeDocument/2006/relationships/tags" Target="../tags/tag121.xml"/><Relationship Id="rId7" Type="http://schemas.openxmlformats.org/officeDocument/2006/relationships/image" Target="../media/image90.png"/><Relationship Id="rId6" Type="http://schemas.openxmlformats.org/officeDocument/2006/relationships/tags" Target="../tags/tag120.xml"/><Relationship Id="rId5" Type="http://schemas.openxmlformats.org/officeDocument/2006/relationships/image" Target="../media/image89.png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1" Type="http://schemas.openxmlformats.org/officeDocument/2006/relationships/notesSlide" Target="../notesSlides/notesSlide11.xml"/><Relationship Id="rId10" Type="http://schemas.openxmlformats.org/officeDocument/2006/relationships/slideLayout" Target="../slideLayouts/slideLayout3.xml"/><Relationship Id="rId1" Type="http://schemas.openxmlformats.org/officeDocument/2006/relationships/tags" Target="../tags/tag116.xml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image" Target="../media/image93.png"/><Relationship Id="rId5" Type="http://schemas.openxmlformats.org/officeDocument/2006/relationships/tags" Target="../tags/tag125.xml"/><Relationship Id="rId4" Type="http://schemas.openxmlformats.org/officeDocument/2006/relationships/tags" Target="../tags/tag124.xml"/><Relationship Id="rId3" Type="http://schemas.openxmlformats.org/officeDocument/2006/relationships/image" Target="../media/image92.png"/><Relationship Id="rId2" Type="http://schemas.openxmlformats.org/officeDocument/2006/relationships/tags" Target="../tags/tag123.xml"/><Relationship Id="rId1" Type="http://schemas.openxmlformats.org/officeDocument/2006/relationships/tags" Target="../tags/tag122.xml"/></Relationships>
</file>

<file path=ppt/slides/_rels/slide4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95.png"/><Relationship Id="rId7" Type="http://schemas.openxmlformats.org/officeDocument/2006/relationships/tags" Target="../tags/tag132.xml"/><Relationship Id="rId6" Type="http://schemas.openxmlformats.org/officeDocument/2006/relationships/image" Target="../media/image94.png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image" Target="../media/image63.png"/><Relationship Id="rId2" Type="http://schemas.openxmlformats.org/officeDocument/2006/relationships/tags" Target="../tags/tag129.xml"/><Relationship Id="rId1" Type="http://schemas.openxmlformats.org/officeDocument/2006/relationships/tags" Target="../tags/tag128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98.png"/><Relationship Id="rId6" Type="http://schemas.openxmlformats.org/officeDocument/2006/relationships/tags" Target="../tags/tag136.xml"/><Relationship Id="rId5" Type="http://schemas.openxmlformats.org/officeDocument/2006/relationships/image" Target="../media/image97.png"/><Relationship Id="rId4" Type="http://schemas.openxmlformats.org/officeDocument/2006/relationships/tags" Target="../tags/tag135.xml"/><Relationship Id="rId3" Type="http://schemas.openxmlformats.org/officeDocument/2006/relationships/image" Target="../media/image96.png"/><Relationship Id="rId2" Type="http://schemas.openxmlformats.org/officeDocument/2006/relationships/tags" Target="../tags/tag134.xml"/><Relationship Id="rId1" Type="http://schemas.openxmlformats.org/officeDocument/2006/relationships/tags" Target="../tags/tag133.xml"/></Relationships>
</file>

<file path=ppt/slides/_rels/slide4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41.xml"/><Relationship Id="rId7" Type="http://schemas.openxmlformats.org/officeDocument/2006/relationships/image" Target="../media/image101.png"/><Relationship Id="rId6" Type="http://schemas.openxmlformats.org/officeDocument/2006/relationships/tags" Target="../tags/tag140.xml"/><Relationship Id="rId5" Type="http://schemas.openxmlformats.org/officeDocument/2006/relationships/image" Target="../media/image100.png"/><Relationship Id="rId4" Type="http://schemas.openxmlformats.org/officeDocument/2006/relationships/tags" Target="../tags/tag139.xml"/><Relationship Id="rId3" Type="http://schemas.openxmlformats.org/officeDocument/2006/relationships/image" Target="../media/image99.png"/><Relationship Id="rId2" Type="http://schemas.openxmlformats.org/officeDocument/2006/relationships/tags" Target="../tags/tag138.xml"/><Relationship Id="rId1" Type="http://schemas.openxmlformats.org/officeDocument/2006/relationships/tags" Target="../tags/tag137.xml"/></Relationships>
</file>

<file path=ppt/slides/_rels/slide4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03.png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image" Target="../media/image102.png"/><Relationship Id="rId1" Type="http://schemas.openxmlformats.org/officeDocument/2006/relationships/tags" Target="../tags/tag142.xml"/></Relationships>
</file>

<file path=ppt/slides/_rels/slide4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106.png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image" Target="../media/image105.png"/><Relationship Id="rId4" Type="http://schemas.openxmlformats.org/officeDocument/2006/relationships/tags" Target="../tags/tag147.xml"/><Relationship Id="rId3" Type="http://schemas.openxmlformats.org/officeDocument/2006/relationships/image" Target="../media/image104.png"/><Relationship Id="rId2" Type="http://schemas.openxmlformats.org/officeDocument/2006/relationships/tags" Target="../tags/tag146.xml"/><Relationship Id="rId1" Type="http://schemas.openxmlformats.org/officeDocument/2006/relationships/tags" Target="../tags/tag145.xml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109.png"/><Relationship Id="rId7" Type="http://schemas.openxmlformats.org/officeDocument/2006/relationships/tags" Target="../tags/tag154.xml"/><Relationship Id="rId6" Type="http://schemas.openxmlformats.org/officeDocument/2006/relationships/image" Target="../media/image108.png"/><Relationship Id="rId5" Type="http://schemas.openxmlformats.org/officeDocument/2006/relationships/tags" Target="../tags/tag153.xml"/><Relationship Id="rId4" Type="http://schemas.openxmlformats.org/officeDocument/2006/relationships/image" Target="../media/image107.png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" Type="http://schemas.openxmlformats.org/officeDocument/2006/relationships/tags" Target="../tags/tag150.xml"/></Relationships>
</file>

<file path=ppt/slides/_rels/slide4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11.png"/><Relationship Id="rId3" Type="http://schemas.openxmlformats.org/officeDocument/2006/relationships/tags" Target="../tags/tag156.xml"/><Relationship Id="rId2" Type="http://schemas.openxmlformats.org/officeDocument/2006/relationships/image" Target="../media/image110.png"/><Relationship Id="rId1" Type="http://schemas.openxmlformats.org/officeDocument/2006/relationships/tags" Target="../tags/tag15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13.wmf"/><Relationship Id="rId4" Type="http://schemas.openxmlformats.org/officeDocument/2006/relationships/oleObject" Target="../embeddings/oleObject2.bin"/><Relationship Id="rId3" Type="http://schemas.openxmlformats.org/officeDocument/2006/relationships/image" Target="../media/image112.wmf"/><Relationship Id="rId2" Type="http://schemas.openxmlformats.org/officeDocument/2006/relationships/oleObject" Target="../embeddings/oleObject1.bin"/><Relationship Id="rId1" Type="http://schemas.openxmlformats.org/officeDocument/2006/relationships/tags" Target="../tags/tag15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image" Target="../media/image26.png"/><Relationship Id="rId1" Type="http://schemas.openxmlformats.org/officeDocument/2006/relationships/tags" Target="../tags/tag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8.png"/><Relationship Id="rId1" Type="http://schemas.openxmlformats.org/officeDocument/2006/relationships/tags" Target="../tags/tag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8" name="内容占位符 1"/>
          <p:cNvSpPr>
            <a:spLocks noGrp="1"/>
          </p:cNvSpPr>
          <p:nvPr>
            <p:ph sz="quarter" idx="10"/>
          </p:nvPr>
        </p:nvSpPr>
        <p:spPr>
          <a:xfrm>
            <a:off x="223520" y="984885"/>
            <a:ext cx="8756650" cy="2950210"/>
          </a:xfrm>
        </p:spPr>
        <p:txBody>
          <a:bodyPr vert="horz" wrap="square" lIns="104123" tIns="52061" rIns="104123" bIns="52061" numCol="1" anchor="ctr" anchorCtr="0" compatLnSpc="1">
            <a:noAutofit/>
          </a:bodyPr>
          <a:lstStyle/>
          <a:p>
            <a:pPr marL="0" indent="0" algn="ctr" fontAlgn="base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zh-C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线上</a:t>
            </a:r>
            <a:r>
              <a:rPr lang="zh-C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劳动合同操作流程</a:t>
            </a:r>
            <a:endParaRPr lang="zh-CN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fontAlgn="base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kumimoji="0" lang="zh-CN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门店人事合同信息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170" y="2751455"/>
            <a:ext cx="8884285" cy="26428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sz="12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新增页面中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甲方信息：点击甲方名称会自动弹出本门店的公司名称，选择公司名称即可，法定代表人、地址、公司注册类型、类型电话会自动弹出正确信息；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注：1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、门店店长岗位的劳动合同主体为：贵州合力惠民民生超市股份有限公司；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2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、总部储备干部、门店业务值班经理（含总部储备）、门店综合服务负责人（含总部储备）合同主体为：贵州合力购物有限责任公司；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3、以上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岗位由总部负责签订，门店知晓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即可；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4、门店课长级（含）以下岗位由门店自行签订，其合同主体为：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、新入职人员按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本门店营业执照上的名称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签订；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                                                     b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、老员工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续签按社保缴纳公司签订。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97815" y="631190"/>
            <a:ext cx="8469630" cy="212026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门店人事合同信息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550" y="3073400"/>
            <a:ext cx="8883015" cy="25761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sz="12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新增页面中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乙方信息：首先在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联系电话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框内输入乙方（签订合同人员）的正确电话号码，其中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乙方同步钉钉的个人信息（姓名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岗位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部门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身份证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文化程度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身份证地址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电子邮箱（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QQ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邮箱））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则会自动弹出；仅电子邮箱不是必填项；其中工作类型需</a:t>
            </a:r>
            <a:r>
              <a:rPr 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手动选择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：经营管理（课助含以上）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经营员工（组长含以下）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后勤管理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（课助含以上）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后勤员工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（组长含以下，食品安全员、出纳、系统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等）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、框内填写的联系电话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必须和钉钉后台的电话号码一致方可有效；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若出现乙方的信息有部分未自动弹出的情况，则代表钉钉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工作台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智能人事中，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乙方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人事档案信息未维护完整，则需先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再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钉钉系统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对乙方人事档案进行维护后，回到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人事合同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页面重新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输入电话号码，点击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Eeter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键，自动生成所有信息。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80695" y="572135"/>
            <a:ext cx="8181975" cy="239966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门店人事合同信息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170" y="2920365"/>
            <a:ext cx="8883015" cy="23437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sz="12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新增页面中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合同信息：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签署类型：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新入职员工选择新签，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老员工统一选择续签；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2、合同限期类型：统一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固定期限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；注：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全员不限入职时间，都按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年签订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次合同执行；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3、合同开始日期和结束日期：合同开始日期：新签从入职之日起，续签从换签之日起（此次换签统一从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2023/7/1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起签订）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，选定之后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合同结束日期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系统会自动生成；（注：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签订期限系统自动生成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年整）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4、试用期开始日期和结束日期：选择签署类型为新签，且合同开始日期选定后，系统会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自动生成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试用期开始和结束日期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试用期期限系统自动生成</a:t>
            </a:r>
            <a:r>
              <a:rPr 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个月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，但实际转正时间可根据工作表现情况在1-6个月内按公司流程发起转正申请，不一定非要到6个月才能转正）；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选择签署类型为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续签则无试用期，系统不会弹出试用期的相关信息；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5、 是否缴纳社保：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选择签署类型为续签才会弹出是否缴纳社保选项，务必按实际是否缴纳社保情况来选择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是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否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98170" y="1923415"/>
            <a:ext cx="7515225" cy="11283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98170" y="565150"/>
            <a:ext cx="7515225" cy="11385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门店人事合同信息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hlinkClick r:id="rId1" action="ppaction://hlinkfile"/>
          </p:cNvPr>
          <p:cNvSpPr txBox="1"/>
          <p:nvPr/>
        </p:nvSpPr>
        <p:spPr>
          <a:xfrm>
            <a:off x="130493" y="2642291"/>
            <a:ext cx="8883015" cy="28086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sz="12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新增页面中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劳动报酬：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试用期工资：以实际填写；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、转正工资：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、明确金额直接填，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、未明确金额则填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定岗定薪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、劳动报酬组成部分，统一按照《劳动合同版工资标准》中工资总额最接近实际工资标准的填写，切记不得超过表内的工资总额标准以上来填写，若对应表内的组成部分标准有0的则空着不填，表内的对应项目及金额不能修改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注：《劳动合同版工资标准》分为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类、一类、二类、三类门店由唐琪负责发送，社区店由杨秀敏负责发送，总部物流部及中央厨房员工岗位由王玲玲发送。合同中的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劳动报酬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各项相加都不等于实际工资总额，是便于合规，部分项目不能体现在合同中，但每月工资肯定会按实际总额发放的。（员工问到做的解释）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岗位津贴和父母生活津贴：工资标准内体现该岗位有此项则选择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享受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在岗位津贴和父母津贴内填具体金额，不享受则不填；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、合同审核人工号及姓名：审批该合同人员的工号及姓名（总部申民明总审核/门店店长审核）；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、所有信息检查无误后点击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立即提交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即可。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04800" y="588645"/>
            <a:ext cx="8251190" cy="2152015"/>
          </a:xfrm>
          <a:prstGeom prst="rect">
            <a:avLst/>
          </a:prstGeom>
        </p:spPr>
      </p:pic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468235" y="4833620"/>
          <a:ext cx="817880" cy="554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showAsIcon="1" r:id="rId4" imgW="971550" imgH="666750" progId="Excel.Sheet.12">
                  <p:embed/>
                </p:oleObj>
              </mc:Choice>
              <mc:Fallback>
                <p:oleObj name="" showAsIcon="1" r:id="rId4" imgW="971550" imgH="666750" progId="Excel.Sheet.12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68235" y="4833620"/>
                        <a:ext cx="817880" cy="5543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门店人事合同信息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4655" y="570230"/>
            <a:ext cx="8883015" cy="15132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新增劳动合同成功后，系统将自动跳转至下图所示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界面，第一步点击提交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第二步点击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确认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7345" y="1134745"/>
            <a:ext cx="8642350" cy="361251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2.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门店人事电子合同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发起资料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填充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459740"/>
            <a:ext cx="9090025" cy="5099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合同确认提交后：第一步点击门店人事合同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第二步点击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门店人事电子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39115" y="1109345"/>
            <a:ext cx="7704455" cy="36766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2.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门店人事电子合同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发起资料填充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6840" y="549275"/>
            <a:ext cx="8697595" cy="5981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进入门店人事电子合同后：第一步点击发起资料填充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第二步点击确认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2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发起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资料填充</a:t>
            </a:r>
            <a:r>
              <a:rPr lang="zh-CN" altLang="en-US" sz="12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后状态会显示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资料填充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钉钉将发送待办到员工的钉钉账户上，员工点击完成待办进行资料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填充。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24535" y="1390015"/>
            <a:ext cx="7348220" cy="31400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3.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门店人事电子合同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创建电子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6840" y="459740"/>
            <a:ext cx="8697595" cy="5981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待签订合同本人钉钉收到待办通知后点击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发起人事审核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、合同发起人将收到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钉钉待办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]——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待办链接进入审核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登录门店人事电子合同，如下图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所示点击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创建电子合同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41245" y="1210310"/>
            <a:ext cx="6545580" cy="333756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6215" y="1341755"/>
            <a:ext cx="2072005" cy="303593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3.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门店人事电子合同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创建电子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4800" y="4175125"/>
            <a:ext cx="8697595" cy="12058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进入创建电子合同页面：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1.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审核员工上传的信息，点击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下一项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进行切换；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2.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务必仔细核对员工提交信息是否有误，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要求：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一、员工利益冲突申报表是否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属实；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upload_post_object_v2_0317643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2405" y="565150"/>
            <a:ext cx="5917565" cy="369316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3.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门店人事电子合同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创建电子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4800" y="3536315"/>
            <a:ext cx="8697595" cy="16998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二、入职资料提交：（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）本人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寸红底证件照、身份证正反面（必填）（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）学历证（非必填，大专以上提供）（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）体检报告所有页全部上传（必填）（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）离职证明（非必填，无证明不上传）（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）银行卡（必填）（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）其他相关资质证书（非必填，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无证明不上传）；注：可点击图片放大查看；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资料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审核无误点击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生成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PDF”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，点击确认；若有误，点击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打回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并通知员工本人重新按要求提交，合同信息回到确认提交步骤。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863340" y="1205865"/>
            <a:ext cx="2456815" cy="1372235"/>
          </a:xfrm>
          <a:prstGeom prst="rect">
            <a:avLst/>
          </a:prstGeom>
        </p:spPr>
      </p:pic>
      <p:sp>
        <p:nvSpPr>
          <p:cNvPr id="5" name="右箭头 4"/>
          <p:cNvSpPr/>
          <p:nvPr>
            <p:custDataLst>
              <p:tags r:id="rId3"/>
            </p:custDataLst>
          </p:nvPr>
        </p:nvSpPr>
        <p:spPr>
          <a:xfrm>
            <a:off x="3423285" y="1936115"/>
            <a:ext cx="353060" cy="889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339330" y="1307465"/>
            <a:ext cx="1514475" cy="962025"/>
          </a:xfrm>
          <a:prstGeom prst="rect">
            <a:avLst/>
          </a:prstGeom>
        </p:spPr>
      </p:pic>
      <p:sp>
        <p:nvSpPr>
          <p:cNvPr id="7" name="右箭头 6"/>
          <p:cNvSpPr/>
          <p:nvPr>
            <p:custDataLst>
              <p:tags r:id="rId6"/>
            </p:custDataLst>
          </p:nvPr>
        </p:nvSpPr>
        <p:spPr>
          <a:xfrm>
            <a:off x="6585585" y="1936115"/>
            <a:ext cx="353060" cy="889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10845" y="666115"/>
            <a:ext cx="2870200" cy="2773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6085" y="2870835"/>
            <a:ext cx="9143365" cy="132588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zh-CN" sz="311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一、流程图</a:t>
            </a:r>
            <a:br>
              <a:rPr lang="zh-CN" sz="311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sz="311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二、操作步骤</a:t>
            </a:r>
            <a:br>
              <a:rPr lang="zh-CN" sz="4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、门店人事操作</a:t>
            </a:r>
            <a:br>
              <a:rPr lang="zh-CN" altLang="en-US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、门店人事合同审批</a:t>
            </a:r>
            <a:br>
              <a:rPr lang="zh-CN" altLang="en-US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、企业盖章</a:t>
            </a:r>
            <a:br>
              <a:rPr lang="zh-CN" altLang="en-US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、员工操作</a:t>
            </a:r>
            <a:br>
              <a:rPr lang="zh-CN" altLang="en-US" sz="222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11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三、其他说明</a:t>
            </a:r>
            <a:br>
              <a:rPr lang="zh-CN" altLang="en-US" sz="311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311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55900" y="3053715"/>
            <a:ext cx="39389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accent1">
                    <a:lumMod val="75000"/>
                  </a:schemeClr>
                </a:solidFill>
              </a:rPr>
              <a:t>   </a:t>
            </a:r>
            <a:endParaRPr lang="zh-CN" alt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13385" y="406400"/>
            <a:ext cx="9143365" cy="1325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/>
          </a:bodyPr>
          <a:lstStyle>
            <a:lvl1pPr algn="l" defTabSz="7626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615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br>
              <a:rPr lang="zh-CN" altLang="en-US" sz="4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4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3.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门店人事电子合同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创建电子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4800" y="4058285"/>
            <a:ext cx="8697595" cy="12553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进入创建电子合同页面：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1.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务必仔细核对员工提交信息是否有误，审核无误点击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生成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PDF”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，点击确认；若有误，点击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打回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，合同信息回到确认提交步骤。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、全员合同签订年限为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年，若选择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年、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年或其他者请门店店长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综合服务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负责人配合与员工本人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沟通；</a:t>
            </a:r>
            <a:endParaRPr lang="zh-CN" altLang="en-US" sz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2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、入职后签订过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次或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次合同的选择固定，签订过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次（含）以上合同的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选择非固定。</a:t>
            </a:r>
            <a:endParaRPr lang="zh-CN" altLang="en-US" sz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右箭头 12"/>
          <p:cNvSpPr/>
          <p:nvPr>
            <p:custDataLst>
              <p:tags r:id="rId1"/>
            </p:custDataLst>
          </p:nvPr>
        </p:nvSpPr>
        <p:spPr>
          <a:xfrm>
            <a:off x="4476750" y="1642745"/>
            <a:ext cx="353060" cy="889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052185" y="3056890"/>
            <a:ext cx="1504950" cy="495300"/>
          </a:xfrm>
          <a:prstGeom prst="rect">
            <a:avLst/>
          </a:prstGeom>
        </p:spPr>
      </p:pic>
      <p:sp>
        <p:nvSpPr>
          <p:cNvPr id="7" name="右箭头 6"/>
          <p:cNvSpPr/>
          <p:nvPr>
            <p:custDataLst>
              <p:tags r:id="rId4"/>
            </p:custDataLst>
          </p:nvPr>
        </p:nvSpPr>
        <p:spPr>
          <a:xfrm rot="5400000">
            <a:off x="6445885" y="2525395"/>
            <a:ext cx="381635" cy="9525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12165" y="822325"/>
            <a:ext cx="3556635" cy="223456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69205" y="755015"/>
            <a:ext cx="2940050" cy="153352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3.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门店人事电子合同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创建电子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4800" y="4199890"/>
            <a:ext cx="8697595" cy="11772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创建电子合同点击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打回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后：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需进入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门店人事合同信息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重新进行合同信息确认提交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：第一步点击提交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第二步点击确认；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再进入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[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门店人事电子合同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]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发起资料填充：第一步点击发起资料填充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第二步点击确认。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需完成以上两步操作，员工才能收到退回的通知，重新修改提交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通知员工本人重新按要求提交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3305" y="534035"/>
            <a:ext cx="7311390" cy="16884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43305" y="2339340"/>
            <a:ext cx="7312025" cy="174371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981200" y="1812925"/>
            <a:ext cx="5939790" cy="12274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</a:t>
            </a:r>
            <a:r>
              <a:rPr lang="en-US" altLang="zh-CN" sz="2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门店人事合同审批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1350" b="1">
                <a:sym typeface="+mn-ea"/>
              </a:rPr>
              <a:t> </a:t>
            </a:r>
            <a:endParaRPr lang="en-US" altLang="zh-CN" sz="1350" b="1">
              <a:sym typeface="+mn-ea"/>
            </a:endParaRPr>
          </a:p>
          <a:p>
            <a:r>
              <a:rPr lang="en-US" altLang="zh-CN" sz="1350" b="1">
                <a:sym typeface="+mn-ea"/>
              </a:rPr>
              <a:t>                 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en-US" altLang="zh-CN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endParaRPr lang="en-US" altLang="zh-CN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总部申民明总</a:t>
            </a:r>
            <a:r>
              <a:rPr lang="en-US" altLang="zh-CN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           </a:t>
            </a:r>
            <a:r>
              <a:rPr lang="zh-CN" altLang="en-US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电脑端、手机端操作 </a:t>
            </a:r>
            <a:endParaRPr lang="zh-CN" altLang="en-US" sz="14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门店店长 </a:t>
            </a:r>
            <a:r>
              <a:rPr lang="en-US" altLang="zh-CN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en-US" altLang="zh-CN" sz="1350" b="1">
                <a:sym typeface="+mn-ea"/>
              </a:rPr>
              <a:t>         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门店人事合同审批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0655" y="544830"/>
            <a:ext cx="9124950" cy="8534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合同发起人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[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创建电子合同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]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后，总部申民明总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门店店长进行人事合同审批。（如下图所示）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一：钉钉端（批量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审批）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总部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申民明总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店长收到钉钉待办：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点击钉钉待办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点击合同审批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点击批量审批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可勾选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批量选择合同审批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点击审批通过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注：请提醒门店店长务必审核合同无误再批量审核。</a:t>
            </a:r>
            <a:endParaRPr lang="zh-CN" altLang="en-US" sz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76580" y="1684020"/>
            <a:ext cx="2199005" cy="3275965"/>
          </a:xfrm>
          <a:prstGeom prst="rect">
            <a:avLst/>
          </a:prstGeom>
        </p:spPr>
      </p:pic>
      <p:sp>
        <p:nvSpPr>
          <p:cNvPr id="11" name="右箭头 10"/>
          <p:cNvSpPr/>
          <p:nvPr>
            <p:custDataLst>
              <p:tags r:id="rId3"/>
            </p:custDataLst>
          </p:nvPr>
        </p:nvSpPr>
        <p:spPr>
          <a:xfrm>
            <a:off x="2879725" y="3075305"/>
            <a:ext cx="353060" cy="889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512185" y="1684020"/>
            <a:ext cx="2258695" cy="3230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507480" y="1684020"/>
            <a:ext cx="2153285" cy="3321685"/>
          </a:xfrm>
          <a:prstGeom prst="rect">
            <a:avLst/>
          </a:prstGeom>
        </p:spPr>
      </p:pic>
      <p:sp>
        <p:nvSpPr>
          <p:cNvPr id="10" name="右箭头 9"/>
          <p:cNvSpPr/>
          <p:nvPr>
            <p:custDataLst>
              <p:tags r:id="rId8"/>
            </p:custDataLst>
          </p:nvPr>
        </p:nvSpPr>
        <p:spPr>
          <a:xfrm>
            <a:off x="5873750" y="3164205"/>
            <a:ext cx="353060" cy="889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589395" y="1207770"/>
            <a:ext cx="200025" cy="1905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门店人事合同审批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523875"/>
            <a:ext cx="9090025" cy="6191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单个审批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：点击合同信息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点击审批通过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审批拒绝，若审批拒绝需输入打回原因，点击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即可。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48660" y="1264285"/>
            <a:ext cx="2404110" cy="34315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477000" y="1195705"/>
            <a:ext cx="2252980" cy="3464560"/>
          </a:xfrm>
          <a:prstGeom prst="rect">
            <a:avLst/>
          </a:prstGeom>
        </p:spPr>
      </p:pic>
      <p:sp>
        <p:nvSpPr>
          <p:cNvPr id="11" name="右箭头 10"/>
          <p:cNvSpPr/>
          <p:nvPr>
            <p:custDataLst>
              <p:tags r:id="rId5"/>
            </p:custDataLst>
          </p:nvPr>
        </p:nvSpPr>
        <p:spPr>
          <a:xfrm>
            <a:off x="2732405" y="2815590"/>
            <a:ext cx="353060" cy="889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60375" y="1264285"/>
            <a:ext cx="2035810" cy="3431540"/>
          </a:xfrm>
          <a:prstGeom prst="rect">
            <a:avLst/>
          </a:prstGeom>
        </p:spPr>
      </p:pic>
      <p:sp>
        <p:nvSpPr>
          <p:cNvPr id="5" name="右箭头 4"/>
          <p:cNvSpPr/>
          <p:nvPr>
            <p:custDataLst>
              <p:tags r:id="rId8"/>
            </p:custDataLst>
          </p:nvPr>
        </p:nvSpPr>
        <p:spPr>
          <a:xfrm>
            <a:off x="5888355" y="2815590"/>
            <a:ext cx="353060" cy="889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门店人事合同审批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55" y="617855"/>
            <a:ext cx="9090025" cy="800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方式二：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电脑端，登录合同管理进入门店人事合同审批：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第一步点击门店人事合同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第二步点击门店人事合同审批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第三步选择审批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38200" y="1691005"/>
            <a:ext cx="6954520" cy="327723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门店人事合同审批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459740"/>
            <a:ext cx="9090025" cy="7937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进入审批界面，如下图所示；</a:t>
            </a: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1.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对合同进行审批：选择通过或不通过，若不通过需输入打回原因，点击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立即提交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即可。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588510" y="1517015"/>
            <a:ext cx="4358640" cy="28987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9240" y="1517015"/>
            <a:ext cx="3916045" cy="290004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095500" y="1698625"/>
            <a:ext cx="4700270" cy="12274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</a:t>
            </a:r>
            <a:r>
              <a:rPr lang="en-US" altLang="zh-CN" sz="20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2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企业盖章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1350" b="1">
                <a:sym typeface="+mn-ea"/>
              </a:rPr>
              <a:t> </a:t>
            </a:r>
            <a:endParaRPr lang="en-US" altLang="zh-CN" sz="1350" b="1">
              <a:sym typeface="+mn-ea"/>
            </a:endParaRPr>
          </a:p>
          <a:p>
            <a:r>
              <a:rPr lang="en-US" altLang="zh-CN" sz="1350" b="1">
                <a:sym typeface="+mn-ea"/>
              </a:rPr>
              <a:t>                 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en-US" altLang="zh-CN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endParaRPr lang="en-US" altLang="zh-CN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en-US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总部李德刚</a:t>
            </a:r>
            <a:r>
              <a:rPr lang="en-US" altLang="zh-CN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                                        </a:t>
            </a:r>
            <a:r>
              <a:rPr lang="zh-CN" altLang="en-US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1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门店店长 </a:t>
            </a:r>
            <a:r>
              <a:rPr lang="en-US" altLang="zh-CN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1350" b="1">
                <a:sym typeface="+mn-ea"/>
              </a:rPr>
              <a:t>          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55665" y="2553335"/>
            <a:ext cx="15430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电脑端操作</a:t>
            </a:r>
            <a:endParaRPr lang="zh-CN" altLang="en-US" sz="14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企业盖章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印章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授权人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4975" y="517525"/>
            <a:ext cx="8648700" cy="4298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第一步点击门店人事合同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第二步点击门店人事电子合同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第三步点击盖章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34975" y="1136650"/>
            <a:ext cx="8025765" cy="392303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企业盖章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印章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授权人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4975" y="517525"/>
            <a:ext cx="8648700" cy="7175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进入盖章页面：使用印章授权人手机支付宝扫码进行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盖章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20000"/>
              </a:lnSpc>
              <a:buClrTx/>
              <a:buSzTx/>
              <a:buFontTx/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注：员工签字和企业盖章步骤无序，都完成后即合同流程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结束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00735" y="1335405"/>
            <a:ext cx="7699375" cy="37388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55900" y="3053715"/>
            <a:ext cx="39389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accent1">
                    <a:lumMod val="75000"/>
                  </a:schemeClr>
                </a:solidFill>
              </a:rPr>
              <a:t>   </a:t>
            </a:r>
            <a:endParaRPr lang="zh-CN" alt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1669415"/>
            <a:ext cx="9143365" cy="1325880"/>
          </a:xfrm>
        </p:spPr>
        <p:txBody>
          <a:bodyPr>
            <a:normAutofit/>
          </a:bodyPr>
          <a:p>
            <a:pPr algn="ctr">
              <a:lnSpc>
                <a:spcPct val="150000"/>
              </a:lnSpc>
            </a:pPr>
            <a:r>
              <a:rPr lang="zh-CN" sz="4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一、流程图</a:t>
            </a:r>
            <a:endParaRPr lang="zh-CN" sz="4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507615" y="2457450"/>
            <a:ext cx="4813935" cy="16732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个人认证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、资料填充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、文件上传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、发起人事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、薪酬文件（签署文件）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350" b="1"/>
              <a:t>     </a:t>
            </a:r>
            <a:endParaRPr lang="zh-CN" altLang="en-US" sz="1350"/>
          </a:p>
          <a:p>
            <a:endParaRPr lang="en-US" altLang="zh-CN" sz="1350" b="1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658745" y="1231900"/>
            <a:ext cx="3430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员工操作（钉钉</a:t>
            </a:r>
            <a:r>
              <a:rPr lang="zh-CN" altLang="en-US" sz="2400" b="1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zh-CN" altLang="en-US" sz="2400" b="1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2558256" y="2104073"/>
            <a:ext cx="956786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35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新签</a:t>
            </a:r>
            <a:r>
              <a:rPr lang="zh-CN" altLang="en-US" sz="135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合同</a:t>
            </a:r>
            <a:endParaRPr lang="zh-CN" altLang="en-US" sz="135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5238115" y="2457450"/>
            <a:ext cx="4025900" cy="8464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个人认证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、发起人事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、薪酬文件（签署文件）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350" b="1"/>
              <a:t>     </a:t>
            </a:r>
            <a:endParaRPr lang="zh-CN" altLang="en-US" sz="1350"/>
          </a:p>
          <a:p>
            <a:endParaRPr lang="en-US" altLang="zh-CN" sz="1350" b="1"/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5132546" y="2104073"/>
            <a:ext cx="956786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35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续签</a:t>
            </a:r>
            <a:r>
              <a:rPr lang="zh-CN" altLang="en-US" sz="135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合同</a:t>
            </a:r>
            <a:endParaRPr lang="zh-CN" altLang="en-US" sz="135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个人认证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8910" y="588645"/>
            <a:ext cx="8975090" cy="758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5620"/>
            <a:ext cx="8326755" cy="774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20000"/>
              </a:lnSpc>
            </a:pP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合同发起人发起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</a:t>
            </a: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资料填充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]</a:t>
            </a: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后，员工将收到钉钉</a:t>
            </a: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待办：</a:t>
            </a:r>
            <a:endParaRPr lang="zh-CN" altLang="en-US" sz="1200" kern="0">
              <a:solidFill>
                <a:srgbClr val="005BA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路径：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第一步点击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[</a:t>
            </a: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钉钉协作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]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第二步点击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[</a:t>
            </a: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待办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]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第三步点击签署待办信息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四步点击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[</a:t>
            </a: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未认证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]</a:t>
            </a:r>
            <a:endParaRPr lang="en-US" altLang="zh-CN" sz="1200" kern="0">
              <a:solidFill>
                <a:srgbClr val="005BA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</a:t>
            </a:r>
            <a:r>
              <a:rPr lang="zh-CN" altLang="en-US" sz="1200">
                <a:solidFill>
                  <a:srgbClr val="FF0000"/>
                </a:solidFill>
                <a:uFillTx/>
                <a:sym typeface="+mn-ea"/>
              </a:rPr>
              <a:t>注：入职人员必须完成个人认证才能进行文件签署，若已完成认证，</a:t>
            </a:r>
            <a:r>
              <a:rPr lang="zh-CN" altLang="en-US" sz="1200">
                <a:solidFill>
                  <a:srgbClr val="FF0000"/>
                </a:solidFill>
                <a:uFillTx/>
                <a:sym typeface="+mn-ea"/>
              </a:rPr>
              <a:t>直接点击</a:t>
            </a:r>
            <a:r>
              <a:rPr lang="en-US" altLang="zh-CN" sz="1200">
                <a:solidFill>
                  <a:srgbClr val="FF0000"/>
                </a:solidFill>
                <a:uFillTx/>
                <a:sym typeface="+mn-ea"/>
              </a:rPr>
              <a:t>“</a:t>
            </a:r>
            <a:r>
              <a:rPr lang="zh-CN" altLang="en-US" sz="1200">
                <a:solidFill>
                  <a:srgbClr val="FF0000"/>
                </a:solidFill>
                <a:uFillTx/>
                <a:sym typeface="+mn-ea"/>
              </a:rPr>
              <a:t>文件签署</a:t>
            </a:r>
            <a:r>
              <a:rPr lang="en-US" altLang="zh-CN" sz="1200">
                <a:solidFill>
                  <a:srgbClr val="FF0000"/>
                </a:solidFill>
                <a:uFillTx/>
                <a:sym typeface="+mn-ea"/>
              </a:rPr>
              <a:t>”</a:t>
            </a:r>
            <a:r>
              <a:rPr lang="zh-CN" altLang="en-US" sz="1200">
                <a:solidFill>
                  <a:srgbClr val="FF0000"/>
                </a:solidFill>
                <a:uFillTx/>
                <a:sym typeface="+mn-ea"/>
              </a:rPr>
              <a:t>；</a:t>
            </a:r>
            <a:endParaRPr lang="zh-CN" altLang="en-US" sz="1200">
              <a:solidFill>
                <a:srgbClr val="FF0000"/>
              </a:solidFill>
              <a:uFillTx/>
              <a:sym typeface="+mn-ea"/>
            </a:endParaRPr>
          </a:p>
          <a:p>
            <a:pPr indent="0" fontAlgn="auto">
              <a:lnSpc>
                <a:spcPct val="120000"/>
              </a:lnSpc>
            </a:pPr>
            <a:endParaRPr lang="zh-CN" altLang="en-US" sz="1200">
              <a:solidFill>
                <a:schemeClr val="tx1"/>
              </a:solidFill>
            </a:endParaRPr>
          </a:p>
          <a:p>
            <a:pPr indent="0" fontAlgn="auto">
              <a:lnSpc>
                <a:spcPct val="12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右箭头 1"/>
          <p:cNvSpPr/>
          <p:nvPr>
            <p:custDataLst>
              <p:tags r:id="rId1"/>
            </p:custDataLst>
          </p:nvPr>
        </p:nvSpPr>
        <p:spPr>
          <a:xfrm>
            <a:off x="2956560" y="3020695"/>
            <a:ext cx="364490" cy="16129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464300" y="1589405"/>
            <a:ext cx="2148205" cy="33140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56895" y="1508760"/>
            <a:ext cx="2240915" cy="3475990"/>
          </a:xfrm>
          <a:prstGeom prst="rect">
            <a:avLst/>
          </a:prstGeom>
        </p:spPr>
      </p:pic>
      <p:sp>
        <p:nvSpPr>
          <p:cNvPr id="9" name="右箭头 8"/>
          <p:cNvSpPr/>
          <p:nvPr>
            <p:custDataLst>
              <p:tags r:id="rId6"/>
            </p:custDataLst>
          </p:nvPr>
        </p:nvSpPr>
        <p:spPr>
          <a:xfrm>
            <a:off x="5932170" y="3020695"/>
            <a:ext cx="364490" cy="16129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510280" y="1684020"/>
            <a:ext cx="2292350" cy="335153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个人认证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8910" y="588645"/>
            <a:ext cx="8975090" cy="758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4485" y="3996055"/>
            <a:ext cx="8495030" cy="13315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20000"/>
              </a:lnSpc>
            </a:pP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点击未认证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后：</a:t>
            </a:r>
            <a:endParaRPr lang="en-US" altLang="zh-CN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第一步：勾选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我已阅读并同意《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e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签宝服务协议》《隐私政策》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，点击登录并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授权；</a:t>
            </a:r>
            <a:endParaRPr lang="zh-CN" altLang="en-US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第二步：输入手机收到的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验证码；</a:t>
            </a:r>
            <a:endParaRPr lang="zh-CN" altLang="en-US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第三步：勾选：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我已阅读并同意《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e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签宝服务协议》《隐私政策》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，点击开始认证。</a:t>
            </a:r>
            <a:endParaRPr lang="en-US" altLang="zh-CN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34670" y="589915"/>
            <a:ext cx="2188210" cy="3265805"/>
          </a:xfrm>
          <a:prstGeom prst="rect">
            <a:avLst/>
          </a:prstGeom>
        </p:spPr>
      </p:pic>
      <p:sp>
        <p:nvSpPr>
          <p:cNvPr id="7" name="右箭头 6"/>
          <p:cNvSpPr/>
          <p:nvPr>
            <p:custDataLst>
              <p:tags r:id="rId3"/>
            </p:custDataLst>
          </p:nvPr>
        </p:nvSpPr>
        <p:spPr>
          <a:xfrm>
            <a:off x="2786380" y="2270760"/>
            <a:ext cx="473710" cy="15430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右箭头 9"/>
          <p:cNvSpPr/>
          <p:nvPr>
            <p:custDataLst>
              <p:tags r:id="rId4"/>
            </p:custDataLst>
          </p:nvPr>
        </p:nvSpPr>
        <p:spPr>
          <a:xfrm>
            <a:off x="5720715" y="2270760"/>
            <a:ext cx="429895" cy="15430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198235" y="588645"/>
            <a:ext cx="2150745" cy="32912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366135" y="642620"/>
            <a:ext cx="2248535" cy="316357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个人认证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8910" y="588645"/>
            <a:ext cx="8975090" cy="758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870" y="588645"/>
            <a:ext cx="8326755" cy="4959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20000"/>
              </a:lnSpc>
            </a:pP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进入个人实名认证页面：可点击认证方式下的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更换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，选择认证方式（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选择人脸识别、银行卡认证、手机认证其一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即可）。</a:t>
            </a:r>
            <a:endParaRPr lang="zh-CN" altLang="en-US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endParaRPr lang="en-US" altLang="zh-CN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7" name="右箭头 6"/>
          <p:cNvSpPr/>
          <p:nvPr>
            <p:custDataLst>
              <p:tags r:id="rId1"/>
            </p:custDataLst>
          </p:nvPr>
        </p:nvSpPr>
        <p:spPr>
          <a:xfrm>
            <a:off x="4121785" y="3027045"/>
            <a:ext cx="552450" cy="18034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977765" y="1084580"/>
            <a:ext cx="2453005" cy="36645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20445" y="1144905"/>
            <a:ext cx="2661285" cy="366458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个人认证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8910" y="588645"/>
            <a:ext cx="8975090" cy="758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8305" y="4144645"/>
            <a:ext cx="8326755" cy="9842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20000"/>
              </a:lnSpc>
            </a:pP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人脸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识别：</a:t>
            </a:r>
            <a:endParaRPr lang="en-US" altLang="zh-CN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输入本人姓名、身份证号，点击下一步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点击同意协议并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认证；</a:t>
            </a:r>
            <a:endParaRPr lang="zh-CN" altLang="en-US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拿起手机按指示进行人脸识别，页面提示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认证成功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即个人认证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成功。</a:t>
            </a:r>
            <a:endParaRPr lang="zh-CN" altLang="en-US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7" name="右箭头 6"/>
          <p:cNvSpPr/>
          <p:nvPr>
            <p:custDataLst>
              <p:tags r:id="rId1"/>
            </p:custDataLst>
          </p:nvPr>
        </p:nvSpPr>
        <p:spPr>
          <a:xfrm>
            <a:off x="2317750" y="2291080"/>
            <a:ext cx="264795" cy="762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右箭头 9"/>
          <p:cNvSpPr/>
          <p:nvPr>
            <p:custDataLst>
              <p:tags r:id="rId2"/>
            </p:custDataLst>
          </p:nvPr>
        </p:nvSpPr>
        <p:spPr>
          <a:xfrm>
            <a:off x="4517390" y="2287905"/>
            <a:ext cx="278130" cy="762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52425" y="588645"/>
            <a:ext cx="1862455" cy="35153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582545" y="588645"/>
            <a:ext cx="1902460" cy="3556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795520" y="588645"/>
            <a:ext cx="1921510" cy="357949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7098030" y="588645"/>
            <a:ext cx="1747520" cy="3494405"/>
          </a:xfrm>
          <a:prstGeom prst="rect">
            <a:avLst/>
          </a:prstGeom>
        </p:spPr>
      </p:pic>
      <p:sp>
        <p:nvSpPr>
          <p:cNvPr id="20" name="右箭头 19"/>
          <p:cNvSpPr/>
          <p:nvPr>
            <p:custDataLst>
              <p:tags r:id="rId11"/>
            </p:custDataLst>
          </p:nvPr>
        </p:nvSpPr>
        <p:spPr>
          <a:xfrm>
            <a:off x="6730365" y="2364105"/>
            <a:ext cx="278130" cy="762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个人认证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8910" y="588645"/>
            <a:ext cx="8975090" cy="758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5440" y="4047490"/>
            <a:ext cx="8326755" cy="9258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20000"/>
              </a:lnSpc>
            </a:pP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手机认证：</a:t>
            </a:r>
            <a:endParaRPr lang="en-US" altLang="zh-CN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输入本人姓名、身份证号，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手机号，点击下一步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输入手机号收到的验证码，点击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立即确认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页面提示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操作成功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即个人认证成功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lang="en-US" altLang="zh-CN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7" name="右箭头 6"/>
          <p:cNvSpPr/>
          <p:nvPr>
            <p:custDataLst>
              <p:tags r:id="rId1"/>
            </p:custDataLst>
          </p:nvPr>
        </p:nvSpPr>
        <p:spPr>
          <a:xfrm>
            <a:off x="2950210" y="2131060"/>
            <a:ext cx="415290" cy="16954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右箭头 9"/>
          <p:cNvSpPr/>
          <p:nvPr>
            <p:custDataLst>
              <p:tags r:id="rId2"/>
            </p:custDataLst>
          </p:nvPr>
        </p:nvSpPr>
        <p:spPr>
          <a:xfrm>
            <a:off x="5841365" y="2131060"/>
            <a:ext cx="440055" cy="16891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7840" y="600710"/>
            <a:ext cx="2299970" cy="32029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517265" y="588645"/>
            <a:ext cx="2153285" cy="32543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452235" y="528955"/>
            <a:ext cx="2026920" cy="33147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2.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资料填充（新签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443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8120" y="586105"/>
            <a:ext cx="8648700" cy="4044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认证成功后：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第一步点击文件签署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步点击资料填充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34060" y="1178560"/>
            <a:ext cx="2346325" cy="3330575"/>
          </a:xfrm>
          <a:prstGeom prst="rect">
            <a:avLst/>
          </a:prstGeom>
        </p:spPr>
      </p:pic>
      <p:sp>
        <p:nvSpPr>
          <p:cNvPr id="13" name="右箭头 12"/>
          <p:cNvSpPr/>
          <p:nvPr>
            <p:custDataLst>
              <p:tags r:id="rId3"/>
            </p:custDataLst>
          </p:nvPr>
        </p:nvSpPr>
        <p:spPr>
          <a:xfrm>
            <a:off x="3832225" y="2794000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924425" y="1178560"/>
            <a:ext cx="2409190" cy="357949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2.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资料填充（新签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677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5935" y="4255770"/>
            <a:ext cx="8648700" cy="927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进入资料填充页面后，对所收到的信息进行填写：员工利益冲突申报表（必填）；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点击“提交”按钮；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确认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、完成资料填充；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右箭头 8"/>
          <p:cNvSpPr/>
          <p:nvPr>
            <p:custDataLst>
              <p:tags r:id="rId1"/>
            </p:custDataLst>
          </p:nvPr>
        </p:nvSpPr>
        <p:spPr>
          <a:xfrm>
            <a:off x="2793365" y="2118360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40410" y="859155"/>
            <a:ext cx="2003425" cy="31534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345815" y="1717040"/>
            <a:ext cx="2152650" cy="144462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184900" y="741680"/>
            <a:ext cx="2390775" cy="3395345"/>
          </a:xfrm>
          <a:prstGeom prst="rect">
            <a:avLst/>
          </a:prstGeom>
        </p:spPr>
      </p:pic>
      <p:sp>
        <p:nvSpPr>
          <p:cNvPr id="14" name="右箭头 13"/>
          <p:cNvSpPr/>
          <p:nvPr>
            <p:custDataLst>
              <p:tags r:id="rId8"/>
            </p:custDataLst>
          </p:nvPr>
        </p:nvSpPr>
        <p:spPr>
          <a:xfrm>
            <a:off x="5711190" y="2289810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3.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文件上传（新签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677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6720" y="3877945"/>
            <a:ext cx="8648700" cy="14827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资料填充完成后：</a:t>
            </a: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文件上传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上传身份证正反面、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寸红底证件照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体验报告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银行卡（为必填）；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学历证、离职证明、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其他相关资质证书（为非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必填）；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注：体检报告的每一张都要上传；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上传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完后，点击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提交；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点击确认。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注：点击确认后请耐心等待几秒钟，切勿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重新点击提交；</a:t>
            </a:r>
            <a:endParaRPr lang="zh-CN" altLang="en-US" sz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右箭头 12"/>
          <p:cNvSpPr/>
          <p:nvPr>
            <p:custDataLst>
              <p:tags r:id="rId1"/>
            </p:custDataLst>
          </p:nvPr>
        </p:nvSpPr>
        <p:spPr>
          <a:xfrm>
            <a:off x="2976245" y="2133600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544570" y="508000"/>
            <a:ext cx="2265045" cy="32188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456680" y="1405890"/>
            <a:ext cx="2326640" cy="1602740"/>
          </a:xfrm>
          <a:prstGeom prst="rect">
            <a:avLst/>
          </a:prstGeom>
        </p:spPr>
      </p:pic>
      <p:sp>
        <p:nvSpPr>
          <p:cNvPr id="12" name="右箭头 11"/>
          <p:cNvSpPr/>
          <p:nvPr>
            <p:custDataLst>
              <p:tags r:id="rId6"/>
            </p:custDataLst>
          </p:nvPr>
        </p:nvSpPr>
        <p:spPr>
          <a:xfrm>
            <a:off x="6038215" y="2112645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9910" y="566420"/>
            <a:ext cx="2197735" cy="3216275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3.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文件上传（新签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677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9915" y="639445"/>
            <a:ext cx="8648700" cy="11544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文件上传确认提交后成功界面如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下图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所示：</a:t>
            </a: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右箭头 5"/>
          <p:cNvSpPr/>
          <p:nvPr>
            <p:custDataLst>
              <p:tags r:id="rId1"/>
            </p:custDataLst>
          </p:nvPr>
        </p:nvSpPr>
        <p:spPr>
          <a:xfrm>
            <a:off x="4305300" y="2785745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61465" y="2630170"/>
            <a:ext cx="2162175" cy="6000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73345" y="1793875"/>
            <a:ext cx="2091055" cy="24568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劳动合同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49275" y="732155"/>
            <a:ext cx="10007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员工本人</a:t>
            </a:r>
            <a:endParaRPr lang="zh-CN" altLang="en-US" sz="16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545715" y="622300"/>
            <a:ext cx="1731010" cy="759460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总部人资部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物流部综合服务负责人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中央厨房综合服务负责人</a:t>
            </a:r>
            <a:endParaRPr lang="en-US" altLang="zh-CN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门店管理部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4949825" y="690880"/>
            <a:ext cx="14097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总部</a:t>
            </a:r>
            <a:r>
              <a:rPr lang="zh-CN" altLang="en-US" sz="1600" b="1" dirty="0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申民明总</a:t>
            </a:r>
            <a:endParaRPr lang="zh-CN" altLang="en-US" sz="16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门店店长</a:t>
            </a:r>
            <a:endParaRPr lang="zh-CN" altLang="en-US" sz="16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4"/>
            </p:custDataLst>
          </p:nvPr>
        </p:nvSpPr>
        <p:spPr>
          <a:xfrm>
            <a:off x="2682875" y="1444625"/>
            <a:ext cx="1459865" cy="308610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新增合同信息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5"/>
            </p:custDataLst>
          </p:nvPr>
        </p:nvSpPr>
        <p:spPr>
          <a:xfrm>
            <a:off x="2682875" y="1968500"/>
            <a:ext cx="1459865" cy="318135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合同信息确认提交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5" name="圆角矩形 34"/>
          <p:cNvSpPr/>
          <p:nvPr>
            <p:custDataLst>
              <p:tags r:id="rId6"/>
            </p:custDataLst>
          </p:nvPr>
        </p:nvSpPr>
        <p:spPr>
          <a:xfrm>
            <a:off x="276225" y="607695"/>
            <a:ext cx="1684655" cy="4514215"/>
          </a:xfrm>
          <a:prstGeom prst="roundRect">
            <a:avLst/>
          </a:prstGeom>
          <a:noFill/>
          <a:ln w="9525" cap="flat" cmpd="sng" algn="ctr">
            <a:solidFill>
              <a:srgbClr val="005BAC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005BAC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" name="圆角矩形 37"/>
          <p:cNvSpPr/>
          <p:nvPr>
            <p:custDataLst>
              <p:tags r:id="rId7"/>
            </p:custDataLst>
          </p:nvPr>
        </p:nvSpPr>
        <p:spPr>
          <a:xfrm>
            <a:off x="2524760" y="607060"/>
            <a:ext cx="1805305" cy="4514850"/>
          </a:xfrm>
          <a:prstGeom prst="roundRect">
            <a:avLst/>
          </a:prstGeom>
          <a:noFill/>
          <a:ln w="9525" cap="flat" cmpd="sng" algn="ctr">
            <a:solidFill>
              <a:srgbClr val="005BAC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005BAC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" name="圆角矩形 38"/>
          <p:cNvSpPr/>
          <p:nvPr>
            <p:custDataLst>
              <p:tags r:id="rId8"/>
            </p:custDataLst>
          </p:nvPr>
        </p:nvSpPr>
        <p:spPr>
          <a:xfrm>
            <a:off x="4900295" y="606425"/>
            <a:ext cx="1509395" cy="4513580"/>
          </a:xfrm>
          <a:prstGeom prst="roundRect">
            <a:avLst/>
          </a:prstGeom>
          <a:noFill/>
          <a:ln w="9525" cap="flat" cmpd="sng" algn="ctr">
            <a:solidFill>
              <a:srgbClr val="005BAC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005BAC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7" name="直接箭头连接符 6"/>
          <p:cNvCxnSpPr>
            <a:stCxn id="17" idx="1"/>
            <a:endCxn id="27" idx="3"/>
          </p:cNvCxnSpPr>
          <p:nvPr>
            <p:custDataLst>
              <p:tags r:id="rId9"/>
            </p:custDataLst>
          </p:nvPr>
        </p:nvCxnSpPr>
        <p:spPr>
          <a:xfrm flipH="1">
            <a:off x="1750060" y="2601595"/>
            <a:ext cx="9448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83D2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9" name="直接箭头连接符 18"/>
          <p:cNvCxnSpPr>
            <a:stCxn id="22" idx="2"/>
            <a:endCxn id="23" idx="0"/>
          </p:cNvCxnSpPr>
          <p:nvPr>
            <p:custDataLst>
              <p:tags r:id="rId10"/>
            </p:custDataLst>
          </p:nvPr>
        </p:nvCxnSpPr>
        <p:spPr>
          <a:xfrm>
            <a:off x="3413125" y="1753235"/>
            <a:ext cx="0" cy="2152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287CD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7" name="文本框 26"/>
          <p:cNvSpPr txBox="1"/>
          <p:nvPr>
            <p:custDataLst>
              <p:tags r:id="rId11"/>
            </p:custDataLst>
          </p:nvPr>
        </p:nvSpPr>
        <p:spPr>
          <a:xfrm>
            <a:off x="445770" y="2446655"/>
            <a:ext cx="1304290" cy="309245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个人认证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7071360" y="4449445"/>
            <a:ext cx="1304290" cy="275590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盖章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7071360" y="732155"/>
            <a:ext cx="12052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印章授权人</a:t>
            </a:r>
            <a:endParaRPr lang="zh-CN" altLang="en-US" sz="16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14"/>
            </p:custDataLst>
          </p:nvPr>
        </p:nvSpPr>
        <p:spPr>
          <a:xfrm>
            <a:off x="6979285" y="607060"/>
            <a:ext cx="1483995" cy="4512945"/>
          </a:xfrm>
          <a:prstGeom prst="roundRect">
            <a:avLst/>
          </a:prstGeom>
          <a:noFill/>
          <a:ln w="9525" cap="flat" cmpd="sng" algn="ctr">
            <a:solidFill>
              <a:srgbClr val="005BAC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005BAC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5"/>
            </p:custDataLst>
          </p:nvPr>
        </p:nvSpPr>
        <p:spPr>
          <a:xfrm>
            <a:off x="2694940" y="2447290"/>
            <a:ext cx="1459865" cy="308610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发起资料填充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2682875" y="3755390"/>
            <a:ext cx="1471295" cy="468630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 dirty="0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创建电子合同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10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（由合同发起人创建）</a:t>
            </a:r>
            <a:endParaRPr lang="zh-CN" altLang="en-US" sz="10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344170" y="2916555"/>
            <a:ext cx="1511935" cy="333375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资料填充（新签）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8"/>
            </p:custDataLst>
          </p:nvPr>
        </p:nvSpPr>
        <p:spPr>
          <a:xfrm>
            <a:off x="5033010" y="3627755"/>
            <a:ext cx="1243965" cy="527050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合同信息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审批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0" name="直接箭头连接符 19"/>
          <p:cNvCxnSpPr>
            <a:stCxn id="23" idx="2"/>
            <a:endCxn id="17" idx="0"/>
          </p:cNvCxnSpPr>
          <p:nvPr/>
        </p:nvCxnSpPr>
        <p:spPr>
          <a:xfrm>
            <a:off x="3413125" y="2286635"/>
            <a:ext cx="12065" cy="1606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4158615" y="3982720"/>
            <a:ext cx="870585" cy="5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27" idx="2"/>
            <a:endCxn id="14" idx="0"/>
          </p:cNvCxnSpPr>
          <p:nvPr/>
        </p:nvCxnSpPr>
        <p:spPr>
          <a:xfrm>
            <a:off x="1097915" y="2755900"/>
            <a:ext cx="2540" cy="1606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>
            <p:custDataLst>
              <p:tags r:id="rId19"/>
            </p:custDataLst>
          </p:nvPr>
        </p:nvSpPr>
        <p:spPr>
          <a:xfrm>
            <a:off x="344170" y="3378200"/>
            <a:ext cx="1511935" cy="333375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文件上传（新签）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20"/>
            </p:custDataLst>
          </p:nvPr>
        </p:nvSpPr>
        <p:spPr>
          <a:xfrm>
            <a:off x="344170" y="3821430"/>
            <a:ext cx="1511935" cy="333375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发起人事审核</a:t>
            </a:r>
            <a:endParaRPr lang="zh-CN" altLang="en-US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0" name="直接箭头连接符 29"/>
          <p:cNvCxnSpPr>
            <a:stCxn id="29" idx="3"/>
            <a:endCxn id="9" idx="1"/>
          </p:cNvCxnSpPr>
          <p:nvPr/>
        </p:nvCxnSpPr>
        <p:spPr>
          <a:xfrm>
            <a:off x="1856105" y="3988435"/>
            <a:ext cx="826770" cy="1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>
            <p:custDataLst>
              <p:tags r:id="rId21"/>
            </p:custDataLst>
          </p:nvPr>
        </p:nvSpPr>
        <p:spPr>
          <a:xfrm>
            <a:off x="344170" y="4407535"/>
            <a:ext cx="1511935" cy="333375"/>
          </a:xfrm>
          <a:prstGeom prst="rect">
            <a:avLst/>
          </a:prstGeom>
          <a:noFill/>
          <a:ln>
            <a:solidFill>
              <a:srgbClr val="005BAC"/>
            </a:solidFill>
          </a:ln>
        </p:spPr>
        <p:txBody>
          <a:bodyPr wrap="square" rtlCol="0">
            <a:noAutofit/>
          </a:bodyPr>
          <a:p>
            <a:pPr algn="ctr"/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薪酬文件</a:t>
            </a:r>
            <a:r>
              <a:rPr lang="en-US" altLang="zh-CN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签署文件</a:t>
            </a:r>
            <a:r>
              <a:rPr lang="en-US" altLang="zh-CN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12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4" name="肘形连接符 33"/>
          <p:cNvCxnSpPr>
            <a:stCxn id="4" idx="2"/>
          </p:cNvCxnSpPr>
          <p:nvPr/>
        </p:nvCxnSpPr>
        <p:spPr>
          <a:xfrm rot="5400000">
            <a:off x="3676650" y="2459355"/>
            <a:ext cx="283210" cy="367347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>
            <a:stCxn id="33" idx="3"/>
            <a:endCxn id="6" idx="1"/>
          </p:cNvCxnSpPr>
          <p:nvPr/>
        </p:nvCxnSpPr>
        <p:spPr>
          <a:xfrm>
            <a:off x="1856105" y="4574540"/>
            <a:ext cx="5215255" cy="12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14" idx="2"/>
            <a:endCxn id="28" idx="0"/>
          </p:cNvCxnSpPr>
          <p:nvPr/>
        </p:nvCxnSpPr>
        <p:spPr>
          <a:xfrm>
            <a:off x="1100455" y="3249930"/>
            <a:ext cx="0" cy="128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>
            <a:stCxn id="28" idx="2"/>
            <a:endCxn id="29" idx="0"/>
          </p:cNvCxnSpPr>
          <p:nvPr/>
        </p:nvCxnSpPr>
        <p:spPr>
          <a:xfrm>
            <a:off x="1100455" y="3711575"/>
            <a:ext cx="0" cy="1098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4.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发起人事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1193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525" y="4456430"/>
            <a:ext cx="8648700" cy="6661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文件上传成功后：</a:t>
            </a: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点击“发起人事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审核”（点击一遍即可）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右箭头 9"/>
          <p:cNvSpPr/>
          <p:nvPr>
            <p:custDataLst>
              <p:tags r:id="rId1"/>
            </p:custDataLst>
          </p:nvPr>
        </p:nvSpPr>
        <p:spPr>
          <a:xfrm>
            <a:off x="4050665" y="2712085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圆角矩形 12"/>
          <p:cNvSpPr/>
          <p:nvPr>
            <p:custDataLst>
              <p:tags r:id="rId2"/>
            </p:custDataLst>
          </p:nvPr>
        </p:nvSpPr>
        <p:spPr>
          <a:xfrm>
            <a:off x="263525" y="591185"/>
            <a:ext cx="1774190" cy="323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新签合同</a:t>
            </a:r>
            <a:r>
              <a:rPr lang="zh-CN" altLang="en-US"/>
              <a:t>界面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17600" y="962660"/>
            <a:ext cx="2368550" cy="33572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845685" y="1039495"/>
            <a:ext cx="2455545" cy="335216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4.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发起人事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1193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525" y="4015105"/>
            <a:ext cx="8648700" cy="12477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认证成功后：</a:t>
            </a: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点击“发起人事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审核”（点击一遍即可）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续签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合同年限：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年、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年、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年、其他，</a:t>
            </a:r>
            <a:r>
              <a:rPr 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注：综合服务负责人引导员工选3年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lang="zh-CN" altLang="en-US" sz="1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变更前合同类型：固定、非固定，注：</a:t>
            </a:r>
            <a:r>
              <a:rPr 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请根据提示来选择变更前合同类型是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固定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还是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非固定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lang="zh-CN" altLang="en-US" sz="1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（第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在第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21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页</a:t>
            </a:r>
            <a:r>
              <a:rPr lang="en-US" altLang="zh-CN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有详细说明）</a:t>
            </a:r>
            <a:endParaRPr lang="zh-CN" sz="1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右箭头 9"/>
          <p:cNvSpPr/>
          <p:nvPr>
            <p:custDataLst>
              <p:tags r:id="rId1"/>
            </p:custDataLst>
          </p:nvPr>
        </p:nvSpPr>
        <p:spPr>
          <a:xfrm>
            <a:off x="2759075" y="2169160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圆角矩形 12"/>
          <p:cNvSpPr/>
          <p:nvPr>
            <p:custDataLst>
              <p:tags r:id="rId2"/>
            </p:custDataLst>
          </p:nvPr>
        </p:nvSpPr>
        <p:spPr>
          <a:xfrm>
            <a:off x="263525" y="591185"/>
            <a:ext cx="1774190" cy="323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ym typeface="+mn-ea"/>
              </a:rPr>
              <a:t>续签</a:t>
            </a:r>
            <a:r>
              <a:rPr lang="zh-CN" altLang="en-US"/>
              <a:t>合同</a:t>
            </a:r>
            <a:r>
              <a:rPr lang="zh-CN" altLang="en-US"/>
              <a:t>界面</a:t>
            </a:r>
            <a:endParaRPr lang="zh-CN" altLang="en-US"/>
          </a:p>
        </p:txBody>
      </p:sp>
      <p:sp>
        <p:nvSpPr>
          <p:cNvPr id="11" name="右箭头 10"/>
          <p:cNvSpPr/>
          <p:nvPr>
            <p:custDataLst>
              <p:tags r:id="rId3"/>
            </p:custDataLst>
          </p:nvPr>
        </p:nvSpPr>
        <p:spPr>
          <a:xfrm>
            <a:off x="5667375" y="2169160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97205" y="1034415"/>
            <a:ext cx="1967865" cy="279844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413500" y="989965"/>
            <a:ext cx="2140585" cy="310007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3335655" y="1034415"/>
            <a:ext cx="2044065" cy="288988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4.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发起人事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1193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>
            <p:custDataLst>
              <p:tags r:id="rId1"/>
            </p:custDataLst>
          </p:nvPr>
        </p:nvSpPr>
        <p:spPr>
          <a:xfrm>
            <a:off x="263525" y="591185"/>
            <a:ext cx="1774190" cy="323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ym typeface="+mn-ea"/>
              </a:rPr>
              <a:t>续签</a:t>
            </a:r>
            <a:r>
              <a:rPr lang="zh-CN" altLang="en-US"/>
              <a:t>合同</a:t>
            </a:r>
            <a:r>
              <a:rPr lang="zh-CN" altLang="en-US"/>
              <a:t>界面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376680" y="1131570"/>
            <a:ext cx="2217420" cy="302704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614260" y="4375798"/>
            <a:ext cx="2268774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4.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确定</a:t>
            </a:r>
            <a:r>
              <a:rPr lang="en-US" altLang="zh-CN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endParaRPr lang="en-US" altLang="zh-CN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443855" y="1133475"/>
            <a:ext cx="2318385" cy="3113405"/>
          </a:xfrm>
          <a:prstGeom prst="rect">
            <a:avLst/>
          </a:prstGeom>
        </p:spPr>
      </p:pic>
      <p:sp>
        <p:nvSpPr>
          <p:cNvPr id="9" name="右箭头 8"/>
          <p:cNvSpPr/>
          <p:nvPr>
            <p:custDataLst>
              <p:tags r:id="rId7"/>
            </p:custDataLst>
          </p:nvPr>
        </p:nvSpPr>
        <p:spPr>
          <a:xfrm>
            <a:off x="4402455" y="2395220"/>
            <a:ext cx="339725" cy="14795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5776050" y="4375798"/>
            <a:ext cx="2268774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操作成功</a:t>
            </a:r>
            <a:r>
              <a:rPr lang="zh-CN" altLang="en-US" sz="120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界面</a:t>
            </a:r>
            <a:endParaRPr lang="zh-CN" altLang="en-US" sz="120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5.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薪酬文件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677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9915" y="4369435"/>
            <a:ext cx="8648700" cy="7429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员工发起人事审核，待后台审核通过后，员工本人会再次收到钉钉待办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通知：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第一步钉钉点击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[</a:t>
            </a: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协作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]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第二步点击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[</a:t>
            </a: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待办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]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第三步点击待办链接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第四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步点击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[</a:t>
            </a:r>
            <a:r>
              <a:rPr lang="zh-CN" altLang="en-US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文件签署</a:t>
            </a:r>
            <a:r>
              <a:rPr lang="en-US" altLang="zh-CN" sz="1200" kern="0">
                <a:solidFill>
                  <a:srgbClr val="005BA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]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右箭头 12"/>
          <p:cNvSpPr/>
          <p:nvPr>
            <p:custDataLst>
              <p:tags r:id="rId1"/>
            </p:custDataLst>
          </p:nvPr>
        </p:nvSpPr>
        <p:spPr>
          <a:xfrm>
            <a:off x="5659755" y="2324735"/>
            <a:ext cx="404495" cy="16192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89915" y="886460"/>
            <a:ext cx="1956435" cy="3112770"/>
          </a:xfrm>
          <a:prstGeom prst="rect">
            <a:avLst/>
          </a:prstGeom>
        </p:spPr>
      </p:pic>
      <p:sp>
        <p:nvSpPr>
          <p:cNvPr id="20" name="右箭头 19"/>
          <p:cNvSpPr/>
          <p:nvPr>
            <p:custDataLst>
              <p:tags r:id="rId4"/>
            </p:custDataLst>
          </p:nvPr>
        </p:nvSpPr>
        <p:spPr>
          <a:xfrm>
            <a:off x="2790825" y="2339340"/>
            <a:ext cx="402590" cy="14541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437890" y="886460"/>
            <a:ext cx="1938655" cy="315404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347460" y="886460"/>
            <a:ext cx="2120900" cy="3154045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5.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薪酬文件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677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9915" y="4369435"/>
            <a:ext cx="8648700" cy="7429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点击文件签署后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点击“薪酬文件”，员工可在此查看本人的薪资（截止至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月份最新）；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第一步：确认无误点击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确认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右箭头 12"/>
          <p:cNvSpPr/>
          <p:nvPr>
            <p:custDataLst>
              <p:tags r:id="rId1"/>
            </p:custDataLst>
          </p:nvPr>
        </p:nvSpPr>
        <p:spPr>
          <a:xfrm>
            <a:off x="5871845" y="2223770"/>
            <a:ext cx="404495" cy="16192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47345" y="680720"/>
            <a:ext cx="2164715" cy="34798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384290" y="639445"/>
            <a:ext cx="2303145" cy="33572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307080" y="639445"/>
            <a:ext cx="2214880" cy="34798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薪酬文件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677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6720" y="517525"/>
            <a:ext cx="8648700" cy="3136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第二步点击打开支付宝签署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→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第三步点击查看合同 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第四步点击我已知晓上述内容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右箭头 11"/>
          <p:cNvSpPr/>
          <p:nvPr>
            <p:custDataLst>
              <p:tags r:id="rId1"/>
            </p:custDataLst>
          </p:nvPr>
        </p:nvSpPr>
        <p:spPr>
          <a:xfrm>
            <a:off x="3041015" y="2734310"/>
            <a:ext cx="398145" cy="12509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99110" y="1059180"/>
            <a:ext cx="2369820" cy="360108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555365" y="1059180"/>
            <a:ext cx="2289810" cy="36296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531610" y="959485"/>
            <a:ext cx="2286000" cy="3799840"/>
          </a:xfrm>
          <a:prstGeom prst="rect">
            <a:avLst/>
          </a:prstGeom>
        </p:spPr>
      </p:pic>
      <p:sp>
        <p:nvSpPr>
          <p:cNvPr id="9" name="右箭头 8"/>
          <p:cNvSpPr/>
          <p:nvPr>
            <p:custDataLst>
              <p:tags r:id="rId8"/>
            </p:custDataLst>
          </p:nvPr>
        </p:nvSpPr>
        <p:spPr>
          <a:xfrm>
            <a:off x="6014085" y="2736215"/>
            <a:ext cx="398145" cy="12509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薪酬文件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677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2890" y="4312285"/>
            <a:ext cx="8175625" cy="9607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查看劳动合同信息：</a:t>
            </a:r>
            <a:endParaRPr lang="zh-CN" altLang="en-US" sz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2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sz="12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sz="12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点击合同左下方“详情”可查看签署流程和签署进度。</a:t>
            </a:r>
            <a:endParaRPr lang="zh-CN" sz="12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sz="12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注：员工务必仔细核对合同信息是否有误，若有误可在详情页面点击“拒签”，由门店综合服务负责人负责解答</a:t>
            </a:r>
            <a:r>
              <a:rPr lang="zh-CN" sz="12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疑问。</a:t>
            </a:r>
            <a:endParaRPr lang="zh-CN" sz="12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4545" r="-1737"/>
          <a:stretch>
            <a:fillRect/>
          </a:stretch>
        </p:blipFill>
        <p:spPr>
          <a:xfrm>
            <a:off x="1362075" y="859155"/>
            <a:ext cx="2081530" cy="3129915"/>
          </a:xfrm>
          <a:prstGeom prst="rect">
            <a:avLst/>
          </a:prstGeom>
        </p:spPr>
      </p:pic>
      <p:sp>
        <p:nvSpPr>
          <p:cNvPr id="13" name="右箭头 12"/>
          <p:cNvSpPr/>
          <p:nvPr>
            <p:custDataLst>
              <p:tags r:id="rId3"/>
            </p:custDataLst>
          </p:nvPr>
        </p:nvSpPr>
        <p:spPr>
          <a:xfrm>
            <a:off x="3836035" y="2108835"/>
            <a:ext cx="398145" cy="12509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965065" y="859155"/>
            <a:ext cx="1996440" cy="3352165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薪酬文件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677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6720" y="517525"/>
            <a:ext cx="8648700" cy="6261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第五步：确认签署信息无误后点击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签署文件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第六步选择手绘签名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第七步点击提交签署（合同信息核对无误后）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右箭头 10"/>
          <p:cNvSpPr/>
          <p:nvPr>
            <p:custDataLst>
              <p:tags r:id="rId1"/>
            </p:custDataLst>
          </p:nvPr>
        </p:nvSpPr>
        <p:spPr>
          <a:xfrm>
            <a:off x="2982595" y="2905760"/>
            <a:ext cx="398145" cy="12509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65760" y="1186180"/>
            <a:ext cx="2450465" cy="36391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524625" y="1143000"/>
            <a:ext cx="2139315" cy="3682365"/>
          </a:xfrm>
          <a:prstGeom prst="rect">
            <a:avLst/>
          </a:prstGeom>
        </p:spPr>
      </p:pic>
      <p:sp>
        <p:nvSpPr>
          <p:cNvPr id="5" name="右箭头 4"/>
          <p:cNvSpPr/>
          <p:nvPr>
            <p:custDataLst>
              <p:tags r:id="rId6"/>
            </p:custDataLst>
          </p:nvPr>
        </p:nvSpPr>
        <p:spPr>
          <a:xfrm>
            <a:off x="6158865" y="2907665"/>
            <a:ext cx="398145" cy="12509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589020" y="1143635"/>
            <a:ext cx="2326640" cy="368173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薪酬文件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525" y="639445"/>
            <a:ext cx="8975090" cy="6775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6720" y="517525"/>
            <a:ext cx="8648700" cy="3136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第八步点击同意协议并认证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第九步拿起手机按指示完成身份验证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认证成功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右箭头 12"/>
          <p:cNvSpPr/>
          <p:nvPr>
            <p:custDataLst>
              <p:tags r:id="rId1"/>
            </p:custDataLst>
          </p:nvPr>
        </p:nvSpPr>
        <p:spPr>
          <a:xfrm>
            <a:off x="3007360" y="2905760"/>
            <a:ext cx="398145" cy="12509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右箭头 11"/>
          <p:cNvSpPr/>
          <p:nvPr>
            <p:custDataLst>
              <p:tags r:id="rId2"/>
            </p:custDataLst>
          </p:nvPr>
        </p:nvSpPr>
        <p:spPr>
          <a:xfrm>
            <a:off x="5871845" y="2905760"/>
            <a:ext cx="398145" cy="125095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6720" y="1059815"/>
            <a:ext cx="2388235" cy="40170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717290" y="1059815"/>
            <a:ext cx="2154555" cy="363029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412865" y="1112520"/>
            <a:ext cx="2499995" cy="371221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文件签署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薪酬文件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6720" y="517525"/>
            <a:ext cx="8648700" cy="6057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第十步签署成功，可点击查看文件，查看签署的合同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信息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注：员工签字和企业盖章都完成，薪酬文件状态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才变为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已完成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232535" y="1334770"/>
            <a:ext cx="2461260" cy="35515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67605" y="1334770"/>
            <a:ext cx="2270760" cy="32340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5" y="1669415"/>
            <a:ext cx="9143365" cy="132588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zh-CN" sz="4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二、操作步骤</a:t>
            </a:r>
            <a:endParaRPr lang="zh-CN" sz="4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1669415"/>
            <a:ext cx="9143365" cy="1325880"/>
          </a:xfrm>
        </p:spPr>
        <p:txBody>
          <a:bodyPr>
            <a:normAutofit/>
          </a:bodyPr>
          <a:p>
            <a:pPr algn="ctr">
              <a:lnSpc>
                <a:spcPct val="150000"/>
              </a:lnSpc>
            </a:pPr>
            <a:r>
              <a:rPr lang="zh-CN" sz="4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三、其他说明</a:t>
            </a:r>
            <a:endParaRPr lang="zh-CN" sz="4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932180" y="1054735"/>
            <a:ext cx="6978015" cy="24663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 fontAlgn="auto">
              <a:lnSpc>
                <a:spcPct val="200000"/>
              </a:lnSpc>
            </a:pPr>
            <a:r>
              <a:rPr lang="en-US" altLang="zh-CN" sz="12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、待岗人员也需换签合同，签署类型选择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续签；</a:t>
            </a:r>
            <a:endParaRPr lang="zh-CN" altLang="en-US" sz="16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2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、此次换签人事合同是根据</a:t>
            </a:r>
            <a:r>
              <a:rPr lang="zh-CN" altLang="en-US" sz="1600" b="1" u="sng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员工社保缴纳地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来签署的，所以在审核和盖章合同过程中会</a:t>
            </a:r>
            <a:r>
              <a:rPr lang="zh-CN" altLang="en-US" sz="1600" b="1" u="sng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签到非本门店或本部门的家人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，只需在钉钉确定该位家人属于合力在岗人员即可；</a:t>
            </a:r>
            <a:endParaRPr lang="zh-CN" altLang="en-US" sz="16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3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、《宿舍安全责任协议书（驻外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员工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）》和《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宿舍安全责任协议书（家属）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》由门店综合服务负责人单独找驻外人员签署纸质版并</a:t>
            </a:r>
            <a:r>
              <a:rPr lang="zh-CN" altLang="en-US" sz="1600" b="1">
                <a:solidFill>
                  <a:srgbClr val="005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存档。</a:t>
            </a:r>
            <a:endParaRPr lang="zh-CN" altLang="en-US" sz="16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200000"/>
              </a:lnSpc>
            </a:pPr>
            <a:endParaRPr lang="zh-CN" altLang="en-US" sz="1600" b="1">
              <a:solidFill>
                <a:srgbClr val="005BA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20645" y="4148455"/>
          <a:ext cx="1053465" cy="723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showAsIcon="1" r:id="rId2" imgW="971550" imgH="666750" progId="Package">
                  <p:embed/>
                </p:oleObj>
              </mc:Choice>
              <mc:Fallback>
                <p:oleObj name="" showAsIcon="1" r:id="rId2" imgW="971550" imgH="666750" progId="Package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20645" y="4148455"/>
                        <a:ext cx="1053465" cy="7232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978400" y="4149090"/>
          <a:ext cx="1002665" cy="688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showAsIcon="1" r:id="rId4" imgW="971550" imgH="666750" progId="Package">
                  <p:embed/>
                </p:oleObj>
              </mc:Choice>
              <mc:Fallback>
                <p:oleObj name="" showAsIcon="1" r:id="rId4" imgW="971550" imgH="666750" progId="Package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78400" y="4149090"/>
                        <a:ext cx="1002665" cy="688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敬语"/>
          <p:cNvSpPr txBox="1"/>
          <p:nvPr/>
        </p:nvSpPr>
        <p:spPr>
          <a:xfrm>
            <a:off x="1111018" y="2081573"/>
            <a:ext cx="4958861" cy="989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830" dirty="0">
                <a:solidFill>
                  <a:srgbClr val="005BA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感谢观看！</a:t>
            </a:r>
            <a:endParaRPr lang="zh-CN" altLang="en-US" sz="5830" dirty="0">
              <a:solidFill>
                <a:srgbClr val="005BA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000885" y="1815465"/>
            <a:ext cx="5141595" cy="20885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</a:t>
            </a:r>
            <a:r>
              <a:rPr lang="en-US" altLang="zh-CN" sz="2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4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门店人事操作</a:t>
            </a:r>
            <a:endParaRPr lang="en-US" altLang="zh-CN" sz="1350" b="1">
              <a:sym typeface="+mn-ea"/>
            </a:endParaRPr>
          </a:p>
          <a:p>
            <a:r>
              <a:rPr lang="en-US" altLang="zh-CN" sz="1350" b="1">
                <a:sym typeface="+mn-ea"/>
              </a:rPr>
              <a:t>       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en-US" altLang="zh-CN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新增合同信息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合同信息确认提交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      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电脑端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发起资料填充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35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创建电子合同</a:t>
            </a:r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350" b="1">
              <a:sym typeface="+mn-ea"/>
            </a:endParaRPr>
          </a:p>
          <a:p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endParaRPr lang="zh-CN" altLang="en-US" sz="135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459740"/>
            <a:ext cx="9090025" cy="9201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首先：打开谷歌浏览器（必须使用谷歌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浏览器）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复制链接（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http://console.helichaoshi.com/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点击：合同管理系统（如图一所示）</a:t>
            </a:r>
            <a:endParaRPr lang="en-US" altLang="zh-CN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进入登录页面后：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输入账号（本人工号）、初始密码（本人身份证后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位）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点击：登录（如图二所示）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0815" y="1818005"/>
            <a:ext cx="3963035" cy="3343910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236220" y="1380490"/>
            <a:ext cx="1378585" cy="2552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如图一所示</a:t>
            </a:r>
            <a:endParaRPr lang="zh-CN" altLang="en-US"/>
          </a:p>
        </p:txBody>
      </p:sp>
      <p:sp>
        <p:nvSpPr>
          <p:cNvPr id="14" name="圆角矩形 13"/>
          <p:cNvSpPr/>
          <p:nvPr>
            <p:custDataLst>
              <p:tags r:id="rId3"/>
            </p:custDataLst>
          </p:nvPr>
        </p:nvSpPr>
        <p:spPr>
          <a:xfrm>
            <a:off x="4572000" y="1380490"/>
            <a:ext cx="1378585" cy="2552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如图二所示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72000" y="1818005"/>
            <a:ext cx="4338320" cy="31991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门店人事合同信息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新增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459740"/>
            <a:ext cx="9090025" cy="5708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登录成功后：第一步点击门店人事合同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→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第二步点击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门店人事合同信息</a:t>
            </a:r>
            <a:r>
              <a:rPr lang="en-US" alt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→  </a:t>
            </a: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第三步进入人事合同信息页面后：点击【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新增】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54355" y="986155"/>
            <a:ext cx="7512050" cy="38633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35" y="10795"/>
            <a:ext cx="9145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1.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门店人事合同信息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新增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0655" y="431800"/>
            <a:ext cx="9090660" cy="4146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zh-CN" sz="1200" dirty="0">
                <a:solidFill>
                  <a:srgbClr val="005B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新增页面，如下图所示</a:t>
            </a: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005B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upload_post_object_v2_16176676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1555" y="944733"/>
            <a:ext cx="7796873" cy="4007314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COMMONDATA" val="eyJoZGlkIjoiZTkyM2RhOGY1YjljYjRhMGMyZTRkOTQyYzQ2ZDhjODUifQ=="/>
  <p:tag name="KSO_WPP_MARK_KEY" val="1e839da7-9651-480a-ac00-45998204a7ec"/>
  <p:tag name="commondata" val="eyJoZGlkIjoiNGRhMGY0YjdkMTE0NWQyNGMzMmQ3NjI0Zjc3ODNhNjEifQ==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  <p:tag name="KSO_WM_UNIT_PLACING_PICTURE_USER_VIEWPORT" val="{&quot;height&quot;:3217.102362204724,&quot;width&quot;:12994}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6186</Words>
  <Application>WPS 演示</Application>
  <PresentationFormat>自定义</PresentationFormat>
  <Paragraphs>569</Paragraphs>
  <Slides>52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52</vt:i4>
      </vt:variant>
    </vt:vector>
  </HeadingPairs>
  <TitlesOfParts>
    <vt:vector size="66" baseType="lpstr">
      <vt:lpstr>Arial</vt:lpstr>
      <vt:lpstr>宋体</vt:lpstr>
      <vt:lpstr>Wingdings</vt:lpstr>
      <vt:lpstr>微软雅黑</vt:lpstr>
      <vt:lpstr>三极义黑简体</vt:lpstr>
      <vt:lpstr>黑体</vt:lpstr>
      <vt:lpstr>Arial Unicode MS</vt:lpstr>
      <vt:lpstr>等线 Light</vt:lpstr>
      <vt:lpstr>等线</vt:lpstr>
      <vt:lpstr>隶书</vt:lpstr>
      <vt:lpstr>Office 主题​​</vt:lpstr>
      <vt:lpstr>Excel.Sheet.12</vt:lpstr>
      <vt:lpstr>Package</vt:lpstr>
      <vt:lpstr>Package</vt:lpstr>
      <vt:lpstr>PowerPoint 演示文稿</vt:lpstr>
      <vt:lpstr>一、流程图 二、操作步骤 1、门店人事操作 2、门店人事合同审批 3、企业盖章 4、员工操作 三、其他说明 </vt:lpstr>
      <vt:lpstr>一、流程图</vt:lpstr>
      <vt:lpstr>PowerPoint 演示文稿</vt:lpstr>
      <vt:lpstr>二、操作步骤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三、其他说明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正和华政-肖昌英</cp:lastModifiedBy>
  <cp:revision>45</cp:revision>
  <dcterms:created xsi:type="dcterms:W3CDTF">2023-07-07T05:16:00Z</dcterms:created>
  <dcterms:modified xsi:type="dcterms:W3CDTF">2024-01-08T04:50:41Z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DB50587FADB444F58CEB5A72C425055F</vt:lpwstr>
  </property>
</Properties>
</file>